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5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2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6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7210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39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1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D000EE-BF37-C1AE-B1F1-E3FB9A33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973" y="2571750"/>
            <a:ext cx="7792279" cy="1231106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What is back End Development ?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3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A141-FD54-C01E-220E-22CC3B56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Web APIs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5D4C1-EB0D-F707-5AEA-32F8F126164B}"/>
              </a:ext>
            </a:extLst>
          </p:cNvPr>
          <p:cNvSpPr txBox="1"/>
          <p:nvPr/>
        </p:nvSpPr>
        <p:spPr>
          <a:xfrm>
            <a:off x="761967" y="1398249"/>
            <a:ext cx="6097656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How two pieces of software communicate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Web services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Type of a web API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Communicate using HTTP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3AB084-7C95-16E7-E151-A059E1DE754E}"/>
              </a:ext>
            </a:extLst>
          </p:cNvPr>
          <p:cNvGrpSpPr/>
          <p:nvPr/>
        </p:nvGrpSpPr>
        <p:grpSpPr>
          <a:xfrm>
            <a:off x="6728791" y="1908313"/>
            <a:ext cx="3220279" cy="3146812"/>
            <a:chOff x="7305261" y="2425148"/>
            <a:chExt cx="2613991" cy="25543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E4D716-5521-403D-2DB3-145AECCB6539}"/>
                </a:ext>
              </a:extLst>
            </p:cNvPr>
            <p:cNvSpPr/>
            <p:nvPr/>
          </p:nvSpPr>
          <p:spPr>
            <a:xfrm>
              <a:off x="7305261" y="2425148"/>
              <a:ext cx="2613991" cy="2554356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web APIs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9F0238-1518-415D-4182-E138EABD226E}"/>
                </a:ext>
              </a:extLst>
            </p:cNvPr>
            <p:cNvSpPr/>
            <p:nvPr/>
          </p:nvSpPr>
          <p:spPr>
            <a:xfrm>
              <a:off x="7866821" y="2693504"/>
              <a:ext cx="1490869" cy="147099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Web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CCED-1DD6-7AD9-077F-8E501795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Back-end languages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F734AF-B2DF-3212-DC30-06C8F9D4BEDF}"/>
              </a:ext>
            </a:extLst>
          </p:cNvPr>
          <p:cNvGrpSpPr/>
          <p:nvPr/>
        </p:nvGrpSpPr>
        <p:grpSpPr>
          <a:xfrm>
            <a:off x="2667896" y="1431648"/>
            <a:ext cx="6386652" cy="4582659"/>
            <a:chOff x="2926313" y="1481344"/>
            <a:chExt cx="5804452" cy="4164909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3E2350B3-3347-33B8-319B-71437C2CF4B3}"/>
                </a:ext>
              </a:extLst>
            </p:cNvPr>
            <p:cNvSpPr/>
            <p:nvPr/>
          </p:nvSpPr>
          <p:spPr>
            <a:xfrm>
              <a:off x="2946514" y="1481344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</a:t>
              </a:r>
              <a:endParaRPr lang="en-IN" dirty="0"/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7E7EEC68-67B8-E373-A327-5B5996DD0AEB}"/>
                </a:ext>
              </a:extLst>
            </p:cNvPr>
            <p:cNvSpPr/>
            <p:nvPr/>
          </p:nvSpPr>
          <p:spPr>
            <a:xfrm>
              <a:off x="5823131" y="1497080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</a:t>
              </a:r>
              <a:endParaRPr lang="en-IN" dirty="0"/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65E0ACED-5F08-3D04-B28A-7B93834FC379}"/>
                </a:ext>
              </a:extLst>
            </p:cNvPr>
            <p:cNvSpPr/>
            <p:nvPr/>
          </p:nvSpPr>
          <p:spPr>
            <a:xfrm>
              <a:off x="4381635" y="2316645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</a:t>
              </a:r>
              <a:endParaRPr lang="en-IN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D4BF3F95-7888-6F30-28DF-75BE401F4B7B}"/>
                </a:ext>
              </a:extLst>
            </p:cNvPr>
            <p:cNvSpPr/>
            <p:nvPr/>
          </p:nvSpPr>
          <p:spPr>
            <a:xfrm>
              <a:off x="5828539" y="3164782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Python</a:t>
              </a:r>
              <a:endParaRPr lang="en-IN" dirty="0"/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AE21E80D-264C-BBB4-CB7B-719512584702}"/>
                </a:ext>
              </a:extLst>
            </p:cNvPr>
            <p:cNvSpPr/>
            <p:nvPr/>
          </p:nvSpPr>
          <p:spPr>
            <a:xfrm>
              <a:off x="2926313" y="3149046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  <a:endParaRPr lang="en-IN" dirty="0"/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DD519E07-22EF-6664-804F-F1C170BF0AFC}"/>
                </a:ext>
              </a:extLst>
            </p:cNvPr>
            <p:cNvSpPr/>
            <p:nvPr/>
          </p:nvSpPr>
          <p:spPr>
            <a:xfrm>
              <a:off x="4361434" y="3981448"/>
              <a:ext cx="2902226" cy="1664805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Ruby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62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26DE-8D77-B634-EC9B-F3BB510A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Frameworks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38410-164C-10C9-F943-2F4989ECC4D0}"/>
              </a:ext>
            </a:extLst>
          </p:cNvPr>
          <p:cNvSpPr txBox="1"/>
          <p:nvPr/>
        </p:nvSpPr>
        <p:spPr>
          <a:xfrm>
            <a:off x="761967" y="1333843"/>
            <a:ext cx="705019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Provide structure for code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Generates code that cannot be altered 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Back-end frameworks include: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Django (Python)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Ruby on Rails (Ruby)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Express.js (JavaScript)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Express.js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Framework that runs on top of Node.js </a:t>
            </a:r>
          </a:p>
        </p:txBody>
      </p:sp>
    </p:spTree>
    <p:extLst>
      <p:ext uri="{BB962C8B-B14F-4D97-AF65-F5344CB8AC3E}">
        <p14:creationId xmlns:p14="http://schemas.microsoft.com/office/powerpoint/2010/main" val="272442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5CF-FE3E-1D5E-7F19-94754331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Runtime environments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0B1BF-1B7F-C26A-295F-797CA820F7ED}"/>
              </a:ext>
            </a:extLst>
          </p:cNvPr>
          <p:cNvSpPr txBox="1"/>
          <p:nvPr/>
        </p:nvSpPr>
        <p:spPr>
          <a:xfrm>
            <a:off x="761967" y="1270986"/>
            <a:ext cx="7527268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Like a mini operating system that provides the resources necessary for an application to run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infrastructure that supports the execution of a codebase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environment in which an application gets executed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a back-end runtime environment </a:t>
            </a:r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829CB541-B802-2D5F-5863-25EFE0AD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511" y="1270986"/>
            <a:ext cx="2802835" cy="28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94CD-0910-17D3-105F-8A10D8CB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Node.js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E02C7-EFB6-103E-FA93-14BA72C55F44}"/>
              </a:ext>
            </a:extLst>
          </p:cNvPr>
          <p:cNvSpPr txBox="1"/>
          <p:nvPr/>
        </p:nvSpPr>
        <p:spPr>
          <a:xfrm>
            <a:off x="761967" y="1508229"/>
            <a:ext cx="8809416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Runs on Google Chrome's V8 engine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V8 engine also runs on the client's front-end browser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Executes JavaScript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JavaScript can be used on the front end and on the back end </a:t>
            </a:r>
          </a:p>
        </p:txBody>
      </p:sp>
    </p:spTree>
    <p:extLst>
      <p:ext uri="{BB962C8B-B14F-4D97-AF65-F5344CB8AC3E}">
        <p14:creationId xmlns:p14="http://schemas.microsoft.com/office/powerpoint/2010/main" val="318644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4160-7B53-D631-F3BF-F99BD5E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Backend responsibility: Scalability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5C0D-1290-1F3C-6508-9F2686B3F601}"/>
              </a:ext>
            </a:extLst>
          </p:cNvPr>
          <p:cNvSpPr txBox="1"/>
          <p:nvPr/>
        </p:nvSpPr>
        <p:spPr>
          <a:xfrm>
            <a:off x="761967" y="1694587"/>
            <a:ext cx="38100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concurrent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Number of concurrent data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amount of concurrent data transfer between clients and 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FCDD0-5F5C-8558-06D1-757F17D07E94}"/>
              </a:ext>
            </a:extLst>
          </p:cNvPr>
          <p:cNvSpPr txBox="1"/>
          <p:nvPr/>
        </p:nvSpPr>
        <p:spPr>
          <a:xfrm>
            <a:off x="6094344" y="1694587"/>
            <a:ext cx="6097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Scalability 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Application's ability to handle </a:t>
            </a:r>
          </a:p>
          <a:p>
            <a:r>
              <a:rPr lang="en-IN" sz="2000" dirty="0"/>
              <a:t>changes in load without </a:t>
            </a:r>
          </a:p>
          <a:p>
            <a:r>
              <a:rPr lang="en-IN" sz="2000" dirty="0"/>
              <a:t>affecting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Essential for client-server</a:t>
            </a:r>
          </a:p>
          <a:p>
            <a:r>
              <a:rPr lang="en-IN" sz="2000" dirty="0"/>
              <a:t> application success </a:t>
            </a:r>
          </a:p>
        </p:txBody>
      </p:sp>
      <p:pic>
        <p:nvPicPr>
          <p:cNvPr id="9" name="Graphic 8" descr="Truck">
            <a:extLst>
              <a:ext uri="{FF2B5EF4-FFF2-40B4-BE49-F238E27FC236}">
                <a16:creationId xmlns:a16="http://schemas.microsoft.com/office/drawing/2014/main" id="{6E152E1B-C2A4-413B-E3F1-5297E6D98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82148" y="4249132"/>
            <a:ext cx="2011017" cy="1656522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45CB57A7-2168-0EA1-F927-ABFB2F9A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9427" y="4249132"/>
            <a:ext cx="1517374" cy="15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ADC6-D8F6-E0FB-2E78-8314AB69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back- end responsibilities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37166-F94A-5110-54C9-8B5F5A00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82" y="1864224"/>
            <a:ext cx="1501270" cy="1524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9558B8-5841-B7BF-F69E-6A23F7C2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90" y="1960752"/>
            <a:ext cx="1272650" cy="1371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6FB728-9674-4AAB-09D9-EF542FD0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879" y="1960753"/>
            <a:ext cx="1379340" cy="1447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E1C1B8-41D8-7F89-90BD-B4A65AF0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85" y="1920109"/>
            <a:ext cx="1607959" cy="15088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61B82C-D311-05F9-9D7D-5876128440AA}"/>
              </a:ext>
            </a:extLst>
          </p:cNvPr>
          <p:cNvSpPr txBox="1"/>
          <p:nvPr/>
        </p:nvSpPr>
        <p:spPr>
          <a:xfrm>
            <a:off x="1412450" y="358802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F721F-D45F-FE79-D71B-7A5DD054F7C3}"/>
              </a:ext>
            </a:extLst>
          </p:cNvPr>
          <p:cNvSpPr txBox="1"/>
          <p:nvPr/>
        </p:nvSpPr>
        <p:spPr>
          <a:xfrm>
            <a:off x="3978202" y="356903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DA1FE-9066-C2F4-F4B1-3BC2721F5349}"/>
              </a:ext>
            </a:extLst>
          </p:cNvPr>
          <p:cNvSpPr txBox="1"/>
          <p:nvPr/>
        </p:nvSpPr>
        <p:spPr>
          <a:xfrm>
            <a:off x="6391090" y="359181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Malware </a:t>
            </a:r>
          </a:p>
          <a:p>
            <a:r>
              <a:rPr lang="en-US" dirty="0"/>
              <a:t>Prevention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76D9F-556F-FA02-4DE9-3B46881B1F3D}"/>
              </a:ext>
            </a:extLst>
          </p:cNvPr>
          <p:cNvSpPr txBox="1"/>
          <p:nvPr/>
        </p:nvSpPr>
        <p:spPr>
          <a:xfrm>
            <a:off x="9031392" y="356903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2985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D30-2AE4-B852-8B30-3D08160A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Recap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415A1-A6EC-307B-2D56-DD679F17E8E9}"/>
              </a:ext>
            </a:extLst>
          </p:cNvPr>
          <p:cNvSpPr txBox="1"/>
          <p:nvPr/>
        </p:nvSpPr>
        <p:spPr>
          <a:xfrm>
            <a:off x="761967" y="1430660"/>
            <a:ext cx="914734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Back-end development refers to the development of the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server-side logic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Front-end technologies pertain to the client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Back-end technologies include various types of servers and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supporting infrastructures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back end is responsible for scalability, security, and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performance </a:t>
            </a:r>
          </a:p>
        </p:txBody>
      </p:sp>
    </p:spTree>
    <p:extLst>
      <p:ext uri="{BB962C8B-B14F-4D97-AF65-F5344CB8AC3E}">
        <p14:creationId xmlns:p14="http://schemas.microsoft.com/office/powerpoint/2010/main" val="219979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E0A8-14C1-7A0B-0412-003D67CC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960D4-6A3F-62AF-990E-35BCBC7A6E33}"/>
              </a:ext>
            </a:extLst>
          </p:cNvPr>
          <p:cNvGrpSpPr/>
          <p:nvPr/>
        </p:nvGrpSpPr>
        <p:grpSpPr>
          <a:xfrm>
            <a:off x="862095" y="1616318"/>
            <a:ext cx="9758610" cy="3547060"/>
            <a:chOff x="862095" y="1616318"/>
            <a:chExt cx="9758610" cy="35470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FBB48D-17F0-037D-0791-1E238EF4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095" y="1772926"/>
              <a:ext cx="9758610" cy="33121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515CBC-9631-A244-E652-F2EB937E79DE}"/>
                </a:ext>
              </a:extLst>
            </p:cNvPr>
            <p:cNvSpPr/>
            <p:nvPr/>
          </p:nvSpPr>
          <p:spPr>
            <a:xfrm>
              <a:off x="3150704" y="1669774"/>
              <a:ext cx="178905" cy="34687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AE0B22-02F9-B286-2A25-03D7C68F425C}"/>
                </a:ext>
              </a:extLst>
            </p:cNvPr>
            <p:cNvSpPr/>
            <p:nvPr/>
          </p:nvSpPr>
          <p:spPr>
            <a:xfrm>
              <a:off x="5618218" y="1694622"/>
              <a:ext cx="178905" cy="34687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D62F63-FC3D-ED19-5184-BD74730422F1}"/>
                </a:ext>
              </a:extLst>
            </p:cNvPr>
            <p:cNvSpPr/>
            <p:nvPr/>
          </p:nvSpPr>
          <p:spPr>
            <a:xfrm>
              <a:off x="8119461" y="1616318"/>
              <a:ext cx="178905" cy="34687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7896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6DBD-32F3-FE39-1709-5F2077C4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Front end Vs back end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8FF25D-0AF0-57A8-B6B3-80D93320ADCC}"/>
              </a:ext>
            </a:extLst>
          </p:cNvPr>
          <p:cNvGrpSpPr/>
          <p:nvPr/>
        </p:nvGrpSpPr>
        <p:grpSpPr>
          <a:xfrm>
            <a:off x="1303682" y="1505778"/>
            <a:ext cx="8713307" cy="3230217"/>
            <a:chOff x="1015447" y="1813891"/>
            <a:chExt cx="8713307" cy="3230217"/>
          </a:xfrm>
        </p:grpSpPr>
        <p:pic>
          <p:nvPicPr>
            <p:cNvPr id="4" name="Graphic 3" descr="Laptop">
              <a:extLst>
                <a:ext uri="{FF2B5EF4-FFF2-40B4-BE49-F238E27FC236}">
                  <a16:creationId xmlns:a16="http://schemas.microsoft.com/office/drawing/2014/main" id="{767BDF65-94FB-F883-E36C-4BA891F1A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47" y="1813891"/>
              <a:ext cx="3230217" cy="3230217"/>
            </a:xfrm>
            <a:prstGeom prst="rect">
              <a:avLst/>
            </a:prstGeom>
          </p:spPr>
        </p:pic>
        <p:pic>
          <p:nvPicPr>
            <p:cNvPr id="7" name="Graphic 6" descr="Contract">
              <a:extLst>
                <a:ext uri="{FF2B5EF4-FFF2-40B4-BE49-F238E27FC236}">
                  <a16:creationId xmlns:a16="http://schemas.microsoft.com/office/drawing/2014/main" id="{82C8A8F5-4323-FC73-5366-1C2FE22E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464" y="2334040"/>
              <a:ext cx="2347290" cy="23472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B2E1AF-8B5B-BE9A-AD61-DF0296517DAC}"/>
                </a:ext>
              </a:extLst>
            </p:cNvPr>
            <p:cNvSpPr txBox="1"/>
            <p:nvPr/>
          </p:nvSpPr>
          <p:spPr>
            <a:xfrm>
              <a:off x="1736720" y="4581940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Front-end client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8C619-434E-9066-831D-74DA900E9CDE}"/>
                </a:ext>
              </a:extLst>
            </p:cNvPr>
            <p:cNvSpPr txBox="1"/>
            <p:nvPr/>
          </p:nvSpPr>
          <p:spPr>
            <a:xfrm>
              <a:off x="7661274" y="4581940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 – end server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569449-1413-44DA-C6A6-0E3235E66CFC}"/>
                </a:ext>
              </a:extLst>
            </p:cNvPr>
            <p:cNvSpPr txBox="1"/>
            <p:nvPr/>
          </p:nvSpPr>
          <p:spPr>
            <a:xfrm>
              <a:off x="1736719" y="3013250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 engine</a:t>
              </a:r>
              <a:endParaRPr lang="en-IN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344723-3A7C-3C79-4081-45B5171BADA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180" y="2852530"/>
              <a:ext cx="3685622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783E1B-02E8-DD9B-74C6-CDB8BB8AA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709" y="3195432"/>
              <a:ext cx="382656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7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1204-A0AA-B7B7-ECCD-81DB0F6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Back End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64B92-97B5-E02E-8BAE-34686370D349}"/>
              </a:ext>
            </a:extLst>
          </p:cNvPr>
          <p:cNvSpPr txBox="1"/>
          <p:nvPr/>
        </p:nvSpPr>
        <p:spPr>
          <a:xfrm>
            <a:off x="761967" y="1297562"/>
            <a:ext cx="8570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Back-end developers write code to communicate with the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browser's engine and back-end server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9AB301-9F57-C3F8-3C0C-8AB52E9CA788}"/>
              </a:ext>
            </a:extLst>
          </p:cNvPr>
          <p:cNvGrpSpPr/>
          <p:nvPr/>
        </p:nvGrpSpPr>
        <p:grpSpPr>
          <a:xfrm>
            <a:off x="2093517" y="2267242"/>
            <a:ext cx="7077349" cy="3889543"/>
            <a:chOff x="2093517" y="2267242"/>
            <a:chExt cx="7077349" cy="3889543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887FCEED-70AD-4649-1364-5682C788D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0979" y="2564296"/>
              <a:ext cx="1129178" cy="1129178"/>
            </a:xfrm>
            <a:prstGeom prst="rect">
              <a:avLst/>
            </a:prstGeom>
          </p:spPr>
        </p:pic>
        <p:pic>
          <p:nvPicPr>
            <p:cNvPr id="11" name="Graphic 10" descr="Server">
              <a:extLst>
                <a:ext uri="{FF2B5EF4-FFF2-40B4-BE49-F238E27FC236}">
                  <a16:creationId xmlns:a16="http://schemas.microsoft.com/office/drawing/2014/main" id="{ADD54F8F-18AD-AB86-98F9-6BFDDBCFE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4096" y="2591628"/>
              <a:ext cx="1129178" cy="1129178"/>
            </a:xfrm>
            <a:prstGeom prst="rect">
              <a:avLst/>
            </a:prstGeom>
          </p:spPr>
        </p:pic>
        <p:pic>
          <p:nvPicPr>
            <p:cNvPr id="13" name="Graphic 12" descr="Browser window">
              <a:extLst>
                <a:ext uri="{FF2B5EF4-FFF2-40B4-BE49-F238E27FC236}">
                  <a16:creationId xmlns:a16="http://schemas.microsoft.com/office/drawing/2014/main" id="{28CC9B2D-A3B0-2E40-108F-DE4CB4A2D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413" y="2591628"/>
              <a:ext cx="1129178" cy="11291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9B4EEF-69A3-4BAB-A3AC-A6445F7184FB}"/>
                </a:ext>
              </a:extLst>
            </p:cNvPr>
            <p:cNvSpPr txBox="1"/>
            <p:nvPr/>
          </p:nvSpPr>
          <p:spPr>
            <a:xfrm>
              <a:off x="2093517" y="2281531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Databases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E4AC7-DA16-5DB4-4C4E-2D47BB8EB7DB}"/>
                </a:ext>
              </a:extLst>
            </p:cNvPr>
            <p:cNvSpPr txBox="1"/>
            <p:nvPr/>
          </p:nvSpPr>
          <p:spPr>
            <a:xfrm>
              <a:off x="4892889" y="2267865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Servers</a:t>
              </a:r>
              <a:endParaRPr lang="en-IN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D55E9D-7C89-B7B9-7880-BABF55BB6F43}"/>
                </a:ext>
              </a:extLst>
            </p:cNvPr>
            <p:cNvSpPr txBox="1"/>
            <p:nvPr/>
          </p:nvSpPr>
          <p:spPr>
            <a:xfrm>
              <a:off x="7883334" y="2267242"/>
              <a:ext cx="1287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Applications</a:t>
              </a:r>
              <a:endParaRPr lang="en-IN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3009E8-57A2-14DA-7F25-F91CE2F141E1}"/>
                </a:ext>
              </a:extLst>
            </p:cNvPr>
            <p:cNvCxnSpPr/>
            <p:nvPr/>
          </p:nvCxnSpPr>
          <p:spPr>
            <a:xfrm flipV="1">
              <a:off x="5338684" y="3836504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54F006-6825-4872-71C3-252F8809D21B}"/>
                </a:ext>
              </a:extLst>
            </p:cNvPr>
            <p:cNvCxnSpPr/>
            <p:nvPr/>
          </p:nvCxnSpPr>
          <p:spPr>
            <a:xfrm flipV="1">
              <a:off x="5338684" y="3558209"/>
              <a:ext cx="2544650" cy="119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8C66F59-421A-970A-2397-E3212E626DB2}"/>
                </a:ext>
              </a:extLst>
            </p:cNvPr>
            <p:cNvCxnSpPr/>
            <p:nvPr/>
          </p:nvCxnSpPr>
          <p:spPr>
            <a:xfrm flipH="1" flipV="1">
              <a:off x="3110948" y="3558209"/>
              <a:ext cx="2227736" cy="1192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FCD573-D458-A62F-F2B4-2D631E82161E}"/>
                </a:ext>
              </a:extLst>
            </p:cNvPr>
            <p:cNvSpPr/>
            <p:nvPr/>
          </p:nvSpPr>
          <p:spPr>
            <a:xfrm>
              <a:off x="4574789" y="4964090"/>
              <a:ext cx="1527789" cy="11926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4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3F31-C9FE-039B-AE32-C7830A4A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Back-end technologies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1F732-8667-88B7-FCD6-168DC38B8358}"/>
              </a:ext>
            </a:extLst>
          </p:cNvPr>
          <p:cNvSpPr txBox="1"/>
          <p:nvPr/>
        </p:nvSpPr>
        <p:spPr>
          <a:xfrm>
            <a:off x="761966" y="1417588"/>
            <a:ext cx="992259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Includes: servers, databases, web APIs, programming languages, frameworks, and runtimes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Severs can refer to hardware, software, or both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Servers communicate with and provide functionality to a client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Servers also communicate with and provide functionality to each other </a:t>
            </a:r>
          </a:p>
        </p:txBody>
      </p:sp>
    </p:spTree>
    <p:extLst>
      <p:ext uri="{BB962C8B-B14F-4D97-AF65-F5344CB8AC3E}">
        <p14:creationId xmlns:p14="http://schemas.microsoft.com/office/powerpoint/2010/main" val="385950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A85-399C-9F42-2A45-4E1486C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Types of servers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E66D07C4-DCA1-0D60-B851-8426E280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7429" y="1929019"/>
            <a:ext cx="2020128" cy="2020128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7DE0EE26-7B37-09F7-FD9A-E0FB045C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008" y="1929019"/>
            <a:ext cx="2020128" cy="2020128"/>
          </a:xfrm>
          <a:prstGeom prst="rect">
            <a:avLst/>
          </a:prstGeom>
        </p:spPr>
      </p:pic>
      <p:pic>
        <p:nvPicPr>
          <p:cNvPr id="8" name="Graphic 7" descr="List">
            <a:extLst>
              <a:ext uri="{FF2B5EF4-FFF2-40B4-BE49-F238E27FC236}">
                <a16:creationId xmlns:a16="http://schemas.microsoft.com/office/drawing/2014/main" id="{743B3EC0-94CA-0BBF-F428-4D0EA53E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3339" y="3677477"/>
            <a:ext cx="2020128" cy="2020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C48F8B-AF29-745B-BDF8-2E28632CBD7D}"/>
              </a:ext>
            </a:extLst>
          </p:cNvPr>
          <p:cNvSpPr txBox="1"/>
          <p:nvPr/>
        </p:nvSpPr>
        <p:spPr>
          <a:xfrm>
            <a:off x="4806718" y="5544365"/>
            <a:ext cx="114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64CBA-5EA9-447D-09EB-88A99CFB86E2}"/>
              </a:ext>
            </a:extLst>
          </p:cNvPr>
          <p:cNvSpPr txBox="1"/>
          <p:nvPr/>
        </p:nvSpPr>
        <p:spPr>
          <a:xfrm>
            <a:off x="1644177" y="3818269"/>
            <a:ext cx="22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7575C-B46A-305D-CCEF-E41D9223EB8D}"/>
              </a:ext>
            </a:extLst>
          </p:cNvPr>
          <p:cNvSpPr txBox="1"/>
          <p:nvPr/>
        </p:nvSpPr>
        <p:spPr>
          <a:xfrm>
            <a:off x="7427429" y="3821581"/>
            <a:ext cx="22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Application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663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AE0-08E8-2994-0C20-6EAB34DE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Database servers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23419-F121-6E3F-4532-8B78B2241AEC}"/>
              </a:ext>
            </a:extLst>
          </p:cNvPr>
          <p:cNvSpPr txBox="1"/>
          <p:nvPr/>
        </p:nvSpPr>
        <p:spPr>
          <a:xfrm>
            <a:off x="761966" y="1357196"/>
            <a:ext cx="7457695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House, retrieve, and deliver data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Database server and database often used interchangeably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46B13-A670-D683-0D77-A8D710F5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61" y="1836526"/>
            <a:ext cx="1969421" cy="2106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71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079-1232-9234-FBEF-D5AB0380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Web and HTTP servers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45D33-B095-CDCC-6E62-1A55A7AD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57" y="2125905"/>
            <a:ext cx="2014079" cy="2109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F695-AB30-D140-B50B-29BD8636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029" y="2125905"/>
            <a:ext cx="2023580" cy="2166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2A902-E0C4-DEED-2255-934F9C78A16B}"/>
              </a:ext>
            </a:extLst>
          </p:cNvPr>
          <p:cNvSpPr txBox="1"/>
          <p:nvPr/>
        </p:nvSpPr>
        <p:spPr>
          <a:xfrm>
            <a:off x="1848678" y="42919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4093F-C257-61BE-6E5D-BB967F4EA7E4}"/>
              </a:ext>
            </a:extLst>
          </p:cNvPr>
          <p:cNvSpPr txBox="1"/>
          <p:nvPr/>
        </p:nvSpPr>
        <p:spPr>
          <a:xfrm>
            <a:off x="8756473" y="429199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42F58-11D8-2884-1DA9-E840BE2FABAF}"/>
              </a:ext>
            </a:extLst>
          </p:cNvPr>
          <p:cNvCxnSpPr/>
          <p:nvPr/>
        </p:nvCxnSpPr>
        <p:spPr>
          <a:xfrm>
            <a:off x="3628813" y="3429000"/>
            <a:ext cx="4452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EE188C-2A5F-1C73-42DF-F14EAA78AC5C}"/>
              </a:ext>
            </a:extLst>
          </p:cNvPr>
          <p:cNvCxnSpPr>
            <a:cxnSpLocks/>
          </p:cNvCxnSpPr>
          <p:nvPr/>
        </p:nvCxnSpPr>
        <p:spPr>
          <a:xfrm flipH="1">
            <a:off x="3628813" y="2623802"/>
            <a:ext cx="4452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310E36-896C-99F1-0989-A73B9EA5108F}"/>
              </a:ext>
            </a:extLst>
          </p:cNvPr>
          <p:cNvSpPr txBox="1"/>
          <p:nvPr/>
        </p:nvSpPr>
        <p:spPr>
          <a:xfrm>
            <a:off x="6443870" y="225447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0354-CB93-A6F4-EDED-F199AC34A413}"/>
              </a:ext>
            </a:extLst>
          </p:cNvPr>
          <p:cNvSpPr txBox="1"/>
          <p:nvPr/>
        </p:nvSpPr>
        <p:spPr>
          <a:xfrm>
            <a:off x="3628813" y="30596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</a:t>
            </a:r>
            <a:r>
              <a:rPr lang="en-US" dirty="0" err="1"/>
              <a:t>Respones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73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1F4A-978B-79F8-F40A-9046F8A4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Application Servers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724B4-9C7C-FA4B-75BE-ECF39898C851}"/>
              </a:ext>
            </a:extLst>
          </p:cNvPr>
          <p:cNvSpPr txBox="1"/>
          <p:nvPr/>
        </p:nvSpPr>
        <p:spPr>
          <a:xfrm>
            <a:off x="761966" y="1359141"/>
            <a:ext cx="7398059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Host and deliver the application through HTTP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They sit between a database server and a web server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Transform data into content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Run business logic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Data storage rules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Data transfer rules </a:t>
            </a:r>
          </a:p>
        </p:txBody>
      </p:sp>
    </p:spTree>
    <p:extLst>
      <p:ext uri="{BB962C8B-B14F-4D97-AF65-F5344CB8AC3E}">
        <p14:creationId xmlns:p14="http://schemas.microsoft.com/office/powerpoint/2010/main" val="155460317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73</TotalTime>
  <Words>438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What is back End Development ?</vt:lpstr>
      <vt:lpstr>What you will learn</vt:lpstr>
      <vt:lpstr>Front end Vs back end </vt:lpstr>
      <vt:lpstr>Back End</vt:lpstr>
      <vt:lpstr>Back-end technologies </vt:lpstr>
      <vt:lpstr>Types of servers</vt:lpstr>
      <vt:lpstr>Database servers</vt:lpstr>
      <vt:lpstr>Web and HTTP servers </vt:lpstr>
      <vt:lpstr>Application Servers </vt:lpstr>
      <vt:lpstr>Web APIs</vt:lpstr>
      <vt:lpstr>Back-end languages </vt:lpstr>
      <vt:lpstr>Frameworks</vt:lpstr>
      <vt:lpstr>Runtime environments </vt:lpstr>
      <vt:lpstr>Node.js </vt:lpstr>
      <vt:lpstr>Backend responsibility: Scalability</vt:lpstr>
      <vt:lpstr>Other back- end responsibilities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2025-03-11T02:29:53Z</dcterms:created>
  <dcterms:modified xsi:type="dcterms:W3CDTF">2025-03-12T08:42:42Z</dcterms:modified>
</cp:coreProperties>
</file>