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328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75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98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7903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32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48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969FA-F96A-95FB-5F77-46D31F122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6930" y="2571750"/>
            <a:ext cx="4909930" cy="615553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Import and Require</a:t>
            </a:r>
          </a:p>
        </p:txBody>
      </p:sp>
    </p:spTree>
    <p:extLst>
      <p:ext uri="{BB962C8B-B14F-4D97-AF65-F5344CB8AC3E}">
        <p14:creationId xmlns:p14="http://schemas.microsoft.com/office/powerpoint/2010/main" val="4264705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B1DD-3A7A-DCFD-D0E8-F983D42A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Sample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D03FF-6E55-CF02-B92A-376D62B7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7218"/>
            <a:ext cx="3467400" cy="2385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BEC3B-3DDC-3EF1-347C-066355EF4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73" y="2043874"/>
            <a:ext cx="3101609" cy="2438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200013-12BB-4C24-7F0D-DEB35AF31E91}"/>
              </a:ext>
            </a:extLst>
          </p:cNvPr>
          <p:cNvSpPr txBox="1"/>
          <p:nvPr/>
        </p:nvSpPr>
        <p:spPr>
          <a:xfrm>
            <a:off x="2223881" y="1584499"/>
            <a:ext cx="135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require()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945209-61DC-DA35-EB7B-997FBB32D522}"/>
              </a:ext>
            </a:extLst>
          </p:cNvPr>
          <p:cNvSpPr txBox="1"/>
          <p:nvPr/>
        </p:nvSpPr>
        <p:spPr>
          <a:xfrm>
            <a:off x="7084115" y="1584499"/>
            <a:ext cx="135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( ) </a:t>
            </a:r>
          </a:p>
        </p:txBody>
      </p:sp>
    </p:spTree>
    <p:extLst>
      <p:ext uri="{BB962C8B-B14F-4D97-AF65-F5344CB8AC3E}">
        <p14:creationId xmlns:p14="http://schemas.microsoft.com/office/powerpoint/2010/main" val="235624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770C-0E38-E1AF-2D0F-F4B44352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FF1C2-80F4-D285-FDCA-4C9D9B0E7295}"/>
              </a:ext>
            </a:extLst>
          </p:cNvPr>
          <p:cNvSpPr txBox="1"/>
          <p:nvPr/>
        </p:nvSpPr>
        <p:spPr>
          <a:xfrm>
            <a:off x="761967" y="1206600"/>
            <a:ext cx="9634363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A module is a file containing related JavaScript functions that serves a specific purpose </a:t>
            </a:r>
          </a:p>
          <a:p>
            <a:pPr>
              <a:lnSpc>
                <a:spcPct val="150000"/>
              </a:lnSpc>
            </a:pPr>
            <a:r>
              <a:rPr lang="en-IN" dirty="0"/>
              <a:t>• Module specifications are conventions and standards used to create packages in JavaScript code </a:t>
            </a:r>
          </a:p>
          <a:p>
            <a:pPr>
              <a:lnSpc>
                <a:spcPct val="150000"/>
              </a:lnSpc>
            </a:pPr>
            <a:r>
              <a:rPr lang="en-IN" dirty="0"/>
              <a:t>• import() and require() statements are used to call a module or a package into an external application </a:t>
            </a:r>
          </a:p>
          <a:p>
            <a:pPr>
              <a:lnSpc>
                <a:spcPct val="150000"/>
              </a:lnSpc>
            </a:pPr>
            <a:r>
              <a:rPr lang="en-IN" dirty="0"/>
              <a:t>• The require() statement can be called from anywhere in the app code, is bound dynamically, and is synchronous </a:t>
            </a:r>
          </a:p>
          <a:p>
            <a:pPr>
              <a:lnSpc>
                <a:spcPct val="150000"/>
              </a:lnSpc>
            </a:pPr>
            <a:r>
              <a:rPr lang="en-IN" dirty="0"/>
              <a:t>• The import() statement can only be called at the beginning of a file</a:t>
            </a:r>
            <a:r>
              <a:rPr lang="en-IN"/>
              <a:t>, is </a:t>
            </a:r>
            <a:r>
              <a:rPr lang="en-IN" dirty="0"/>
              <a:t>bound statically, and is asynchronous </a:t>
            </a:r>
          </a:p>
        </p:txBody>
      </p:sp>
    </p:spTree>
    <p:extLst>
      <p:ext uri="{BB962C8B-B14F-4D97-AF65-F5344CB8AC3E}">
        <p14:creationId xmlns:p14="http://schemas.microsoft.com/office/powerpoint/2010/main" val="399846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8950-D6F4-D7D0-8F6D-CC23B00E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6B326A-2DA3-4D76-8292-B342D5596E22}"/>
              </a:ext>
            </a:extLst>
          </p:cNvPr>
          <p:cNvGrpSpPr/>
          <p:nvPr/>
        </p:nvGrpSpPr>
        <p:grpSpPr>
          <a:xfrm>
            <a:off x="761967" y="1707637"/>
            <a:ext cx="9418496" cy="3214249"/>
            <a:chOff x="761967" y="1707637"/>
            <a:chExt cx="9418496" cy="32142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81E1BE7-1B18-B7BD-B06D-2FCC82E80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67" y="1707637"/>
              <a:ext cx="9418496" cy="321424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8B8200-D315-67C3-69CD-B57E58B1A0CE}"/>
                </a:ext>
              </a:extLst>
            </p:cNvPr>
            <p:cNvSpPr/>
            <p:nvPr/>
          </p:nvSpPr>
          <p:spPr>
            <a:xfrm>
              <a:off x="2971800" y="1707637"/>
              <a:ext cx="149087" cy="3214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E94915-59BB-4A08-31BB-5EBCFC6DDF07}"/>
                </a:ext>
              </a:extLst>
            </p:cNvPr>
            <p:cNvSpPr/>
            <p:nvPr/>
          </p:nvSpPr>
          <p:spPr>
            <a:xfrm>
              <a:off x="7775469" y="1707637"/>
              <a:ext cx="149087" cy="3214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7C3804-6025-7593-C840-6502BC99A64B}"/>
                </a:ext>
              </a:extLst>
            </p:cNvPr>
            <p:cNvSpPr/>
            <p:nvPr/>
          </p:nvSpPr>
          <p:spPr>
            <a:xfrm>
              <a:off x="5334033" y="1707637"/>
              <a:ext cx="149087" cy="32142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7263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3EEF-7861-F068-589A-1D416650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Modules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911FA-477B-FCFC-7DEB-84705407F97B}"/>
              </a:ext>
            </a:extLst>
          </p:cNvPr>
          <p:cNvSpPr txBox="1"/>
          <p:nvPr/>
        </p:nvSpPr>
        <p:spPr>
          <a:xfrm>
            <a:off x="761967" y="1278980"/>
            <a:ext cx="7229094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• Related, encapsulated JavaScript code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Serves a single purpose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Can be a single file or a folder containing files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Reusable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Breaks down complex code into manageable chunks </a:t>
            </a:r>
          </a:p>
        </p:txBody>
      </p:sp>
    </p:spTree>
    <p:extLst>
      <p:ext uri="{BB962C8B-B14F-4D97-AF65-F5344CB8AC3E}">
        <p14:creationId xmlns:p14="http://schemas.microsoft.com/office/powerpoint/2010/main" val="417460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9FF6-8C4F-802F-BDD4-85F2B84D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Purpose of import() and require()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79E784-7309-15E4-2FAB-78374CBE8249}"/>
              </a:ext>
            </a:extLst>
          </p:cNvPr>
          <p:cNvSpPr/>
          <p:nvPr/>
        </p:nvSpPr>
        <p:spPr>
          <a:xfrm>
            <a:off x="2276061" y="2882347"/>
            <a:ext cx="1908313" cy="24052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applicationABC </a:t>
            </a:r>
          </a:p>
          <a:p>
            <a:pPr algn="ctr"/>
            <a:r>
              <a:rPr lang="en-IN"/>
              <a:t>needs moduleXYZ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5358F4-4C16-D678-D7B4-BA62D2E819E1}"/>
              </a:ext>
            </a:extLst>
          </p:cNvPr>
          <p:cNvSpPr/>
          <p:nvPr/>
        </p:nvSpPr>
        <p:spPr>
          <a:xfrm>
            <a:off x="6735419" y="2882346"/>
            <a:ext cx="1908313" cy="24052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moduleXYZ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85D1A-A1C6-17A0-CB73-DB10F865088C}"/>
              </a:ext>
            </a:extLst>
          </p:cNvPr>
          <p:cNvSpPr txBox="1"/>
          <p:nvPr/>
        </p:nvSpPr>
        <p:spPr>
          <a:xfrm>
            <a:off x="761966" y="1263176"/>
            <a:ext cx="8749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When an external application needs to use the code in a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335F37-F518-708A-841F-083930633578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184374" y="4084981"/>
            <a:ext cx="25510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9F80EC-AFC9-DDE3-DACA-B52BCDE89D90}"/>
              </a:ext>
            </a:extLst>
          </p:cNvPr>
          <p:cNvSpPr txBox="1"/>
          <p:nvPr/>
        </p:nvSpPr>
        <p:spPr>
          <a:xfrm>
            <a:off x="4816690" y="4166296"/>
            <a:ext cx="1126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require()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7FCCD-425B-5DFC-5A05-5B11F4B325CE}"/>
              </a:ext>
            </a:extLst>
          </p:cNvPr>
          <p:cNvSpPr txBox="1"/>
          <p:nvPr/>
        </p:nvSpPr>
        <p:spPr>
          <a:xfrm>
            <a:off x="4816690" y="3730821"/>
            <a:ext cx="1126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import() </a:t>
            </a:r>
          </a:p>
        </p:txBody>
      </p:sp>
    </p:spTree>
    <p:extLst>
      <p:ext uri="{BB962C8B-B14F-4D97-AF65-F5344CB8AC3E}">
        <p14:creationId xmlns:p14="http://schemas.microsoft.com/office/powerpoint/2010/main" val="298686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12D4-391B-E969-6CF0-78BA6AA5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Packages and specifications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4C241-1D6D-7F1A-1188-CECE3A00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88" y="1461638"/>
            <a:ext cx="2433763" cy="1967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A40E0-6D88-112F-C3F6-EBE9242C5AAE}"/>
              </a:ext>
            </a:extLst>
          </p:cNvPr>
          <p:cNvSpPr txBox="1"/>
          <p:nvPr/>
        </p:nvSpPr>
        <p:spPr>
          <a:xfrm>
            <a:off x="4572000" y="1697302"/>
            <a:ext cx="4003965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Module specifications: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Conventions and standards </a:t>
            </a:r>
          </a:p>
          <a:p>
            <a:pPr>
              <a:lnSpc>
                <a:spcPct val="150000"/>
              </a:lnSpc>
            </a:pPr>
            <a:r>
              <a:rPr lang="en-IN" dirty="0"/>
              <a:t>used to create packages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CommonJS</a:t>
            </a:r>
            <a:r>
              <a:rPr lang="en-IN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782FF4-FF78-C65B-F2C0-37EA115F2A1A}"/>
              </a:ext>
            </a:extLst>
          </p:cNvPr>
          <p:cNvSpPr txBox="1"/>
          <p:nvPr/>
        </p:nvSpPr>
        <p:spPr>
          <a:xfrm>
            <a:off x="875288" y="3815831"/>
            <a:ext cx="257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Package: a directory </a:t>
            </a:r>
          </a:p>
          <a:p>
            <a:r>
              <a:rPr lang="en-IN" dirty="0"/>
              <a:t>with one or more </a:t>
            </a:r>
          </a:p>
          <a:p>
            <a:r>
              <a:rPr lang="en-IN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425893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994F-5690-157D-55B4-9CF999DB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Enable ES modules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07CFD-434C-1FF2-160E-172186BAA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19" y="2213579"/>
            <a:ext cx="1455546" cy="358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3CD73-D8F8-2F52-8E1C-6223B0ED7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440" y="2183096"/>
            <a:ext cx="464860" cy="388654"/>
          </a:xfrm>
          <a:prstGeom prst="rect">
            <a:avLst/>
          </a:prstGeom>
        </p:spPr>
      </p:pic>
      <p:pic>
        <p:nvPicPr>
          <p:cNvPr id="9" name="Graphic 8" descr="Present">
            <a:extLst>
              <a:ext uri="{FF2B5EF4-FFF2-40B4-BE49-F238E27FC236}">
                <a16:creationId xmlns:a16="http://schemas.microsoft.com/office/drawing/2014/main" id="{A3FDE409-36A3-3001-D964-59C4941E5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531" y="2693505"/>
            <a:ext cx="2723322" cy="2723322"/>
          </a:xfrm>
          <a:prstGeom prst="rect">
            <a:avLst/>
          </a:prstGeom>
        </p:spPr>
      </p:pic>
      <p:pic>
        <p:nvPicPr>
          <p:cNvPr id="10" name="Graphic 9" descr="Present">
            <a:extLst>
              <a:ext uri="{FF2B5EF4-FFF2-40B4-BE49-F238E27FC236}">
                <a16:creationId xmlns:a16="http://schemas.microsoft.com/office/drawing/2014/main" id="{83F296A2-3202-80CC-6B59-F47753A91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68209" y="2693505"/>
            <a:ext cx="2723322" cy="27233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F3F01E-F37D-6758-D4B0-00B33BB4C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2943" y="4055166"/>
            <a:ext cx="2453853" cy="3429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A843AC-9112-4708-48C0-7B1105B441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713" y="4093270"/>
            <a:ext cx="2270957" cy="30482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9ED52-A044-167D-275F-29BCDECDF820}"/>
              </a:ext>
            </a:extLst>
          </p:cNvPr>
          <p:cNvCxnSpPr/>
          <p:nvPr/>
        </p:nvCxnSpPr>
        <p:spPr>
          <a:xfrm>
            <a:off x="3548270" y="4245683"/>
            <a:ext cx="3819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5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DFFE-D90E-1EF6-BB4C-66F8C8DE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Importing and exporting modules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A6E0D-32EE-B2E3-FE43-FCE15262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426" y="2134861"/>
            <a:ext cx="6175056" cy="1822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973ED1-DCF5-1881-8B4E-865801C5D7E4}"/>
              </a:ext>
            </a:extLst>
          </p:cNvPr>
          <p:cNvSpPr txBox="1"/>
          <p:nvPr/>
        </p:nvSpPr>
        <p:spPr>
          <a:xfrm>
            <a:off x="1508262" y="2202418"/>
            <a:ext cx="1980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a module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F7BDE-9704-C318-4350-564022AB869A}"/>
              </a:ext>
            </a:extLst>
          </p:cNvPr>
          <p:cNvSpPr txBox="1"/>
          <p:nvPr/>
        </p:nvSpPr>
        <p:spPr>
          <a:xfrm>
            <a:off x="1508262" y="3059668"/>
            <a:ext cx="1851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export from a module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40BA0B-AB70-E30C-82CE-83848A27D0D9}"/>
              </a:ext>
            </a:extLst>
          </p:cNvPr>
          <p:cNvSpPr txBox="1"/>
          <p:nvPr/>
        </p:nvSpPr>
        <p:spPr>
          <a:xfrm>
            <a:off x="3794263" y="1723647"/>
            <a:ext cx="1463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commonJS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1D6441-4340-F130-5A98-E08842E04BE0}"/>
              </a:ext>
            </a:extLst>
          </p:cNvPr>
          <p:cNvSpPr txBox="1"/>
          <p:nvPr/>
        </p:nvSpPr>
        <p:spPr>
          <a:xfrm>
            <a:off x="6706429" y="1723647"/>
            <a:ext cx="837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255247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5A40-C4E7-B335-15D5-DF13885E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Differences calling require() and import()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D2E1D-03AF-92FD-516B-60C528F2E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30" y="2388780"/>
            <a:ext cx="6911939" cy="2080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9389-925E-43AB-79C0-17EB3669FAF3}"/>
              </a:ext>
            </a:extLst>
          </p:cNvPr>
          <p:cNvSpPr txBox="1"/>
          <p:nvPr/>
        </p:nvSpPr>
        <p:spPr>
          <a:xfrm>
            <a:off x="3178037" y="1892613"/>
            <a:ext cx="139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require()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25E35-C184-2867-7CE1-5CDF604E05DB}"/>
              </a:ext>
            </a:extLst>
          </p:cNvPr>
          <p:cNvSpPr txBox="1"/>
          <p:nvPr/>
        </p:nvSpPr>
        <p:spPr>
          <a:xfrm>
            <a:off x="7064236" y="1892613"/>
            <a:ext cx="139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( ) </a:t>
            </a:r>
          </a:p>
        </p:txBody>
      </p:sp>
    </p:spTree>
    <p:extLst>
      <p:ext uri="{BB962C8B-B14F-4D97-AF65-F5344CB8AC3E}">
        <p14:creationId xmlns:p14="http://schemas.microsoft.com/office/powerpoint/2010/main" val="167382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BA20-C146-F567-7561-07293B25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Synchronous vs asynchronous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6AB52-4A9D-54E3-0512-72E0E6FE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11" y="2571750"/>
            <a:ext cx="3132091" cy="1661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DB1C6-61E0-802A-72B7-44F335AB0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8348"/>
            <a:ext cx="3162574" cy="1661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2925B0-8703-6673-8F73-708D33462A69}"/>
              </a:ext>
            </a:extLst>
          </p:cNvPr>
          <p:cNvSpPr txBox="1"/>
          <p:nvPr/>
        </p:nvSpPr>
        <p:spPr>
          <a:xfrm>
            <a:off x="1061002" y="1525513"/>
            <a:ext cx="1702076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require ( ) </a:t>
            </a:r>
          </a:p>
          <a:p>
            <a:pPr>
              <a:lnSpc>
                <a:spcPct val="150000"/>
              </a:lnSpc>
            </a:pPr>
            <a:r>
              <a:rPr lang="en-IN" dirty="0"/>
              <a:t>• Synchronous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ABC90-EDEA-D8F7-9882-EDBBC956CA18}"/>
              </a:ext>
            </a:extLst>
          </p:cNvPr>
          <p:cNvSpPr txBox="1"/>
          <p:nvPr/>
        </p:nvSpPr>
        <p:spPr>
          <a:xfrm>
            <a:off x="6096000" y="1525513"/>
            <a:ext cx="2044148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import ( ) </a:t>
            </a:r>
          </a:p>
          <a:p>
            <a:pPr>
              <a:lnSpc>
                <a:spcPct val="150000"/>
              </a:lnSpc>
            </a:pPr>
            <a:r>
              <a:rPr lang="en-IN" dirty="0"/>
              <a:t>• Asynchronous </a:t>
            </a:r>
          </a:p>
        </p:txBody>
      </p:sp>
    </p:spTree>
    <p:extLst>
      <p:ext uri="{BB962C8B-B14F-4D97-AF65-F5344CB8AC3E}">
        <p14:creationId xmlns:p14="http://schemas.microsoft.com/office/powerpoint/2010/main" val="171085225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34</TotalTime>
  <Words>243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GenAITheme3-whiteBG</vt:lpstr>
      <vt:lpstr>Import and Require</vt:lpstr>
      <vt:lpstr>What you will learn </vt:lpstr>
      <vt:lpstr>Modules </vt:lpstr>
      <vt:lpstr>Purpose of import() and require() </vt:lpstr>
      <vt:lpstr>Packages and specifications</vt:lpstr>
      <vt:lpstr>Enable ES modules </vt:lpstr>
      <vt:lpstr>Importing and exporting modules </vt:lpstr>
      <vt:lpstr>Differences calling require() and import() </vt:lpstr>
      <vt:lpstr>Synchronous vs asynchronous </vt:lpstr>
      <vt:lpstr>Sample code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2</cp:revision>
  <dcterms:created xsi:type="dcterms:W3CDTF">2025-03-11T02:52:03Z</dcterms:created>
  <dcterms:modified xsi:type="dcterms:W3CDTF">2025-03-12T10:55:14Z</dcterms:modified>
</cp:coreProperties>
</file>