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3" r:id="rId12"/>
    <p:sldId id="432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2" autoAdjust="0"/>
  </p:normalViewPr>
  <p:slideViewPr>
    <p:cSldViewPr>
      <p:cViewPr varScale="1">
        <p:scale>
          <a:sx n="82" d="100"/>
          <a:sy n="82" d="100"/>
        </p:scale>
        <p:origin x="624" y="62"/>
      </p:cViewPr>
      <p:guideLst>
        <p:guide orient="horz" pos="527"/>
        <p:guide pos="393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2564905"/>
            <a:ext cx="7614284" cy="615553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Express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9044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Public folder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87688" y="1447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736" y="2564905"/>
            <a:ext cx="525658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static content such as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images, CSS, and JavaScript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Helpful to have a sub-folder for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each type of content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78100" y="1581366"/>
            <a:ext cx="4989828" cy="3960440"/>
            <a:chOff x="1022332" y="1412776"/>
            <a:chExt cx="6768752" cy="4320480"/>
          </a:xfrm>
        </p:grpSpPr>
        <p:sp>
          <p:nvSpPr>
            <p:cNvPr id="4" name="Folded Corner 3"/>
            <p:cNvSpPr/>
            <p:nvPr/>
          </p:nvSpPr>
          <p:spPr>
            <a:xfrm rot="10800000">
              <a:off x="1022332" y="1412776"/>
              <a:ext cx="6768752" cy="4320480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3726" y="1603778"/>
              <a:ext cx="1872208" cy="402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olded Corner 5"/>
            <p:cNvSpPr/>
            <p:nvPr/>
          </p:nvSpPr>
          <p:spPr>
            <a:xfrm rot="10800000">
              <a:off x="1763687" y="2807522"/>
              <a:ext cx="1296144" cy="1152128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 rot="10800000">
              <a:off x="3758635" y="2807522"/>
              <a:ext cx="1296144" cy="1152128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olded Corner 7"/>
            <p:cNvSpPr/>
            <p:nvPr/>
          </p:nvSpPr>
          <p:spPr>
            <a:xfrm rot="10800000">
              <a:off x="5796136" y="2807522"/>
              <a:ext cx="1296144" cy="1152128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8634" y="4171859"/>
              <a:ext cx="1825039" cy="402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Routes.js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0651" y="4171859"/>
              <a:ext cx="1977845" cy="70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Package.json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6149" y="4149080"/>
              <a:ext cx="1659747" cy="402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app.js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36160" y="285293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Main configuration file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your application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folder</a:t>
            </a:r>
            <a:endParaRPr lang="en-IN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Project folder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2135" y="1728187"/>
            <a:ext cx="449018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Central location to access routes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Imports all files from  routes folder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Exports them as a single module to app.js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 single point of entry for all routes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05822" y="1340768"/>
            <a:ext cx="4989828" cy="3960440"/>
            <a:chOff x="251791" y="1412775"/>
            <a:chExt cx="4989828" cy="3960440"/>
          </a:xfrm>
        </p:grpSpPr>
        <p:sp>
          <p:nvSpPr>
            <p:cNvPr id="3" name="Folded Corner 2"/>
            <p:cNvSpPr/>
            <p:nvPr/>
          </p:nvSpPr>
          <p:spPr>
            <a:xfrm rot="10800000">
              <a:off x="251791" y="1412775"/>
              <a:ext cx="4989828" cy="3960440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63723" y="1587860"/>
              <a:ext cx="138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</a:t>
              </a:r>
              <a:endParaRPr lang="en-IN" dirty="0"/>
            </a:p>
          </p:txBody>
        </p:sp>
        <p:sp>
          <p:nvSpPr>
            <p:cNvPr id="7" name="Folded Corner 6"/>
            <p:cNvSpPr/>
            <p:nvPr/>
          </p:nvSpPr>
          <p:spPr>
            <a:xfrm rot="10800000">
              <a:off x="798307" y="2691292"/>
              <a:ext cx="955499" cy="1056117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olded Corner 7"/>
            <p:cNvSpPr/>
            <p:nvPr/>
          </p:nvSpPr>
          <p:spPr>
            <a:xfrm rot="10800000">
              <a:off x="2268955" y="2691292"/>
              <a:ext cx="955499" cy="1056117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olded Corner 8"/>
            <p:cNvSpPr/>
            <p:nvPr/>
          </p:nvSpPr>
          <p:spPr>
            <a:xfrm rot="10800000">
              <a:off x="3770972" y="2691292"/>
              <a:ext cx="955499" cy="1056117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8954" y="3941934"/>
              <a:ext cx="134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Routes.js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0069" y="3941934"/>
              <a:ext cx="1458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Package.json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4931" y="3921054"/>
              <a:ext cx="1223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app.js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6164" y="2520085"/>
              <a:ext cx="1541080" cy="174581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3962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03241" y="2931329"/>
            <a:ext cx="363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Contains metadata </a:t>
            </a:r>
          </a:p>
          <a:p>
            <a:r>
              <a:rPr lang="en-US" dirty="0"/>
              <a:t>used to manage </a:t>
            </a:r>
          </a:p>
          <a:p>
            <a:r>
              <a:rPr lang="en-US" dirty="0"/>
              <a:t>dependencies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92955" y="3941934"/>
            <a:ext cx="134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Routes.js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92036" y="3921054"/>
            <a:ext cx="14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Package.json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478931" y="3921054"/>
            <a:ext cx="12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app.js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75791" y="1412775"/>
            <a:ext cx="4989828" cy="3960440"/>
            <a:chOff x="251791" y="1412775"/>
            <a:chExt cx="4989828" cy="3960440"/>
          </a:xfrm>
        </p:grpSpPr>
        <p:sp>
          <p:nvSpPr>
            <p:cNvPr id="5" name="Folded Corner 4"/>
            <p:cNvSpPr/>
            <p:nvPr/>
          </p:nvSpPr>
          <p:spPr>
            <a:xfrm rot="10800000">
              <a:off x="251791" y="1412775"/>
              <a:ext cx="4989828" cy="3960440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3723" y="1587860"/>
              <a:ext cx="138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</a:t>
              </a:r>
              <a:endParaRPr lang="en-IN" dirty="0"/>
            </a:p>
          </p:txBody>
        </p:sp>
        <p:sp>
          <p:nvSpPr>
            <p:cNvPr id="7" name="Folded Corner 6"/>
            <p:cNvSpPr/>
            <p:nvPr/>
          </p:nvSpPr>
          <p:spPr>
            <a:xfrm rot="10800000">
              <a:off x="798307" y="2691292"/>
              <a:ext cx="955499" cy="1056117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olded Corner 7"/>
            <p:cNvSpPr/>
            <p:nvPr/>
          </p:nvSpPr>
          <p:spPr>
            <a:xfrm rot="10800000">
              <a:off x="2268955" y="2691292"/>
              <a:ext cx="955499" cy="1056117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olded Corner 8"/>
            <p:cNvSpPr/>
            <p:nvPr/>
          </p:nvSpPr>
          <p:spPr>
            <a:xfrm rot="10800000">
              <a:off x="3770972" y="2691292"/>
              <a:ext cx="955499" cy="1056117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7513" y="2565447"/>
              <a:ext cx="1541080" cy="174581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EE35EF-7923-6994-E1C2-B06CCBFA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4664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Project folder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1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 rot="10800000">
            <a:off x="2181237" y="985970"/>
            <a:ext cx="7272808" cy="504220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4651" y="1208878"/>
            <a:ext cx="201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ded Corner 6"/>
          <p:cNvSpPr/>
          <p:nvPr/>
        </p:nvSpPr>
        <p:spPr>
          <a:xfrm rot="10800000">
            <a:off x="2954939" y="2162485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ded Corner 7"/>
          <p:cNvSpPr/>
          <p:nvPr/>
        </p:nvSpPr>
        <p:spPr>
          <a:xfrm rot="10800000">
            <a:off x="5098448" y="2162485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ded Corner 8"/>
          <p:cNvSpPr/>
          <p:nvPr/>
        </p:nvSpPr>
        <p:spPr>
          <a:xfrm rot="10800000">
            <a:off x="7287678" y="2162485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ded Corner 10"/>
          <p:cNvSpPr/>
          <p:nvPr/>
        </p:nvSpPr>
        <p:spPr>
          <a:xfrm rot="10800000">
            <a:off x="3048156" y="3802977"/>
            <a:ext cx="1392665" cy="134458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Directory Structure</a:t>
            </a:r>
            <a:endParaRPr lang="en-IN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3456" y="2650113"/>
            <a:ext cx="124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modules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1975" y="4410611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9826" y="2764966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40060" y="2764165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Document">
            <a:extLst>
              <a:ext uri="{FF2B5EF4-FFF2-40B4-BE49-F238E27FC236}">
                <a16:creationId xmlns:a16="http://schemas.microsoft.com/office/drawing/2014/main" id="{27F2D095-E745-9F7C-3F4A-6A1F6786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4013" y="3853592"/>
            <a:ext cx="1393304" cy="1393304"/>
          </a:xfrm>
          <a:prstGeom prst="rect">
            <a:avLst/>
          </a:prstGeom>
        </p:spPr>
      </p:pic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996A2E98-B52C-8880-C358-7769E933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0060" y="3802977"/>
            <a:ext cx="1393304" cy="1393304"/>
          </a:xfrm>
          <a:prstGeom prst="rect">
            <a:avLst/>
          </a:prstGeom>
        </p:spPr>
      </p:pic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70C13BB7-C35F-7046-14D8-D9CAD3E0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818" y="3827524"/>
            <a:ext cx="1393304" cy="1393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B35A3-631D-26E0-0C97-426EE7107D98}"/>
              </a:ext>
            </a:extLst>
          </p:cNvPr>
          <p:cNvSpPr txBox="1"/>
          <p:nvPr/>
        </p:nvSpPr>
        <p:spPr>
          <a:xfrm>
            <a:off x="5278703" y="50985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app.js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522FB-FAD3-5CC3-0783-9A6190F28A08}"/>
              </a:ext>
            </a:extLst>
          </p:cNvPr>
          <p:cNvSpPr txBox="1"/>
          <p:nvPr/>
        </p:nvSpPr>
        <p:spPr>
          <a:xfrm>
            <a:off x="6377317" y="5106698"/>
            <a:ext cx="139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routes.js</a:t>
            </a:r>
          </a:p>
          <a:p>
            <a:r>
              <a:rPr lang="en-I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A95A1-1B2F-C3CA-F4C2-C03B3599DCDF}"/>
              </a:ext>
            </a:extLst>
          </p:cNvPr>
          <p:cNvSpPr txBox="1"/>
          <p:nvPr/>
        </p:nvSpPr>
        <p:spPr>
          <a:xfrm>
            <a:off x="7546282" y="5076913"/>
            <a:ext cx="14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package.json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242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05825"/>
            <a:ext cx="6518780" cy="382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Naming routes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0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44824"/>
            <a:ext cx="7135213" cy="30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35" y="405726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HTTP Status Codes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6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41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Testing REST APIs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230" y="1668991"/>
            <a:ext cx="424847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Black-box test REST APIs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Test as a whole without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stubbed dependencies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 Test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Mocha framework contains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module called Super Test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D607C4-4B0F-7B53-CC39-538CFA126AA5}"/>
              </a:ext>
            </a:extLst>
          </p:cNvPr>
          <p:cNvGrpSpPr/>
          <p:nvPr/>
        </p:nvGrpSpPr>
        <p:grpSpPr>
          <a:xfrm>
            <a:off x="6744072" y="1412776"/>
            <a:ext cx="1656184" cy="3200168"/>
            <a:chOff x="7536160" y="1268760"/>
            <a:chExt cx="1656184" cy="3200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81CD59-1525-6F8B-F400-20AFBEA9C89A}"/>
                </a:ext>
              </a:extLst>
            </p:cNvPr>
            <p:cNvSpPr/>
            <p:nvPr/>
          </p:nvSpPr>
          <p:spPr>
            <a:xfrm>
              <a:off x="7536160" y="2780928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superTest</a:t>
              </a:r>
              <a:endParaRPr lang="en-IN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FEE38AD-1694-3D37-F1B5-22E583E4D738}"/>
                </a:ext>
              </a:extLst>
            </p:cNvPr>
            <p:cNvCxnSpPr/>
            <p:nvPr/>
          </p:nvCxnSpPr>
          <p:spPr>
            <a:xfrm>
              <a:off x="8334908" y="1668991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BFE24E-1A4D-A1D9-5AF3-51FD42C52766}"/>
                </a:ext>
              </a:extLst>
            </p:cNvPr>
            <p:cNvCxnSpPr/>
            <p:nvPr/>
          </p:nvCxnSpPr>
          <p:spPr>
            <a:xfrm>
              <a:off x="8379364" y="3428999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BFFA18-871C-7CB3-9073-CA8EB88E8EFB}"/>
                </a:ext>
              </a:extLst>
            </p:cNvPr>
            <p:cNvSpPr txBox="1"/>
            <p:nvPr/>
          </p:nvSpPr>
          <p:spPr>
            <a:xfrm>
              <a:off x="7824192" y="1268760"/>
              <a:ext cx="99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 API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4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Testing REST 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88" y="1700808"/>
            <a:ext cx="475252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Black-box test REST APIs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Test as a whole without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stubbed dependencies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 Test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Mocha framework contains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module called Super Test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9EB38-8864-7A20-6E02-1A79A0E001AF}"/>
              </a:ext>
            </a:extLst>
          </p:cNvPr>
          <p:cNvGrpSpPr/>
          <p:nvPr/>
        </p:nvGrpSpPr>
        <p:grpSpPr>
          <a:xfrm>
            <a:off x="6888088" y="1484784"/>
            <a:ext cx="1656184" cy="3238436"/>
            <a:chOff x="7536160" y="1668991"/>
            <a:chExt cx="1656184" cy="32384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C5865F-3E7C-1447-D513-B4FD5DEAE56C}"/>
                </a:ext>
              </a:extLst>
            </p:cNvPr>
            <p:cNvSpPr/>
            <p:nvPr/>
          </p:nvSpPr>
          <p:spPr>
            <a:xfrm>
              <a:off x="7536160" y="2780928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superTest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7CB2A-2E94-FEC8-AC7F-8834C40371C8}"/>
                </a:ext>
              </a:extLst>
            </p:cNvPr>
            <p:cNvCxnSpPr/>
            <p:nvPr/>
          </p:nvCxnSpPr>
          <p:spPr>
            <a:xfrm>
              <a:off x="8334908" y="1668991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B748E0-032B-507A-2D28-68C2DDF1A08B}"/>
                </a:ext>
              </a:extLst>
            </p:cNvPr>
            <p:cNvCxnSpPr/>
            <p:nvPr/>
          </p:nvCxnSpPr>
          <p:spPr>
            <a:xfrm>
              <a:off x="8379364" y="3428999"/>
              <a:ext cx="0" cy="103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41EC0-4E0A-6387-E1B6-2FBDC42508E5}"/>
                </a:ext>
              </a:extLst>
            </p:cNvPr>
            <p:cNvSpPr txBox="1"/>
            <p:nvPr/>
          </p:nvSpPr>
          <p:spPr>
            <a:xfrm>
              <a:off x="7899736" y="4538095"/>
              <a:ext cx="99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 API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73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API Authentication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2776"/>
            <a:ext cx="2880320" cy="2768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40162" y="1844824"/>
            <a:ext cx="460851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JWT based stateless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User properties are provided 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client-side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7408" y="1412776"/>
            <a:ext cx="5295549" cy="2736303"/>
            <a:chOff x="1887112" y="2350376"/>
            <a:chExt cx="4000106" cy="206692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112" y="2350376"/>
              <a:ext cx="1800225" cy="2066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3" y="2355138"/>
              <a:ext cx="1819275" cy="205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575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API documentation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5284"/>
            <a:ext cx="2536762" cy="2465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23888" y="1435990"/>
            <a:ext cx="468002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Provide appropriate documentation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your REST APIs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Documentation open-source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projects: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API Blueprint (apiblueprint.org)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Swagger (swagger.io) </a:t>
            </a:r>
          </a:p>
        </p:txBody>
      </p:sp>
    </p:spTree>
    <p:extLst>
      <p:ext uri="{BB962C8B-B14F-4D97-AF65-F5344CB8AC3E}">
        <p14:creationId xmlns:p14="http://schemas.microsoft.com/office/powerpoint/2010/main" val="407240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Node Package Manager (</a:t>
            </a:r>
            <a:r>
              <a:rPr lang="en-US" dirty="0" err="1">
                <a:solidFill>
                  <a:srgbClr val="FF5900"/>
                </a:solidFill>
              </a:rPr>
              <a:t>npm</a:t>
            </a:r>
            <a:r>
              <a:rPr lang="en-US" dirty="0">
                <a:solidFill>
                  <a:srgbClr val="FF5900"/>
                </a:solidFill>
              </a:rPr>
              <a:t>)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880" y="1412776"/>
            <a:ext cx="769536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when initializing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 --save or --save-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when initializing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–save and –save-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commands make sure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correct dependencies are installed when moving to a different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platform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push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Always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install packages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Naming conventions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00808"/>
            <a:ext cx="9606913" cy="289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4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392" y="836712"/>
            <a:ext cx="972108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 this video you learned that: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a directory structure in both an Express.js application and an API that includes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/, models/, and routes/ folders.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Best practices when developing 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APIs include: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a noun as a resource identifier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HTTP status codes correctly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Black-box test REST APIs using Super Test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JWT-based stateless authentication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Include good documentation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Other tips include: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Following capitalization conventions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recommended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 for variables and group similar functioning routes into their own files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Web framework directory structures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392" y="1340768"/>
            <a:ext cx="547260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Most web frameworks have required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structures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Express does not require a particular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structure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Best to define a structure in advance for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growth and maintenance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ded Corner 3"/>
          <p:cNvSpPr/>
          <p:nvPr/>
        </p:nvSpPr>
        <p:spPr>
          <a:xfrm rot="10800000">
            <a:off x="7896200" y="22768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Suggested Express folder structure</a:t>
            </a:r>
          </a:p>
        </p:txBody>
      </p:sp>
      <p:sp>
        <p:nvSpPr>
          <p:cNvPr id="4" name="Folded Corner 3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lded Corner 4"/>
          <p:cNvSpPr/>
          <p:nvPr/>
        </p:nvSpPr>
        <p:spPr>
          <a:xfrm rot="10800000">
            <a:off x="7373708" y="2480951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olded Corner 5"/>
          <p:cNvSpPr/>
          <p:nvPr/>
        </p:nvSpPr>
        <p:spPr>
          <a:xfrm rot="10800000">
            <a:off x="7378554" y="40770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lded Corner 6"/>
          <p:cNvSpPr/>
          <p:nvPr/>
        </p:nvSpPr>
        <p:spPr>
          <a:xfrm rot="10800000">
            <a:off x="5282635" y="40770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lded Corner 7"/>
          <p:cNvSpPr/>
          <p:nvPr/>
        </p:nvSpPr>
        <p:spPr>
          <a:xfrm rot="10800000">
            <a:off x="3287687" y="407707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lded Corner 8"/>
          <p:cNvSpPr/>
          <p:nvPr/>
        </p:nvSpPr>
        <p:spPr>
          <a:xfrm rot="10800000">
            <a:off x="5282635" y="2549015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olded Corner 9"/>
          <p:cNvSpPr/>
          <p:nvPr/>
        </p:nvSpPr>
        <p:spPr>
          <a:xfrm rot="10800000">
            <a:off x="3287688" y="2502722"/>
            <a:ext cx="1296144" cy="115212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431705" y="1588150"/>
            <a:ext cx="1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499109" y="4474247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495099" y="3046520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488204" y="4468470"/>
            <a:ext cx="10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91017" y="4480024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586172" y="2940413"/>
            <a:ext cx="8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00151" y="2894121"/>
            <a:ext cx="108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Node_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55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719737" y="1916832"/>
            <a:ext cx="22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 modules folder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7688" y="1447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 modules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9736" y="2564904"/>
            <a:ext cx="482453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application's modules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packages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Automatically created after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7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87688" y="1447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Config</a:t>
            </a:r>
            <a:r>
              <a:rPr lang="en-IN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9736" y="2564904"/>
            <a:ext cx="525658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configuration files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Database connections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variables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 files including API keys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external services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Config</a:t>
            </a:r>
            <a:r>
              <a:rPr lang="en-IN" dirty="0">
                <a:solidFill>
                  <a:srgbClr val="FF5900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7291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87688" y="1447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9736" y="2564905"/>
            <a:ext cx="525658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Contains data models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Data models specify the type of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store defined by an ORM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Models folder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0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1447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19736" y="2564904"/>
            <a:ext cx="525658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Specifies routes for all entities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for each logical set of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routes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Routes folder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0800000">
            <a:off x="2546332" y="1412776"/>
            <a:ext cx="6768752" cy="43204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1447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9736" y="2564905"/>
            <a:ext cx="525658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Contains templates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Templates dynamically write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HTML, CSS, and JavaScript for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the client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 folder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3714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364</TotalTime>
  <Words>555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GenAITheme3-whiteBG</vt:lpstr>
      <vt:lpstr>Express Best Practices </vt:lpstr>
      <vt:lpstr>What you will learn </vt:lpstr>
      <vt:lpstr>Web framework directory structures </vt:lpstr>
      <vt:lpstr>Suggested Express folder structure</vt:lpstr>
      <vt:lpstr>Node modules folder </vt:lpstr>
      <vt:lpstr>Config folder</vt:lpstr>
      <vt:lpstr>Models folder</vt:lpstr>
      <vt:lpstr>Routes folder</vt:lpstr>
      <vt:lpstr>Views folder</vt:lpstr>
      <vt:lpstr>Public folder</vt:lpstr>
      <vt:lpstr>Project folder</vt:lpstr>
      <vt:lpstr>Project folder</vt:lpstr>
      <vt:lpstr>Project folder</vt:lpstr>
      <vt:lpstr>API Directory Structure</vt:lpstr>
      <vt:lpstr>Naming routes</vt:lpstr>
      <vt:lpstr>Using HTTP Status Codes</vt:lpstr>
      <vt:lpstr>Testing REST APIs </vt:lpstr>
      <vt:lpstr>Testing REST APIs</vt:lpstr>
      <vt:lpstr>API Authentication </vt:lpstr>
      <vt:lpstr>API documentation</vt:lpstr>
      <vt:lpstr>Using Node Package Manager (npm) </vt:lpstr>
      <vt:lpstr>Naming conventions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47</cp:revision>
  <dcterms:created xsi:type="dcterms:W3CDTF">2025-03-11T07:45:00Z</dcterms:created>
  <dcterms:modified xsi:type="dcterms:W3CDTF">2025-03-13T08:24:09Z</dcterms:modified>
</cp:coreProperties>
</file>