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7" d="100"/>
          <a:sy n="77" d="100"/>
        </p:scale>
        <p:origin x="81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0D60-B13C-3DB7-7CC5-67E391075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688" y="2571750"/>
            <a:ext cx="6214168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Express best Practices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20F2-32CF-F673-E334-8CEBA5E3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Public folder </a:t>
            </a:r>
          </a:p>
        </p:txBody>
      </p:sp>
      <p:sp>
        <p:nvSpPr>
          <p:cNvPr id="3" name="Folded Corner 3">
            <a:extLst>
              <a:ext uri="{FF2B5EF4-FFF2-40B4-BE49-F238E27FC236}">
                <a16:creationId xmlns:a16="http://schemas.microsoft.com/office/drawing/2014/main" id="{A3AB07EC-AA0C-E8E9-62A1-852B9011540B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04352-9137-9677-8CFA-D5D59FBC4628}"/>
              </a:ext>
            </a:extLst>
          </p:cNvPr>
          <p:cNvSpPr txBox="1"/>
          <p:nvPr/>
        </p:nvSpPr>
        <p:spPr>
          <a:xfrm>
            <a:off x="3647728" y="2921838"/>
            <a:ext cx="446449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static content such as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images, CSS, and JavaScript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Helpful to have a sub-folder for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type of content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10AF8-8707-BCA9-2F11-73EBCE8C4F70}"/>
              </a:ext>
            </a:extLst>
          </p:cNvPr>
          <p:cNvSpPr/>
          <p:nvPr/>
        </p:nvSpPr>
        <p:spPr>
          <a:xfrm>
            <a:off x="3647728" y="1726103"/>
            <a:ext cx="2016224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   </a:t>
            </a:r>
          </a:p>
        </p:txBody>
      </p:sp>
    </p:spTree>
    <p:extLst>
      <p:ext uri="{BB962C8B-B14F-4D97-AF65-F5344CB8AC3E}">
        <p14:creationId xmlns:p14="http://schemas.microsoft.com/office/powerpoint/2010/main" val="15422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C27F26-AD08-995E-C254-17DF47D0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Project folder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677C3F-5434-A140-0870-2EC0D41AB310}"/>
              </a:ext>
            </a:extLst>
          </p:cNvPr>
          <p:cNvGrpSpPr/>
          <p:nvPr/>
        </p:nvGrpSpPr>
        <p:grpSpPr>
          <a:xfrm>
            <a:off x="761967" y="1124744"/>
            <a:ext cx="6768752" cy="4320480"/>
            <a:chOff x="2546332" y="1412776"/>
            <a:chExt cx="6768752" cy="4320480"/>
          </a:xfrm>
        </p:grpSpPr>
        <p:sp>
          <p:nvSpPr>
            <p:cNvPr id="2" name="Folded Corner 3">
              <a:extLst>
                <a:ext uri="{FF2B5EF4-FFF2-40B4-BE49-F238E27FC236}">
                  <a16:creationId xmlns:a16="http://schemas.microsoft.com/office/drawing/2014/main" id="{9A5C8370-FE2A-2391-86F5-A384521C0780}"/>
                </a:ext>
              </a:extLst>
            </p:cNvPr>
            <p:cNvSpPr/>
            <p:nvPr/>
          </p:nvSpPr>
          <p:spPr>
            <a:xfrm rot="10800000">
              <a:off x="2546332" y="1412776"/>
              <a:ext cx="6768752" cy="4320480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Graphic 4" descr="Document">
              <a:extLst>
                <a:ext uri="{FF2B5EF4-FFF2-40B4-BE49-F238E27FC236}">
                  <a16:creationId xmlns:a16="http://schemas.microsoft.com/office/drawing/2014/main" id="{BEB78B68-C1FF-09A4-B658-38ADEB266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1504" y="2876363"/>
              <a:ext cx="1393304" cy="1393304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D797C106-86F7-4634-C905-0FB03D81A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8080" y="2884748"/>
              <a:ext cx="1393304" cy="1393304"/>
            </a:xfrm>
            <a:prstGeom prst="rect">
              <a:avLst/>
            </a:prstGeom>
          </p:spPr>
        </p:pic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1FF4904A-C777-C5F0-4C0A-2B26B47C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0096" y="2884748"/>
              <a:ext cx="1393304" cy="13933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4A4CF2-7D1F-9EFF-62F3-9DEFDED836B7}"/>
                </a:ext>
              </a:extLst>
            </p:cNvPr>
            <p:cNvSpPr/>
            <p:nvPr/>
          </p:nvSpPr>
          <p:spPr>
            <a:xfrm>
              <a:off x="3368080" y="2708920"/>
              <a:ext cx="1393304" cy="172819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CC9276-D8B1-25A9-3808-203D15D9F2BF}"/>
                </a:ext>
              </a:extLst>
            </p:cNvPr>
            <p:cNvSpPr txBox="1"/>
            <p:nvPr/>
          </p:nvSpPr>
          <p:spPr>
            <a:xfrm>
              <a:off x="3667828" y="445388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app.js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BEA850-109A-8788-4FF7-3087B4F3B790}"/>
                </a:ext>
              </a:extLst>
            </p:cNvPr>
            <p:cNvSpPr txBox="1"/>
            <p:nvPr/>
          </p:nvSpPr>
          <p:spPr>
            <a:xfrm>
              <a:off x="5441252" y="4428356"/>
              <a:ext cx="139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routes.js</a:t>
              </a:r>
            </a:p>
            <a:p>
              <a:r>
                <a:rPr lang="en-IN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3F275D-3EBF-7775-3E20-3E348B7A9395}"/>
                </a:ext>
              </a:extLst>
            </p:cNvPr>
            <p:cNvSpPr txBox="1"/>
            <p:nvPr/>
          </p:nvSpPr>
          <p:spPr>
            <a:xfrm>
              <a:off x="7315764" y="4437112"/>
              <a:ext cx="14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package.json</a:t>
              </a:r>
              <a:r>
                <a:rPr lang="en-IN" dirty="0"/>
                <a:t>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6024A8-8A30-051F-2D1A-27D8F7E7206C}"/>
                </a:ext>
              </a:extLst>
            </p:cNvPr>
            <p:cNvSpPr/>
            <p:nvPr/>
          </p:nvSpPr>
          <p:spPr>
            <a:xfrm>
              <a:off x="3647728" y="1726103"/>
              <a:ext cx="2016224" cy="576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Project    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1D958B-1978-F6F9-1011-86C5C5217202}"/>
              </a:ext>
            </a:extLst>
          </p:cNvPr>
          <p:cNvSpPr txBox="1"/>
          <p:nvPr/>
        </p:nvSpPr>
        <p:spPr>
          <a:xfrm>
            <a:off x="8040216" y="2273550"/>
            <a:ext cx="256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Main configuration file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your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3962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DBC31D-3048-7D83-4792-5A5CEBC3FECC}"/>
              </a:ext>
            </a:extLst>
          </p:cNvPr>
          <p:cNvGrpSpPr/>
          <p:nvPr/>
        </p:nvGrpSpPr>
        <p:grpSpPr>
          <a:xfrm>
            <a:off x="761967" y="1124744"/>
            <a:ext cx="6768752" cy="4320480"/>
            <a:chOff x="2546332" y="1412776"/>
            <a:chExt cx="6768752" cy="4320480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29F2014-4244-68B0-07A1-E50F7470A261}"/>
                </a:ext>
              </a:extLst>
            </p:cNvPr>
            <p:cNvSpPr/>
            <p:nvPr/>
          </p:nvSpPr>
          <p:spPr>
            <a:xfrm rot="10800000">
              <a:off x="2546332" y="1412776"/>
              <a:ext cx="6768752" cy="4320480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Graphic 4" descr="Document">
              <a:extLst>
                <a:ext uri="{FF2B5EF4-FFF2-40B4-BE49-F238E27FC236}">
                  <a16:creationId xmlns:a16="http://schemas.microsoft.com/office/drawing/2014/main" id="{2F9A4959-F96D-FB65-5000-A9CEA3A1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1504" y="2876363"/>
              <a:ext cx="1393304" cy="1393304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706D23EE-47A6-FF65-EF82-73211408B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8080" y="2884748"/>
              <a:ext cx="1393304" cy="1393304"/>
            </a:xfrm>
            <a:prstGeom prst="rect">
              <a:avLst/>
            </a:prstGeom>
          </p:spPr>
        </p:pic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BC8761A1-154D-18AA-069E-AC32F664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0096" y="2884748"/>
              <a:ext cx="1393304" cy="139330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C51C8A-0805-B5F1-60D2-F2A80711DA49}"/>
                </a:ext>
              </a:extLst>
            </p:cNvPr>
            <p:cNvSpPr txBox="1"/>
            <p:nvPr/>
          </p:nvSpPr>
          <p:spPr>
            <a:xfrm>
              <a:off x="3667828" y="445388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app.js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65F84C-636B-B28A-C43E-5C794B4986D0}"/>
                </a:ext>
              </a:extLst>
            </p:cNvPr>
            <p:cNvSpPr txBox="1"/>
            <p:nvPr/>
          </p:nvSpPr>
          <p:spPr>
            <a:xfrm>
              <a:off x="5441252" y="4428356"/>
              <a:ext cx="139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routes.js</a:t>
              </a:r>
            </a:p>
            <a:p>
              <a:r>
                <a:rPr lang="en-IN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76F09D-DAC7-9E22-6B12-77C087C338B9}"/>
                </a:ext>
              </a:extLst>
            </p:cNvPr>
            <p:cNvSpPr txBox="1"/>
            <p:nvPr/>
          </p:nvSpPr>
          <p:spPr>
            <a:xfrm>
              <a:off x="7315764" y="4437112"/>
              <a:ext cx="14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package.json</a:t>
              </a:r>
              <a:r>
                <a:rPr lang="en-IN" dirty="0"/>
                <a:t>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CD915E-8F2A-D681-EFDC-DF777D61864F}"/>
                </a:ext>
              </a:extLst>
            </p:cNvPr>
            <p:cNvSpPr/>
            <p:nvPr/>
          </p:nvSpPr>
          <p:spPr>
            <a:xfrm>
              <a:off x="3647728" y="1726103"/>
              <a:ext cx="2016224" cy="576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Project     </a:t>
              </a: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7557B521-3EA2-9317-04F8-186BB65B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Project folder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B700E-E36E-E4C9-562C-33B74EA0A127}"/>
              </a:ext>
            </a:extLst>
          </p:cNvPr>
          <p:cNvSpPr/>
          <p:nvPr/>
        </p:nvSpPr>
        <p:spPr>
          <a:xfrm>
            <a:off x="3357139" y="2345775"/>
            <a:ext cx="1393304" cy="17281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5D18A-60CB-DA7A-C8C4-6E9E75697DAF}"/>
              </a:ext>
            </a:extLst>
          </p:cNvPr>
          <p:cNvSpPr txBox="1"/>
          <p:nvPr/>
        </p:nvSpPr>
        <p:spPr>
          <a:xfrm>
            <a:off x="7865518" y="1811042"/>
            <a:ext cx="432648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Central location to access routes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Imports all files from routes folder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Exports them as a single module to app.js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Creates a single point of entry for all routes </a:t>
            </a:r>
          </a:p>
        </p:txBody>
      </p:sp>
    </p:spTree>
    <p:extLst>
      <p:ext uri="{BB962C8B-B14F-4D97-AF65-F5344CB8AC3E}">
        <p14:creationId xmlns:p14="http://schemas.microsoft.com/office/powerpoint/2010/main" val="127842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771EF4-C6AE-5532-E997-29C57ED76192}"/>
              </a:ext>
            </a:extLst>
          </p:cNvPr>
          <p:cNvGrpSpPr/>
          <p:nvPr/>
        </p:nvGrpSpPr>
        <p:grpSpPr>
          <a:xfrm>
            <a:off x="761967" y="1124744"/>
            <a:ext cx="6768752" cy="4320480"/>
            <a:chOff x="2546332" y="1412776"/>
            <a:chExt cx="6768752" cy="4320480"/>
          </a:xfrm>
        </p:grpSpPr>
        <p:sp>
          <p:nvSpPr>
            <p:cNvPr id="3" name="Folded Corner 3">
              <a:extLst>
                <a:ext uri="{FF2B5EF4-FFF2-40B4-BE49-F238E27FC236}">
                  <a16:creationId xmlns:a16="http://schemas.microsoft.com/office/drawing/2014/main" id="{45778DC4-D155-8748-6E2C-7D3C9D52B52D}"/>
                </a:ext>
              </a:extLst>
            </p:cNvPr>
            <p:cNvSpPr/>
            <p:nvPr/>
          </p:nvSpPr>
          <p:spPr>
            <a:xfrm rot="10800000">
              <a:off x="2546332" y="1412776"/>
              <a:ext cx="6768752" cy="4320480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Document">
              <a:extLst>
                <a:ext uri="{FF2B5EF4-FFF2-40B4-BE49-F238E27FC236}">
                  <a16:creationId xmlns:a16="http://schemas.microsoft.com/office/drawing/2014/main" id="{EFDB13CA-A2A0-7AA2-C350-332BB71B7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1504" y="2876363"/>
              <a:ext cx="1393304" cy="1393304"/>
            </a:xfrm>
            <a:prstGeom prst="rect">
              <a:avLst/>
            </a:prstGeom>
          </p:spPr>
        </p:pic>
        <p:pic>
          <p:nvPicPr>
            <p:cNvPr id="5" name="Graphic 4" descr="Document">
              <a:extLst>
                <a:ext uri="{FF2B5EF4-FFF2-40B4-BE49-F238E27FC236}">
                  <a16:creationId xmlns:a16="http://schemas.microsoft.com/office/drawing/2014/main" id="{B36B65CC-0D99-C3A0-1EFE-3E36CA84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8080" y="2884748"/>
              <a:ext cx="1393304" cy="1393304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07C34439-990D-50FA-F789-16DD501D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0096" y="2884748"/>
              <a:ext cx="1393304" cy="13933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DEDFA0-3875-2F52-CE60-2790277C662E}"/>
                </a:ext>
              </a:extLst>
            </p:cNvPr>
            <p:cNvSpPr txBox="1"/>
            <p:nvPr/>
          </p:nvSpPr>
          <p:spPr>
            <a:xfrm>
              <a:off x="3667828" y="445388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app.js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9751B4-9003-4733-BCD0-B35A0A477BE7}"/>
                </a:ext>
              </a:extLst>
            </p:cNvPr>
            <p:cNvSpPr txBox="1"/>
            <p:nvPr/>
          </p:nvSpPr>
          <p:spPr>
            <a:xfrm>
              <a:off x="5441252" y="4428356"/>
              <a:ext cx="139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routes.js</a:t>
              </a:r>
            </a:p>
            <a:p>
              <a:r>
                <a:rPr lang="en-IN" dirty="0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ACE5A4-381E-BFF1-CB9E-B90E37EFCF4B}"/>
                </a:ext>
              </a:extLst>
            </p:cNvPr>
            <p:cNvSpPr txBox="1"/>
            <p:nvPr/>
          </p:nvSpPr>
          <p:spPr>
            <a:xfrm>
              <a:off x="7130544" y="4453880"/>
              <a:ext cx="14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package.json</a:t>
              </a:r>
              <a:r>
                <a:rPr lang="en-IN" dirty="0"/>
                <a:t> 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C87B6A-64C7-3A9E-91B8-E483B170EF6F}"/>
                </a:ext>
              </a:extLst>
            </p:cNvPr>
            <p:cNvSpPr/>
            <p:nvPr/>
          </p:nvSpPr>
          <p:spPr>
            <a:xfrm>
              <a:off x="3647728" y="1726103"/>
              <a:ext cx="2016224" cy="5760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Project     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A5383083-F55F-9789-658D-6F39746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Project folder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70C8E6-5124-E6E0-56B5-8FBCA71DA010}"/>
              </a:ext>
            </a:extLst>
          </p:cNvPr>
          <p:cNvSpPr/>
          <p:nvPr/>
        </p:nvSpPr>
        <p:spPr>
          <a:xfrm>
            <a:off x="5175731" y="2358171"/>
            <a:ext cx="1393304" cy="17281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E8524-C6A5-E119-13CB-60205A61050C}"/>
              </a:ext>
            </a:extLst>
          </p:cNvPr>
          <p:cNvSpPr txBox="1"/>
          <p:nvPr/>
        </p:nvSpPr>
        <p:spPr>
          <a:xfrm>
            <a:off x="7933972" y="2505670"/>
            <a:ext cx="2554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Contains metadata used to manage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70821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FB1D-0A5B-D379-CADA-7567BD89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API directory structure </a:t>
            </a:r>
          </a:p>
        </p:txBody>
      </p:sp>
      <p:sp>
        <p:nvSpPr>
          <p:cNvPr id="3" name="Folded Corner 3">
            <a:extLst>
              <a:ext uri="{FF2B5EF4-FFF2-40B4-BE49-F238E27FC236}">
                <a16:creationId xmlns:a16="http://schemas.microsoft.com/office/drawing/2014/main" id="{EED54BE2-A112-C44F-E98D-11313D205D53}"/>
              </a:ext>
            </a:extLst>
          </p:cNvPr>
          <p:cNvSpPr/>
          <p:nvPr/>
        </p:nvSpPr>
        <p:spPr>
          <a:xfrm rot="10800000">
            <a:off x="761967" y="1124744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A98E6303-2EFC-899E-C1B1-C65C2783B067}"/>
              </a:ext>
            </a:extLst>
          </p:cNvPr>
          <p:cNvSpPr/>
          <p:nvPr/>
        </p:nvSpPr>
        <p:spPr>
          <a:xfrm rot="10800000">
            <a:off x="1288195" y="1899456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ded Corner 7">
            <a:extLst>
              <a:ext uri="{FF2B5EF4-FFF2-40B4-BE49-F238E27FC236}">
                <a16:creationId xmlns:a16="http://schemas.microsoft.com/office/drawing/2014/main" id="{19ED3475-23EC-CE77-CB32-9750F28D851B}"/>
              </a:ext>
            </a:extLst>
          </p:cNvPr>
          <p:cNvSpPr/>
          <p:nvPr/>
        </p:nvSpPr>
        <p:spPr>
          <a:xfrm rot="10800000">
            <a:off x="3431704" y="1899456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8">
            <a:extLst>
              <a:ext uri="{FF2B5EF4-FFF2-40B4-BE49-F238E27FC236}">
                <a16:creationId xmlns:a16="http://schemas.microsoft.com/office/drawing/2014/main" id="{34E9C8E2-3055-6D6B-D812-B70D7A8F1BE1}"/>
              </a:ext>
            </a:extLst>
          </p:cNvPr>
          <p:cNvSpPr/>
          <p:nvPr/>
        </p:nvSpPr>
        <p:spPr>
          <a:xfrm rot="10800000">
            <a:off x="5620934" y="1899456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7DF64E75-80F9-FBFE-E580-8D188FE5A188}"/>
              </a:ext>
            </a:extLst>
          </p:cNvPr>
          <p:cNvSpPr/>
          <p:nvPr/>
        </p:nvSpPr>
        <p:spPr>
          <a:xfrm rot="10800000">
            <a:off x="1381412" y="3539948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E0992-A56F-F834-3A6F-C564355560D6}"/>
              </a:ext>
            </a:extLst>
          </p:cNvPr>
          <p:cNvSpPr txBox="1"/>
          <p:nvPr/>
        </p:nvSpPr>
        <p:spPr>
          <a:xfrm>
            <a:off x="1436712" y="2387084"/>
            <a:ext cx="124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modules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A1B6-BA25-FFE8-F9EF-3087C7E0322B}"/>
              </a:ext>
            </a:extLst>
          </p:cNvPr>
          <p:cNvSpPr txBox="1"/>
          <p:nvPr/>
        </p:nvSpPr>
        <p:spPr>
          <a:xfrm>
            <a:off x="1585231" y="4147582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59E45-0951-3536-16BD-FB0A972F6F6D}"/>
              </a:ext>
            </a:extLst>
          </p:cNvPr>
          <p:cNvSpPr txBox="1"/>
          <p:nvPr/>
        </p:nvSpPr>
        <p:spPr>
          <a:xfrm>
            <a:off x="3603082" y="2501937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398E4-A874-CDBC-883E-8F70813A985A}"/>
              </a:ext>
            </a:extLst>
          </p:cNvPr>
          <p:cNvSpPr txBox="1"/>
          <p:nvPr/>
        </p:nvSpPr>
        <p:spPr>
          <a:xfrm>
            <a:off x="5773316" y="2501136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04719C72-7769-DD22-33FE-E2E03DC5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1047" y="3541657"/>
            <a:ext cx="1393304" cy="1393304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BA8B563D-44B5-1AD6-773C-4D77C9CD2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7094" y="3491042"/>
            <a:ext cx="1393304" cy="1393304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7F46391-049B-54B3-042D-9FA5E727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4852" y="3515589"/>
            <a:ext cx="1393304" cy="13933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61566C-76D7-427F-EEE3-4760A6A12D27}"/>
              </a:ext>
            </a:extLst>
          </p:cNvPr>
          <p:cNvSpPr txBox="1"/>
          <p:nvPr/>
        </p:nvSpPr>
        <p:spPr>
          <a:xfrm>
            <a:off x="3505737" y="478665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app.js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B63C3-DC9C-571C-B313-5F09A4AB1A5E}"/>
              </a:ext>
            </a:extLst>
          </p:cNvPr>
          <p:cNvSpPr txBox="1"/>
          <p:nvPr/>
        </p:nvSpPr>
        <p:spPr>
          <a:xfrm>
            <a:off x="4604351" y="4794763"/>
            <a:ext cx="139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routes.js</a:t>
            </a:r>
          </a:p>
          <a:p>
            <a:r>
              <a:rPr lang="en-IN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7348D-9C6C-A2A2-E51E-88F7EF14DD97}"/>
              </a:ext>
            </a:extLst>
          </p:cNvPr>
          <p:cNvSpPr txBox="1"/>
          <p:nvPr/>
        </p:nvSpPr>
        <p:spPr>
          <a:xfrm>
            <a:off x="5773316" y="4764978"/>
            <a:ext cx="14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package.json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242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FB6A-A59E-6C7D-AEAE-DCFAFDFC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Naming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4D5CB-6851-A377-5098-1C361B99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95004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0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3D0A-368B-65D8-353C-E420FC40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Using HTTP status codes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E11DA-0D7B-97A1-9F19-E4CA2A70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08" y="2202073"/>
            <a:ext cx="6043184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AC6C-CE55-6F74-5D48-CD23BE38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Testing REST APIs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4242E-C1C4-E1AC-2A2E-BDF54F79019E}"/>
              </a:ext>
            </a:extLst>
          </p:cNvPr>
          <p:cNvSpPr txBox="1"/>
          <p:nvPr/>
        </p:nvSpPr>
        <p:spPr>
          <a:xfrm>
            <a:off x="761967" y="1300568"/>
            <a:ext cx="609765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Black-box test REST APIs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Test as a whole without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stubbed dependencies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Super Test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Mocha framework contains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module called Super Test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779C9-D63A-2904-C4A5-74AC6BEA8BA9}"/>
              </a:ext>
            </a:extLst>
          </p:cNvPr>
          <p:cNvGrpSpPr/>
          <p:nvPr/>
        </p:nvGrpSpPr>
        <p:grpSpPr>
          <a:xfrm>
            <a:off x="6744072" y="1412776"/>
            <a:ext cx="1656184" cy="3200168"/>
            <a:chOff x="7536160" y="1268760"/>
            <a:chExt cx="1656184" cy="32001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82F65D-E705-1D38-B70B-F6CEAAD07359}"/>
                </a:ext>
              </a:extLst>
            </p:cNvPr>
            <p:cNvSpPr/>
            <p:nvPr/>
          </p:nvSpPr>
          <p:spPr>
            <a:xfrm>
              <a:off x="7536160" y="2780928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superTest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380C188-F3B9-C2D4-D281-66A7A8B8509A}"/>
                </a:ext>
              </a:extLst>
            </p:cNvPr>
            <p:cNvCxnSpPr/>
            <p:nvPr/>
          </p:nvCxnSpPr>
          <p:spPr>
            <a:xfrm>
              <a:off x="8334908" y="1668991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D2DE71-C215-887E-767D-AB87DFD512C8}"/>
                </a:ext>
              </a:extLst>
            </p:cNvPr>
            <p:cNvCxnSpPr/>
            <p:nvPr/>
          </p:nvCxnSpPr>
          <p:spPr>
            <a:xfrm>
              <a:off x="8379364" y="3428999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85E176-DB28-4BC9-17B0-B68DAD3D02BD}"/>
                </a:ext>
              </a:extLst>
            </p:cNvPr>
            <p:cNvSpPr txBox="1"/>
            <p:nvPr/>
          </p:nvSpPr>
          <p:spPr>
            <a:xfrm>
              <a:off x="7824192" y="1268760"/>
              <a:ext cx="99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 API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4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3F887-6FE2-6567-6622-F2E2AD2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Testing REST APIs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09B5-010B-DEBD-3073-53E64A4F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Black-box test REST APIs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Test as a whole without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stubbed dependencies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Super Test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Mocha framework contains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module called Super Test</a:t>
            </a:r>
            <a:endParaRPr lang="en-IN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EDC50-F329-41B0-E54F-4DBC7D586EE4}"/>
              </a:ext>
            </a:extLst>
          </p:cNvPr>
          <p:cNvGrpSpPr/>
          <p:nvPr/>
        </p:nvGrpSpPr>
        <p:grpSpPr>
          <a:xfrm>
            <a:off x="6744072" y="1813007"/>
            <a:ext cx="1656184" cy="3178162"/>
            <a:chOff x="7536160" y="1668991"/>
            <a:chExt cx="1656184" cy="3178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47FF87-055D-9455-8C1F-C169A774EE14}"/>
                </a:ext>
              </a:extLst>
            </p:cNvPr>
            <p:cNvSpPr/>
            <p:nvPr/>
          </p:nvSpPr>
          <p:spPr>
            <a:xfrm>
              <a:off x="7536160" y="2780928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superTest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B481A8-0AEF-6B00-1684-4EEB7FE7CAA1}"/>
                </a:ext>
              </a:extLst>
            </p:cNvPr>
            <p:cNvCxnSpPr/>
            <p:nvPr/>
          </p:nvCxnSpPr>
          <p:spPr>
            <a:xfrm>
              <a:off x="8334908" y="1668991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A00B1C-DC87-ED37-5908-539E6993FD57}"/>
                </a:ext>
              </a:extLst>
            </p:cNvPr>
            <p:cNvCxnSpPr/>
            <p:nvPr/>
          </p:nvCxnSpPr>
          <p:spPr>
            <a:xfrm>
              <a:off x="8379364" y="3428999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3FAC8F-C4DD-0A82-0E90-35105C751AA0}"/>
                </a:ext>
              </a:extLst>
            </p:cNvPr>
            <p:cNvSpPr txBox="1"/>
            <p:nvPr/>
          </p:nvSpPr>
          <p:spPr>
            <a:xfrm>
              <a:off x="7880189" y="4477821"/>
              <a:ext cx="99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 API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73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A9375-494C-B65C-99AF-F7948CF6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API authentication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8B8B9-E644-AE58-A1E9-435E0AC9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Use JWT based stateless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authentication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User properties are provided 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client-side 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D495-6757-66CE-1646-0B92B49D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466754"/>
            <a:ext cx="2034716" cy="2209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4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1D-E93A-1F1B-469E-A9708EC2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1418C-26E3-436A-70DA-099C6205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01" y="1628800"/>
            <a:ext cx="2651990" cy="290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3323A-04AE-5F8F-5F70-A84E8109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1623932"/>
            <a:ext cx="269009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5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BA2F-88AB-4145-29A2-65BFABB0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API documentation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5AD8-8182-FA1B-5F4B-B0212ABE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• Provide appropriate documentation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for your REST APIs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Documentation open-source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projects: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API Blueprint (apiblueprint.org)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Swagger (swagger.io)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48C16-51BC-3006-3327-44AEFC47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72816"/>
            <a:ext cx="1981372" cy="2209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40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C39A-B47B-EAA4-4270-333AF476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Node Package Manager (</a:t>
            </a:r>
            <a:r>
              <a:rPr lang="en-US" dirty="0" err="1">
                <a:solidFill>
                  <a:srgbClr val="FF5900"/>
                </a:solidFill>
              </a:rPr>
              <a:t>npm</a:t>
            </a:r>
            <a:r>
              <a:rPr lang="en-US" dirty="0">
                <a:solidFill>
                  <a:srgbClr val="FF5900"/>
                </a:solidFill>
              </a:rPr>
              <a:t>)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2BA9-7584-1AC9-7D90-94BA35F3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918207" cy="36363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when initializing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-save or --save-dev </a:t>
            </a:r>
            <a:r>
              <a:rPr lang="en-US" sz="2000" dirty="0"/>
              <a:t>When installing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—-save and --Save-dev </a:t>
            </a:r>
            <a:r>
              <a:rPr lang="en-US" sz="2000" dirty="0"/>
              <a:t>commands make sure correct dependencies are installed when moving to a different platform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Never push a </a:t>
            </a:r>
            <a:r>
              <a:rPr lang="en-US" sz="2000" dirty="0" err="1"/>
              <a:t>node_modules</a:t>
            </a:r>
            <a:r>
              <a:rPr lang="en-US" sz="2000" dirty="0"/>
              <a:t> repository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Always use </a:t>
            </a:r>
            <a:r>
              <a:rPr lang="en-US" sz="2000" dirty="0" err="1"/>
              <a:t>npm</a:t>
            </a:r>
            <a:r>
              <a:rPr lang="en-US" sz="2000" dirty="0"/>
              <a:t> to install packages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639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64CF-FCD8-7DD5-6260-44C28A5C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Naming conventions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F2380-E9CF-F6F0-51E7-65E0CBDE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51" y="2129677"/>
            <a:ext cx="896189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7709-206A-C5D1-8B4A-A0370512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AC3E-3939-F0A8-94B9-6DBAEE02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502383" cy="4154984"/>
          </a:xfrm>
        </p:spPr>
        <p:txBody>
          <a:bodyPr/>
          <a:lstStyle/>
          <a:p>
            <a:r>
              <a:rPr lang="en-US" sz="1800" dirty="0"/>
              <a:t>In this video you learned that: </a:t>
            </a:r>
          </a:p>
          <a:p>
            <a:r>
              <a:rPr lang="en-US" sz="1800" dirty="0"/>
              <a:t>• Use a directory structure in both an Express.js application and an API that includes </a:t>
            </a:r>
          </a:p>
          <a:p>
            <a:r>
              <a:rPr lang="en-US" sz="1800" dirty="0" err="1"/>
              <a:t>node_modules</a:t>
            </a:r>
            <a:r>
              <a:rPr lang="en-US" sz="1800" dirty="0"/>
              <a:t>/ config/, models/, and routes/ folders. </a:t>
            </a:r>
          </a:p>
          <a:p>
            <a:r>
              <a:rPr lang="en-US" sz="1800" dirty="0"/>
              <a:t>• Best practices when developing REST </a:t>
            </a:r>
            <a:r>
              <a:rPr lang="en-US" sz="1800" dirty="0" err="1"/>
              <a:t>ful</a:t>
            </a:r>
            <a:r>
              <a:rPr lang="en-US" sz="1800" dirty="0"/>
              <a:t> APIs include: </a:t>
            </a:r>
          </a:p>
          <a:p>
            <a:r>
              <a:rPr lang="en-US" sz="1800" dirty="0"/>
              <a:t>• Use a noun as a resource identifier </a:t>
            </a:r>
          </a:p>
          <a:p>
            <a:r>
              <a:rPr lang="en-US" sz="1800" dirty="0"/>
              <a:t>• Use HTTP status codes correctly </a:t>
            </a:r>
          </a:p>
          <a:p>
            <a:r>
              <a:rPr lang="en-US" sz="1800" dirty="0"/>
              <a:t>• Black-box test REST APIs using Super Test </a:t>
            </a:r>
          </a:p>
          <a:p>
            <a:r>
              <a:rPr lang="en-US" sz="1800" dirty="0"/>
              <a:t>• Use JWT-based stateless authentication </a:t>
            </a:r>
          </a:p>
          <a:p>
            <a:r>
              <a:rPr lang="en-US" sz="1800" dirty="0"/>
              <a:t>• Include good documentation </a:t>
            </a:r>
          </a:p>
          <a:p>
            <a:r>
              <a:rPr lang="en-US" sz="1800" dirty="0"/>
              <a:t>• Other tips include: </a:t>
            </a:r>
          </a:p>
          <a:p>
            <a:r>
              <a:rPr lang="en-US" sz="1800" dirty="0"/>
              <a:t>• Following capitalization conventions </a:t>
            </a:r>
          </a:p>
          <a:p>
            <a:r>
              <a:rPr lang="en-US" sz="1800" dirty="0"/>
              <a:t>• Use </a:t>
            </a:r>
            <a:r>
              <a:rPr lang="en-US" sz="1800" dirty="0" err="1"/>
              <a:t>npm</a:t>
            </a:r>
            <a:r>
              <a:rPr lang="en-US" sz="1800" dirty="0"/>
              <a:t> as recommended </a:t>
            </a:r>
          </a:p>
          <a:p>
            <a:r>
              <a:rPr lang="en-US" sz="1800" dirty="0"/>
              <a:t>• Use config files for variables and group similar functioning routes into their own files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069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29EE-E3AD-0A23-9EC8-177FC082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Web framework directory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5CE1-B85B-D7E5-53C5-C179378D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Most web frameworks have required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directory structures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Express does not require a particular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directory structure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Best to define a structure in advance for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growth and maintenance </a:t>
            </a:r>
            <a:endParaRPr lang="en-IN" sz="1800" dirty="0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4ECB9DC9-ED1D-6E00-B453-AF177EF1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016" y="1434783"/>
            <a:ext cx="3121496" cy="31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81C6-1FDF-CD08-C1E8-521405C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Suggested Express folder structure </a:t>
            </a:r>
          </a:p>
        </p:txBody>
      </p:sp>
      <p:sp>
        <p:nvSpPr>
          <p:cNvPr id="3" name="Folded Corner 3">
            <a:extLst>
              <a:ext uri="{FF2B5EF4-FFF2-40B4-BE49-F238E27FC236}">
                <a16:creationId xmlns:a16="http://schemas.microsoft.com/office/drawing/2014/main" id="{E767BFE8-D26F-20BA-58DE-A61B6C755DB5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lded Corner 4">
            <a:extLst>
              <a:ext uri="{FF2B5EF4-FFF2-40B4-BE49-F238E27FC236}">
                <a16:creationId xmlns:a16="http://schemas.microsoft.com/office/drawing/2014/main" id="{3B51D83E-A1E0-09E8-DB3C-495A05132685}"/>
              </a:ext>
            </a:extLst>
          </p:cNvPr>
          <p:cNvSpPr/>
          <p:nvPr/>
        </p:nvSpPr>
        <p:spPr>
          <a:xfrm rot="10800000">
            <a:off x="7373708" y="2480951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lded Corner 5">
            <a:extLst>
              <a:ext uri="{FF2B5EF4-FFF2-40B4-BE49-F238E27FC236}">
                <a16:creationId xmlns:a16="http://schemas.microsoft.com/office/drawing/2014/main" id="{C360851F-FCBB-8C1D-AF4D-54198F1D7501}"/>
              </a:ext>
            </a:extLst>
          </p:cNvPr>
          <p:cNvSpPr/>
          <p:nvPr/>
        </p:nvSpPr>
        <p:spPr>
          <a:xfrm rot="10800000">
            <a:off x="7378554" y="40770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olded Corner 6">
            <a:extLst>
              <a:ext uri="{FF2B5EF4-FFF2-40B4-BE49-F238E27FC236}">
                <a16:creationId xmlns:a16="http://schemas.microsoft.com/office/drawing/2014/main" id="{C967F9BF-BDA5-4E49-887C-7302DECE8EA7}"/>
              </a:ext>
            </a:extLst>
          </p:cNvPr>
          <p:cNvSpPr/>
          <p:nvPr/>
        </p:nvSpPr>
        <p:spPr>
          <a:xfrm rot="10800000">
            <a:off x="5282635" y="40770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lded Corner 7">
            <a:extLst>
              <a:ext uri="{FF2B5EF4-FFF2-40B4-BE49-F238E27FC236}">
                <a16:creationId xmlns:a16="http://schemas.microsoft.com/office/drawing/2014/main" id="{E1969789-7558-5CFC-4E90-2329BC1DABE4}"/>
              </a:ext>
            </a:extLst>
          </p:cNvPr>
          <p:cNvSpPr/>
          <p:nvPr/>
        </p:nvSpPr>
        <p:spPr>
          <a:xfrm rot="10800000">
            <a:off x="3287687" y="40770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lded Corner 8">
            <a:extLst>
              <a:ext uri="{FF2B5EF4-FFF2-40B4-BE49-F238E27FC236}">
                <a16:creationId xmlns:a16="http://schemas.microsoft.com/office/drawing/2014/main" id="{78E543F4-39D6-9EE8-7EE8-8051219634B4}"/>
              </a:ext>
            </a:extLst>
          </p:cNvPr>
          <p:cNvSpPr/>
          <p:nvPr/>
        </p:nvSpPr>
        <p:spPr>
          <a:xfrm rot="10800000">
            <a:off x="5282635" y="2549015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lded Corner 9">
            <a:extLst>
              <a:ext uri="{FF2B5EF4-FFF2-40B4-BE49-F238E27FC236}">
                <a16:creationId xmlns:a16="http://schemas.microsoft.com/office/drawing/2014/main" id="{13AB8530-135C-75D7-2BA4-D14183E042E4}"/>
              </a:ext>
            </a:extLst>
          </p:cNvPr>
          <p:cNvSpPr/>
          <p:nvPr/>
        </p:nvSpPr>
        <p:spPr>
          <a:xfrm rot="10800000">
            <a:off x="3287688" y="250272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4E643-D10E-5A6D-7BC2-6EC060EF80C2}"/>
              </a:ext>
            </a:extLst>
          </p:cNvPr>
          <p:cNvSpPr txBox="1"/>
          <p:nvPr/>
        </p:nvSpPr>
        <p:spPr>
          <a:xfrm>
            <a:off x="3431705" y="1588150"/>
            <a:ext cx="1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49593-F4EC-D839-2625-1C851B63563F}"/>
              </a:ext>
            </a:extLst>
          </p:cNvPr>
          <p:cNvSpPr txBox="1"/>
          <p:nvPr/>
        </p:nvSpPr>
        <p:spPr>
          <a:xfrm>
            <a:off x="5499109" y="4474247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E0DE4-1ABC-98FF-3F26-B8740811EB7A}"/>
              </a:ext>
            </a:extLst>
          </p:cNvPr>
          <p:cNvSpPr txBox="1"/>
          <p:nvPr/>
        </p:nvSpPr>
        <p:spPr>
          <a:xfrm>
            <a:off x="5495099" y="3046520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E234A-EB1F-DCEA-F8C1-4BBA704FF7AD}"/>
              </a:ext>
            </a:extLst>
          </p:cNvPr>
          <p:cNvSpPr txBox="1"/>
          <p:nvPr/>
        </p:nvSpPr>
        <p:spPr>
          <a:xfrm>
            <a:off x="3488204" y="4468470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DCB47-D9B2-F5EF-D2E1-7BC3F44EDAE8}"/>
              </a:ext>
            </a:extLst>
          </p:cNvPr>
          <p:cNvSpPr txBox="1"/>
          <p:nvPr/>
        </p:nvSpPr>
        <p:spPr>
          <a:xfrm>
            <a:off x="7591017" y="4480024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A04C5-C8CD-1F2B-5B2C-2312BAA2D415}"/>
              </a:ext>
            </a:extLst>
          </p:cNvPr>
          <p:cNvSpPr txBox="1"/>
          <p:nvPr/>
        </p:nvSpPr>
        <p:spPr>
          <a:xfrm>
            <a:off x="7586172" y="2940413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A4948-2FD9-C06D-3FD9-005D5DC0206B}"/>
              </a:ext>
            </a:extLst>
          </p:cNvPr>
          <p:cNvSpPr txBox="1"/>
          <p:nvPr/>
        </p:nvSpPr>
        <p:spPr>
          <a:xfrm>
            <a:off x="3500151" y="2894121"/>
            <a:ext cx="108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Node_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55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47EA4-35AD-2D8E-C29E-70273953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 modules folder </a:t>
            </a:r>
          </a:p>
        </p:txBody>
      </p:sp>
      <p:sp>
        <p:nvSpPr>
          <p:cNvPr id="5" name="Folded Corner 3">
            <a:extLst>
              <a:ext uri="{FF2B5EF4-FFF2-40B4-BE49-F238E27FC236}">
                <a16:creationId xmlns:a16="http://schemas.microsoft.com/office/drawing/2014/main" id="{7EF7C124-D730-89C6-4B69-9C54155DE21C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00BEA-F09F-9F3C-4311-F81FD3F59344}"/>
              </a:ext>
            </a:extLst>
          </p:cNvPr>
          <p:cNvSpPr txBox="1"/>
          <p:nvPr/>
        </p:nvSpPr>
        <p:spPr>
          <a:xfrm>
            <a:off x="3287688" y="2509583"/>
            <a:ext cx="504056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application's modules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packages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Automatically created after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A340D-BC76-1385-1BFF-7F70F50526DF}"/>
              </a:ext>
            </a:extLst>
          </p:cNvPr>
          <p:cNvSpPr/>
          <p:nvPr/>
        </p:nvSpPr>
        <p:spPr>
          <a:xfrm>
            <a:off x="3647728" y="1726103"/>
            <a:ext cx="2016224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Node modules </a:t>
            </a:r>
          </a:p>
        </p:txBody>
      </p:sp>
    </p:spTree>
    <p:extLst>
      <p:ext uri="{BB962C8B-B14F-4D97-AF65-F5344CB8AC3E}">
        <p14:creationId xmlns:p14="http://schemas.microsoft.com/office/powerpoint/2010/main" val="58777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437B-C681-02D1-B6A7-D0A495D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Config folder </a:t>
            </a:r>
          </a:p>
        </p:txBody>
      </p:sp>
      <p:sp>
        <p:nvSpPr>
          <p:cNvPr id="3" name="Folded Corner 3">
            <a:extLst>
              <a:ext uri="{FF2B5EF4-FFF2-40B4-BE49-F238E27FC236}">
                <a16:creationId xmlns:a16="http://schemas.microsoft.com/office/drawing/2014/main" id="{49F030DD-D286-E6FF-4DD8-7F655B6160C5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83D4-4C99-C51E-6D03-386168F23B69}"/>
              </a:ext>
            </a:extLst>
          </p:cNvPr>
          <p:cNvSpPr txBox="1"/>
          <p:nvPr/>
        </p:nvSpPr>
        <p:spPr>
          <a:xfrm>
            <a:off x="3503712" y="2551837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Contains configuration files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Database connections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Environment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Credential files including API keys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external services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B8E7A-5C20-5496-D188-4FBE166BAF16}"/>
              </a:ext>
            </a:extLst>
          </p:cNvPr>
          <p:cNvSpPr/>
          <p:nvPr/>
        </p:nvSpPr>
        <p:spPr>
          <a:xfrm>
            <a:off x="3647728" y="1726103"/>
            <a:ext cx="2016224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Config  </a:t>
            </a:r>
          </a:p>
        </p:txBody>
      </p:sp>
    </p:spTree>
    <p:extLst>
      <p:ext uri="{BB962C8B-B14F-4D97-AF65-F5344CB8AC3E}">
        <p14:creationId xmlns:p14="http://schemas.microsoft.com/office/powerpoint/2010/main" val="37291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4F10-35DB-30EA-7D66-10F7D1A9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Models folder </a:t>
            </a:r>
          </a:p>
        </p:txBody>
      </p:sp>
      <p:sp>
        <p:nvSpPr>
          <p:cNvPr id="3" name="Folded Corner 3">
            <a:extLst>
              <a:ext uri="{FF2B5EF4-FFF2-40B4-BE49-F238E27FC236}">
                <a16:creationId xmlns:a16="http://schemas.microsoft.com/office/drawing/2014/main" id="{23DB7C09-9D90-FB6E-06EC-AEB237428C50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3D7C0-4268-AAF9-3767-F7D16817B832}"/>
              </a:ext>
            </a:extLst>
          </p:cNvPr>
          <p:cNvSpPr txBox="1"/>
          <p:nvPr/>
        </p:nvSpPr>
        <p:spPr>
          <a:xfrm>
            <a:off x="3431704" y="2513750"/>
            <a:ext cx="424847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data models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Data models specify the type of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store defined by an ORM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CF2C8-D496-58C9-7EED-2B2D96B98847}"/>
              </a:ext>
            </a:extLst>
          </p:cNvPr>
          <p:cNvSpPr/>
          <p:nvPr/>
        </p:nvSpPr>
        <p:spPr>
          <a:xfrm>
            <a:off x="3647728" y="1726103"/>
            <a:ext cx="2016224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Models  </a:t>
            </a:r>
          </a:p>
        </p:txBody>
      </p:sp>
    </p:spTree>
    <p:extLst>
      <p:ext uri="{BB962C8B-B14F-4D97-AF65-F5344CB8AC3E}">
        <p14:creationId xmlns:p14="http://schemas.microsoft.com/office/powerpoint/2010/main" val="58990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3">
            <a:extLst>
              <a:ext uri="{FF2B5EF4-FFF2-40B4-BE49-F238E27FC236}">
                <a16:creationId xmlns:a16="http://schemas.microsoft.com/office/drawing/2014/main" id="{0CEDF8F0-3516-9483-42CE-EF05C77EB150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23CAD-324C-BC7F-2F12-5582D19B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Routes folder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0330B-5453-F97A-BEB3-366A6051FDB7}"/>
              </a:ext>
            </a:extLst>
          </p:cNvPr>
          <p:cNvSpPr txBox="1"/>
          <p:nvPr/>
        </p:nvSpPr>
        <p:spPr>
          <a:xfrm>
            <a:off x="3048828" y="2967335"/>
            <a:ext cx="609765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Specifies routes for all entities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One file for each logical set of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4784D-6738-D288-8841-6CB65CF672CC}"/>
              </a:ext>
            </a:extLst>
          </p:cNvPr>
          <p:cNvSpPr/>
          <p:nvPr/>
        </p:nvSpPr>
        <p:spPr>
          <a:xfrm>
            <a:off x="3647728" y="1726103"/>
            <a:ext cx="2016224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Routes  </a:t>
            </a:r>
          </a:p>
        </p:txBody>
      </p:sp>
    </p:spTree>
    <p:extLst>
      <p:ext uri="{BB962C8B-B14F-4D97-AF65-F5344CB8AC3E}">
        <p14:creationId xmlns:p14="http://schemas.microsoft.com/office/powerpoint/2010/main" val="15183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02F1-1EC9-288E-581F-2775B31C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Views folder </a:t>
            </a:r>
          </a:p>
        </p:txBody>
      </p:sp>
      <p:sp>
        <p:nvSpPr>
          <p:cNvPr id="3" name="Folded Corner 3">
            <a:extLst>
              <a:ext uri="{FF2B5EF4-FFF2-40B4-BE49-F238E27FC236}">
                <a16:creationId xmlns:a16="http://schemas.microsoft.com/office/drawing/2014/main" id="{17F228A9-E0D2-9BFE-AB88-E62188B2487A}"/>
              </a:ext>
            </a:extLst>
          </p:cNvPr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5F56A-ABB6-5640-C989-6CF600D115B9}"/>
              </a:ext>
            </a:extLst>
          </p:cNvPr>
          <p:cNvSpPr/>
          <p:nvPr/>
        </p:nvSpPr>
        <p:spPr>
          <a:xfrm>
            <a:off x="3647728" y="1726103"/>
            <a:ext cx="2016224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Views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24AD4-4E37-E924-1F23-69355D91FB3F}"/>
              </a:ext>
            </a:extLst>
          </p:cNvPr>
          <p:cNvSpPr txBox="1"/>
          <p:nvPr/>
        </p:nvSpPr>
        <p:spPr>
          <a:xfrm>
            <a:off x="3647728" y="2921838"/>
            <a:ext cx="446449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templates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Templates dynamically write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 for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client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3714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304</TotalTime>
  <Words>551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GenAITheme3-whiteBG</vt:lpstr>
      <vt:lpstr>Express best Practices </vt:lpstr>
      <vt:lpstr>What you will learn</vt:lpstr>
      <vt:lpstr>Web framework directory structures </vt:lpstr>
      <vt:lpstr>Suggested Express folder structure </vt:lpstr>
      <vt:lpstr>Node modules folder </vt:lpstr>
      <vt:lpstr>Config folder </vt:lpstr>
      <vt:lpstr>Models folder </vt:lpstr>
      <vt:lpstr>Routes folder </vt:lpstr>
      <vt:lpstr>Views folder </vt:lpstr>
      <vt:lpstr>Public folder </vt:lpstr>
      <vt:lpstr>Project folder </vt:lpstr>
      <vt:lpstr>Project folder </vt:lpstr>
      <vt:lpstr>Project folder </vt:lpstr>
      <vt:lpstr>API directory structure </vt:lpstr>
      <vt:lpstr>Naming routes</vt:lpstr>
      <vt:lpstr>Using HTTP status codes </vt:lpstr>
      <vt:lpstr>Testing REST APIs </vt:lpstr>
      <vt:lpstr>Testing REST APIs </vt:lpstr>
      <vt:lpstr>API authentication </vt:lpstr>
      <vt:lpstr>API documentation </vt:lpstr>
      <vt:lpstr>Using Node Package Manager (npm) </vt:lpstr>
      <vt:lpstr>Naming conventions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26</cp:revision>
  <dcterms:created xsi:type="dcterms:W3CDTF">2025-03-11T07:45:00Z</dcterms:created>
  <dcterms:modified xsi:type="dcterms:W3CDTF">2025-03-13T07:37:04Z</dcterms:modified>
</cp:coreProperties>
</file>