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4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54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A8BC-E92B-2C46-AA06-E4A77A63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2926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5900"/>
                </a:solidFill>
              </a:rPr>
              <a:t>Asynchronous I/O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with Callback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Programming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9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885E-DE3F-BEFF-E02A-E477AFF1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Handling response events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CDBC5-F66E-921E-8668-9A8D305A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5758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The response object emits a datal event when Node.js </a:t>
            </a:r>
          </a:p>
          <a:p>
            <a:pPr>
              <a:lnSpc>
                <a:spcPct val="150000"/>
              </a:lnSpc>
            </a:pPr>
            <a:r>
              <a:rPr lang="en-US" dirty="0"/>
              <a:t>module receives a part of the HTTP response message </a:t>
            </a:r>
          </a:p>
          <a:p>
            <a:pPr>
              <a:lnSpc>
                <a:spcPct val="150000"/>
              </a:lnSpc>
            </a:pPr>
            <a:r>
              <a:rPr lang="en-US" dirty="0"/>
              <a:t>• When the Node.js module receives the last part of the </a:t>
            </a:r>
          </a:p>
          <a:p>
            <a:pPr>
              <a:lnSpc>
                <a:spcPct val="150000"/>
              </a:lnSpc>
            </a:pPr>
            <a:r>
              <a:rPr lang="en-US" dirty="0"/>
              <a:t>HTTP response message, the response object emits an </a:t>
            </a:r>
          </a:p>
          <a:p>
            <a:pPr>
              <a:lnSpc>
                <a:spcPct val="150000"/>
              </a:lnSpc>
            </a:pPr>
            <a:r>
              <a:rPr lang="en-US" dirty="0"/>
              <a:t>lend I event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EE086-84E0-DFA9-1846-607BFA6F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427734"/>
            <a:ext cx="4549534" cy="23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19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A115-DE6C-6F9D-6238-B76BA9B9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Handling error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5662B-13FB-8C44-831D-5E9151073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430887"/>
          </a:xfrm>
        </p:spPr>
        <p:txBody>
          <a:bodyPr/>
          <a:lstStyle/>
          <a:p>
            <a:r>
              <a:rPr lang="en-US" dirty="0"/>
              <a:t>• If the request fails, there is an 'error' event followed by the </a:t>
            </a:r>
          </a:p>
          <a:p>
            <a:r>
              <a:rPr lang="en-US" dirty="0"/>
              <a:t>'close' event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67756-38CA-8E42-7CE1-4F3DA5E9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2" y="1866839"/>
            <a:ext cx="6416596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4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40EA-5B6F-01AC-3375-5FC2E2AB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Handling error events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8416-229B-C700-7985-DA4685C1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2222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With the </a:t>
            </a:r>
            <a:r>
              <a:rPr lang="en-US" dirty="0" err="1"/>
              <a:t>http.clientRequest</a:t>
            </a:r>
            <a:r>
              <a:rPr lang="en-US" dirty="0"/>
              <a:t> object, you can: </a:t>
            </a:r>
          </a:p>
          <a:p>
            <a:pPr>
              <a:lnSpc>
                <a:spcPct val="150000"/>
              </a:lnSpc>
            </a:pPr>
            <a:r>
              <a:rPr lang="en-US" dirty="0"/>
              <a:t>• Write data to the HTTP request message body </a:t>
            </a:r>
          </a:p>
          <a:p>
            <a:pPr>
              <a:lnSpc>
                <a:spcPct val="150000"/>
              </a:lnSpc>
            </a:pPr>
            <a:r>
              <a:rPr lang="en-US" dirty="0"/>
              <a:t>• Add headers to the HTTP request message </a:t>
            </a:r>
          </a:p>
          <a:p>
            <a:pPr>
              <a:lnSpc>
                <a:spcPct val="150000"/>
              </a:lnSpc>
            </a:pPr>
            <a:r>
              <a:rPr lang="en-US" dirty="0"/>
              <a:t>• Define an event handler for errors that Node.js encounters while </a:t>
            </a:r>
          </a:p>
          <a:p>
            <a:pPr>
              <a:lnSpc>
                <a:spcPct val="150000"/>
              </a:lnSpc>
            </a:pPr>
            <a:r>
              <a:rPr lang="en-US" dirty="0"/>
              <a:t>sending the request message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A32C8-AE55-03C6-49A0-5DC43202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684" y="2505902"/>
            <a:ext cx="5547841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3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7D28-1195-852E-E3F6-95242BA8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Handling error events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439D3-1291-35CD-419C-A68625AC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215444"/>
          </a:xfrm>
        </p:spPr>
        <p:txBody>
          <a:bodyPr/>
          <a:lstStyle/>
          <a:p>
            <a:r>
              <a:rPr lang="en-US" dirty="0"/>
              <a:t>• Call </a:t>
            </a:r>
            <a:r>
              <a:rPr lang="en-US" dirty="0" err="1"/>
              <a:t>clientRequest.end</a:t>
            </a:r>
            <a:r>
              <a:rPr lang="en-US" dirty="0"/>
              <a:t>() to complete sending the request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2F167-66A4-D1D0-2B0A-FDF554FA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1885890"/>
            <a:ext cx="645469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C00E-A3DD-077C-21F7-305060AA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84F48-A0DA-DA1C-65A6-82DC0344F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6808837" cy="2222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dirty="0"/>
              <a:t>• When an application blocks for a network operation to </a:t>
            </a:r>
          </a:p>
          <a:p>
            <a:pPr>
              <a:lnSpc>
                <a:spcPct val="150000"/>
              </a:lnSpc>
            </a:pPr>
            <a:r>
              <a:rPr lang="en-US" dirty="0"/>
              <a:t>complete, that application wastes processing time on the </a:t>
            </a:r>
          </a:p>
          <a:p>
            <a:pPr>
              <a:lnSpc>
                <a:spcPct val="150000"/>
              </a:lnSpc>
            </a:pPr>
            <a:r>
              <a:rPr lang="en-US" dirty="0"/>
              <a:t>• Node.js makes all network operations in a </a:t>
            </a:r>
            <a:r>
              <a:rPr lang="en-US"/>
              <a:t>non-blocking manner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• When the Node.js framework receives an HTTP response </a:t>
            </a:r>
          </a:p>
          <a:p>
            <a:pPr>
              <a:lnSpc>
                <a:spcPct val="150000"/>
              </a:lnSpc>
            </a:pPr>
            <a:r>
              <a:rPr lang="en-US" dirty="0"/>
              <a:t>message from the remote server, it calls the callback function </a:t>
            </a:r>
          </a:p>
          <a:p>
            <a:pPr>
              <a:lnSpc>
                <a:spcPct val="150000"/>
              </a:lnSpc>
            </a:pPr>
            <a:r>
              <a:rPr lang="en-US" dirty="0"/>
              <a:t>that handles the HTTP response message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43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C7D0-65BC-1E31-1080-D8A78A96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will learn you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36F10-4C7B-A0ED-6E1D-9E967C4F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59049"/>
            <a:ext cx="2690093" cy="3025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45D96-BA04-0E42-A6C9-A512CA90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066669"/>
            <a:ext cx="268247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393-C4FB-45DD-6032-111F888A8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Asynchronous I/O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6E57-8C79-4363-2D18-FF09C956F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48597" cy="25453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Network operations run in an asynchronous </a:t>
            </a:r>
          </a:p>
          <a:p>
            <a:pPr>
              <a:lnSpc>
                <a:spcPct val="150000"/>
              </a:lnSpc>
            </a:pPr>
            <a:r>
              <a:rPr lang="en-US" dirty="0"/>
              <a:t>manner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For example, the response from a web service </a:t>
            </a:r>
          </a:p>
          <a:p>
            <a:pPr>
              <a:lnSpc>
                <a:spcPct val="150000"/>
              </a:lnSpc>
            </a:pPr>
            <a:r>
              <a:rPr lang="en-US" dirty="0"/>
              <a:t>call might not return immediately </a:t>
            </a:r>
          </a:p>
          <a:p>
            <a:pPr>
              <a:lnSpc>
                <a:spcPct val="150000"/>
              </a:lnSpc>
            </a:pPr>
            <a:r>
              <a:rPr lang="en-US" dirty="0"/>
              <a:t>• When an application blocks (or waits) for a </a:t>
            </a:r>
          </a:p>
          <a:p>
            <a:pPr>
              <a:lnSpc>
                <a:spcPct val="150000"/>
              </a:lnSpc>
            </a:pPr>
            <a:r>
              <a:rPr lang="en-US" dirty="0"/>
              <a:t>network operation to complete, that </a:t>
            </a:r>
          </a:p>
          <a:p>
            <a:pPr>
              <a:lnSpc>
                <a:spcPct val="150000"/>
              </a:lnSpc>
            </a:pPr>
            <a:r>
              <a:rPr lang="en-US" dirty="0"/>
              <a:t>application wastes processing time on the </a:t>
            </a:r>
          </a:p>
          <a:p>
            <a:pPr>
              <a:lnSpc>
                <a:spcPct val="150000"/>
              </a:lnSpc>
            </a:pPr>
            <a:r>
              <a:rPr lang="en-US" dirty="0"/>
              <a:t>server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54A9F-DFC4-8D0D-880E-1A28F7F7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857101"/>
            <a:ext cx="1966130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2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4865-94DC-28B6-C7BD-389D0B27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Asynchronous I/O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E4DE-18E0-24B7-DAD0-5273357B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8990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Node.js makes all network operations in a non- </a:t>
            </a:r>
          </a:p>
          <a:p>
            <a:pPr>
              <a:lnSpc>
                <a:spcPct val="150000"/>
              </a:lnSpc>
            </a:pPr>
            <a:r>
              <a:rPr lang="en-US" dirty="0"/>
              <a:t>blocking manner </a:t>
            </a:r>
          </a:p>
          <a:p>
            <a:pPr>
              <a:lnSpc>
                <a:spcPct val="150000"/>
              </a:lnSpc>
            </a:pPr>
            <a:r>
              <a:rPr lang="en-US" dirty="0"/>
              <a:t>• Every network operation returns immediately </a:t>
            </a:r>
          </a:p>
          <a:p>
            <a:pPr>
              <a:lnSpc>
                <a:spcPct val="150000"/>
              </a:lnSpc>
            </a:pPr>
            <a:r>
              <a:rPr lang="en-US" dirty="0"/>
              <a:t>• To handle the result from a network call, you </a:t>
            </a:r>
          </a:p>
          <a:p>
            <a:pPr>
              <a:lnSpc>
                <a:spcPct val="150000"/>
              </a:lnSpc>
            </a:pPr>
            <a:r>
              <a:rPr lang="en-US" dirty="0"/>
              <a:t>can write a callback function that Node.js calls </a:t>
            </a:r>
          </a:p>
          <a:p>
            <a:pPr>
              <a:lnSpc>
                <a:spcPct val="150000"/>
              </a:lnSpc>
            </a:pPr>
            <a:r>
              <a:rPr lang="en-US" dirty="0"/>
              <a:t>when the network operation completes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F67A8-3EC2-CF81-E21A-34335B0C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771550"/>
            <a:ext cx="242337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2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2B78-8C5A-FFA6-8880-514C7EA3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Application calls </a:t>
            </a:r>
            <a:r>
              <a:rPr lang="en-IN" dirty="0" err="1">
                <a:solidFill>
                  <a:srgbClr val="FF5900"/>
                </a:solidFill>
              </a:rPr>
              <a:t>http.request</a:t>
            </a:r>
            <a:r>
              <a:rPr lang="en-IN" dirty="0">
                <a:solidFill>
                  <a:srgbClr val="FF5900"/>
                </a:solidFill>
              </a:rPr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05522-1C5E-784B-7F67-EB0A785D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7" y="891394"/>
            <a:ext cx="8824725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F455-F338-4976-1832-B3E3D200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Node.js calls </a:t>
            </a:r>
            <a:r>
              <a:rPr lang="en-US" dirty="0" err="1">
                <a:solidFill>
                  <a:srgbClr val="FF5900"/>
                </a:solidFill>
              </a:rPr>
              <a:t>http.request</a:t>
            </a:r>
            <a:r>
              <a:rPr lang="en-US" dirty="0">
                <a:solidFill>
                  <a:srgbClr val="FF5900"/>
                </a:solidFill>
              </a:rPr>
              <a:t>()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19649-C057-5098-4CF4-76D2FFEE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" y="868532"/>
            <a:ext cx="9076207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91CC-9FA4-A631-F010-471BB65C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Example: sending an HTTP request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F6718-98E7-DFD1-984C-F8ACDB627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22222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When the Node.js module </a:t>
            </a:r>
          </a:p>
          <a:p>
            <a:pPr>
              <a:lnSpc>
                <a:spcPct val="150000"/>
              </a:lnSpc>
            </a:pPr>
            <a:r>
              <a:rPr lang="en-US" dirty="0"/>
              <a:t>calls this anonymous function, </a:t>
            </a:r>
          </a:p>
          <a:p>
            <a:pPr>
              <a:lnSpc>
                <a:spcPct val="150000"/>
              </a:lnSpc>
            </a:pPr>
            <a:r>
              <a:rPr lang="en-US" dirty="0"/>
              <a:t>events occur while receiving </a:t>
            </a:r>
          </a:p>
          <a:p>
            <a:pPr>
              <a:lnSpc>
                <a:spcPct val="150000"/>
              </a:lnSpc>
            </a:pPr>
            <a:r>
              <a:rPr lang="en-US" dirty="0"/>
              <a:t>parts of the HTTP response </a:t>
            </a:r>
          </a:p>
          <a:p>
            <a:pPr>
              <a:lnSpc>
                <a:spcPct val="150000"/>
              </a:lnSpc>
            </a:pPr>
            <a:r>
              <a:rPr lang="en-US" dirty="0"/>
              <a:t>message </a:t>
            </a:r>
          </a:p>
          <a:p>
            <a:pPr>
              <a:lnSpc>
                <a:spcPct val="150000"/>
              </a:lnSpc>
            </a:pPr>
            <a:r>
              <a:rPr lang="en-US" dirty="0"/>
              <a:t>• In the actual coding, we may </a:t>
            </a:r>
          </a:p>
          <a:p>
            <a:pPr>
              <a:lnSpc>
                <a:spcPct val="150000"/>
              </a:lnSpc>
            </a:pPr>
            <a:r>
              <a:rPr lang="en-US" dirty="0"/>
              <a:t>need to use https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C6F87-74C9-6A68-DEC0-B2FF7FC3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843558"/>
            <a:ext cx="406181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6390-E555-5089-3EF1-42AFA752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http.request</a:t>
            </a:r>
            <a:r>
              <a:rPr lang="en-US" dirty="0">
                <a:solidFill>
                  <a:srgbClr val="FF5900"/>
                </a:solidFill>
              </a:rPr>
              <a:t> options and callback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C16C2-BF48-2606-C955-646C7D977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6088757" cy="1508105"/>
          </a:xfrm>
        </p:spPr>
        <p:txBody>
          <a:bodyPr/>
          <a:lstStyle/>
          <a:p>
            <a:r>
              <a:rPr lang="en-US" dirty="0"/>
              <a:t>• The </a:t>
            </a:r>
            <a:r>
              <a:rPr lang="en-US" dirty="0" err="1"/>
              <a:t>http.request</a:t>
            </a:r>
            <a:r>
              <a:rPr lang="en-US" dirty="0"/>
              <a:t> function calls the callback function </a:t>
            </a:r>
          </a:p>
          <a:p>
            <a:r>
              <a:rPr lang="en-US" dirty="0"/>
              <a:t>parameter when it receives part of the HTTP response </a:t>
            </a:r>
          </a:p>
          <a:p>
            <a:r>
              <a:rPr lang="en-US" dirty="0"/>
              <a:t>message </a:t>
            </a:r>
          </a:p>
          <a:p>
            <a:r>
              <a:rPr lang="en-US" dirty="0"/>
              <a:t>• The callback function parameter is optional; you can send an </a:t>
            </a:r>
          </a:p>
          <a:p>
            <a:r>
              <a:rPr lang="en-US" dirty="0"/>
              <a:t>HTTP request and disregard the response message (object)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C9075-DB5D-2A5C-1867-D5B88AF3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87774"/>
            <a:ext cx="5540220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7EAE-2432-B1D8-CA31-1F8BFF2F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http.request</a:t>
            </a:r>
            <a:r>
              <a:rPr lang="en-US" dirty="0">
                <a:solidFill>
                  <a:srgbClr val="FF5900"/>
                </a:solidFill>
              </a:rPr>
              <a:t> options and callback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1E3E-2D10-F365-FA5A-73DC9FC4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430887"/>
          </a:xfrm>
        </p:spPr>
        <p:txBody>
          <a:bodyPr/>
          <a:lstStyle/>
          <a:p>
            <a:r>
              <a:rPr lang="en-US" dirty="0"/>
              <a:t>• When http. request calls the callback function, it passes a </a:t>
            </a:r>
          </a:p>
          <a:p>
            <a:r>
              <a:rPr lang="en-US" dirty="0"/>
              <a:t>response object in the first parameter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EF77A-D4DE-B92E-A744-74A8BFA9D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425" y="2350751"/>
            <a:ext cx="588315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59346"/>
      </p:ext>
    </p:extLst>
  </p:cSld>
  <p:clrMapOvr>
    <a:masterClrMapping/>
  </p:clrMapOvr>
</p:sld>
</file>

<file path=ppt/theme/theme1.xml><?xml version="1.0" encoding="utf-8"?>
<a:theme xmlns:a="http://schemas.openxmlformats.org/drawingml/2006/main" name="3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31</TotalTime>
  <Words>440</Words>
  <Application>Microsoft Office PowerPoint</Application>
  <PresentationFormat>On-screen Show (16:9)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3GenAITheme3-whiteBG</vt:lpstr>
      <vt:lpstr>Asynchronous I/O  with Callback  Programming </vt:lpstr>
      <vt:lpstr>What will learn you </vt:lpstr>
      <vt:lpstr>Asynchronous I/O </vt:lpstr>
      <vt:lpstr>Asynchronous I/O </vt:lpstr>
      <vt:lpstr>Application calls http.request() </vt:lpstr>
      <vt:lpstr>Node.js calls http.request() </vt:lpstr>
      <vt:lpstr>Example: sending an HTTP request </vt:lpstr>
      <vt:lpstr>http.request options and callback</vt:lpstr>
      <vt:lpstr>http.request options and callback </vt:lpstr>
      <vt:lpstr>Handling response events </vt:lpstr>
      <vt:lpstr>Handling error events</vt:lpstr>
      <vt:lpstr>Handling error events </vt:lpstr>
      <vt:lpstr>Handling error events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5</cp:revision>
  <dcterms:created xsi:type="dcterms:W3CDTF">2025-03-11T06:02:36Z</dcterms:created>
  <dcterms:modified xsi:type="dcterms:W3CDTF">2025-03-12T12:49:58Z</dcterms:modified>
</cp:coreProperties>
</file>