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2788E-4A9A-4404-8964-876F8EF03132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D26DC-9529-470B-A887-ADA6C1A9C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23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D26DC-9529-470B-A887-ADA6C1A9C97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84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78CB1-4416-DBF9-1C0B-91C3009F4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231106"/>
          </a:xfrm>
        </p:spPr>
        <p:txBody>
          <a:bodyPr/>
          <a:lstStyle/>
          <a:p>
            <a:pPr algn="ctr"/>
            <a:r>
              <a:rPr lang="en-IN" sz="4000" dirty="0">
                <a:solidFill>
                  <a:srgbClr val="FF5900"/>
                </a:solidFill>
              </a:rPr>
              <a:t>Creating </a:t>
            </a:r>
            <a:br>
              <a:rPr lang="en-IN" sz="4000" dirty="0">
                <a:solidFill>
                  <a:srgbClr val="FF5900"/>
                </a:solidFill>
              </a:rPr>
            </a:br>
            <a:r>
              <a:rPr lang="en-IN" sz="4000" dirty="0">
                <a:solidFill>
                  <a:srgbClr val="FF5900"/>
                </a:solidFill>
              </a:rPr>
              <a:t>Callback Functions </a:t>
            </a:r>
          </a:p>
        </p:txBody>
      </p:sp>
    </p:spTree>
    <p:extLst>
      <p:ext uri="{BB962C8B-B14F-4D97-AF65-F5344CB8AC3E}">
        <p14:creationId xmlns:p14="http://schemas.microsoft.com/office/powerpoint/2010/main" val="44595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D260-578D-F35E-3980-C901EA46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No link between callback and main 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11412-F261-AEEA-2023-BD452CC57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85" y="1333392"/>
            <a:ext cx="6576630" cy="24767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5161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3473-A7C7-CB9F-A814-5D404B7C6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One callback at each level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1AD62-31EA-F6C1-47D3-0DCF02A7F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7096869" cy="15758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• When one Node.js application calls a module in a non-blocking </a:t>
            </a:r>
          </a:p>
          <a:p>
            <a:pPr>
              <a:lnSpc>
                <a:spcPct val="150000"/>
              </a:lnSpc>
            </a:pPr>
            <a:r>
              <a:rPr lang="en-US" dirty="0"/>
              <a:t>manner, the application must provide a callback function to </a:t>
            </a:r>
          </a:p>
          <a:p>
            <a:pPr>
              <a:lnSpc>
                <a:spcPct val="150000"/>
              </a:lnSpc>
            </a:pPr>
            <a:r>
              <a:rPr lang="en-US" dirty="0"/>
              <a:t>process the result </a:t>
            </a:r>
          </a:p>
          <a:p>
            <a:pPr>
              <a:lnSpc>
                <a:spcPct val="150000"/>
              </a:lnSpc>
            </a:pPr>
            <a:r>
              <a:rPr lang="en-US" dirty="0"/>
              <a:t>• If the main application calls </a:t>
            </a:r>
            <a:r>
              <a:rPr lang="en-US" dirty="0" err="1"/>
              <a:t>http.request</a:t>
            </a:r>
            <a:r>
              <a:rPr lang="en-US" dirty="0"/>
              <a:t>(), it must provide a </a:t>
            </a:r>
          </a:p>
          <a:p>
            <a:pPr>
              <a:lnSpc>
                <a:spcPct val="150000"/>
              </a:lnSpc>
            </a:pPr>
            <a:r>
              <a:rPr lang="en-US" dirty="0"/>
              <a:t>callback handler to process the HTTP response message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275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729A-E700-DCE0-A35F-2DC5ADEC7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One callback at each level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C7696-91DD-FB41-48C5-C9597BD2B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5440685" cy="189904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• If the main application calls a function that calls </a:t>
            </a:r>
            <a:r>
              <a:rPr lang="en-US" dirty="0" err="1"/>
              <a:t>http.request</a:t>
            </a:r>
            <a:r>
              <a:rPr lang="en-US" dirty="0"/>
              <a:t>(), two callback functions are involved: </a:t>
            </a:r>
          </a:p>
          <a:p>
            <a:pPr>
              <a:lnSpc>
                <a:spcPct val="150000"/>
              </a:lnSpc>
            </a:pPr>
            <a:r>
              <a:rPr lang="en-US" dirty="0"/>
              <a:t>• The custom module has a callback function to handle the HTTP response message from </a:t>
            </a:r>
            <a:r>
              <a:rPr lang="en-US" dirty="0" err="1"/>
              <a:t>http.request</a:t>
            </a:r>
            <a:r>
              <a:rPr lang="en-US" dirty="0"/>
              <a:t>() </a:t>
            </a:r>
          </a:p>
          <a:p>
            <a:pPr>
              <a:lnSpc>
                <a:spcPct val="150000"/>
              </a:lnSpc>
            </a:pPr>
            <a:r>
              <a:rPr lang="en-US" dirty="0"/>
              <a:t>• The main application has a callback function that processes the result that is captured in the first callback function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2BFE5-592F-3DFF-4F3B-C2F562CA9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720363"/>
            <a:ext cx="1981372" cy="27053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28159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4BC5-44F8-AEDB-85CC-3823A365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Solution: Capture the result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36F37-1E2A-DBFF-44DE-0CE98BC3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289" y="1230514"/>
            <a:ext cx="6721422" cy="26824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5711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5657-2AF0-34A0-E48A-2003F17D2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Main application with callback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AF14B-5C26-077D-0F78-C5EE99AF9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5758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• The </a:t>
            </a:r>
            <a:r>
              <a:rPr lang="en-US" dirty="0" err="1"/>
              <a:t>resultCallback</a:t>
            </a:r>
            <a:r>
              <a:rPr lang="en-US" dirty="0"/>
              <a:t> callback function in the </a:t>
            </a:r>
          </a:p>
          <a:p>
            <a:pPr>
              <a:lnSpc>
                <a:spcPct val="150000"/>
              </a:lnSpc>
            </a:pPr>
            <a:r>
              <a:rPr lang="en-US" dirty="0"/>
              <a:t>function of the custom Node.js module links to </a:t>
            </a:r>
          </a:p>
          <a:p>
            <a:pPr>
              <a:lnSpc>
                <a:spcPct val="150000"/>
              </a:lnSpc>
            </a:pPr>
            <a:r>
              <a:rPr lang="en-US" dirty="0"/>
              <a:t>the anonymous callback function </a:t>
            </a:r>
            <a:r>
              <a:rPr lang="en-US" dirty="0" err="1"/>
              <a:t>function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(</a:t>
            </a:r>
            <a:r>
              <a:rPr lang="en-US" dirty="0" err="1"/>
              <a:t>temp_f</a:t>
            </a:r>
            <a:r>
              <a:rPr lang="en-US" dirty="0"/>
              <a:t>) of the </a:t>
            </a:r>
            <a:r>
              <a:rPr lang="en-US" dirty="0" err="1"/>
              <a:t>weather.current</a:t>
            </a:r>
            <a:r>
              <a:rPr lang="en-US" dirty="0"/>
              <a:t> function </a:t>
            </a:r>
          </a:p>
          <a:p>
            <a:pPr>
              <a:lnSpc>
                <a:spcPct val="150000"/>
              </a:lnSpc>
            </a:pPr>
            <a:r>
              <a:rPr lang="en-US" dirty="0"/>
              <a:t>in the main application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1E373-0B5F-1784-DF65-D9BCFEA30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1058815"/>
            <a:ext cx="3871295" cy="27053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5251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D9FD-3D7C-34DA-348E-79A3C9B7C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Return a result with callback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198DB-EDFD-77A3-3F3E-5B1BF379B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527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• The </a:t>
            </a:r>
            <a:r>
              <a:rPr lang="en-US" dirty="0" err="1"/>
              <a:t>resultCallback</a:t>
            </a:r>
            <a:r>
              <a:rPr lang="en-US" dirty="0"/>
              <a:t> parameter stores </a:t>
            </a:r>
          </a:p>
          <a:p>
            <a:pPr>
              <a:lnSpc>
                <a:spcPct val="150000"/>
              </a:lnSpc>
            </a:pPr>
            <a:r>
              <a:rPr lang="en-US" dirty="0"/>
              <a:t>the anonymous callback function </a:t>
            </a:r>
          </a:p>
          <a:p>
            <a:pPr>
              <a:lnSpc>
                <a:spcPct val="150000"/>
              </a:lnSpc>
            </a:pPr>
            <a:r>
              <a:rPr lang="en-US" dirty="0"/>
              <a:t>from the main application 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9DA36-7365-1C37-21F5-44EDDDF3F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306" y="1096404"/>
            <a:ext cx="4480948" cy="24919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26972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EC57-F261-BE72-B744-1E98091B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Return a result with callback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A33C-54B2-EBB7-AD27-F6796C179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9295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• The </a:t>
            </a:r>
            <a:r>
              <a:rPr lang="en-US" dirty="0" err="1"/>
              <a:t>http.request</a:t>
            </a:r>
            <a:r>
              <a:rPr lang="en-US" dirty="0"/>
              <a:t>() callback function calls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resultCallback</a:t>
            </a:r>
            <a:r>
              <a:rPr lang="en-US" dirty="0"/>
              <a:t> to return the result </a:t>
            </a:r>
          </a:p>
          <a:p>
            <a:pPr>
              <a:lnSpc>
                <a:spcPct val="150000"/>
              </a:lnSpc>
            </a:pPr>
            <a:r>
              <a:rPr lang="en-US" dirty="0"/>
              <a:t>to the main application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7AFC5-A6F3-6DE0-27EB-AE65C8E0F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530" y="915566"/>
            <a:ext cx="4519052" cy="2568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00064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A1E87-EAA7-0544-1294-AD74F46D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27EFE-602F-3B48-D95D-C2145DDF5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6016749" cy="189904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US" dirty="0"/>
              <a:t>• Node.js makes extensive use of callback functions to return the </a:t>
            </a:r>
          </a:p>
          <a:p>
            <a:pPr>
              <a:lnSpc>
                <a:spcPct val="150000"/>
              </a:lnSpc>
            </a:pPr>
            <a:r>
              <a:rPr lang="en-US" dirty="0"/>
              <a:t>result to the calling function </a:t>
            </a:r>
          </a:p>
          <a:p>
            <a:pPr>
              <a:lnSpc>
                <a:spcPct val="150000"/>
              </a:lnSpc>
            </a:pPr>
            <a:r>
              <a:rPr lang="en-US" dirty="0"/>
              <a:t>• Node.js modules in the SDK pass an error object as the first </a:t>
            </a:r>
          </a:p>
          <a:p>
            <a:pPr>
              <a:lnSpc>
                <a:spcPct val="150000"/>
              </a:lnSpc>
            </a:pPr>
            <a:r>
              <a:rPr lang="en-US" dirty="0"/>
              <a:t>parameter in a callback function </a:t>
            </a:r>
          </a:p>
          <a:p>
            <a:pPr>
              <a:lnSpc>
                <a:spcPct val="150000"/>
              </a:lnSpc>
            </a:pPr>
            <a:r>
              <a:rPr lang="en-US" dirty="0"/>
              <a:t>• There is one callback function at each level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89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7DC2-B367-D19E-047C-01BFEBAE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you will learn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42C62-E4C1-1CC7-5CD1-2E16D1744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17" y="1588685"/>
            <a:ext cx="1905165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7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EF74-2E3C-9B9D-B2C7-027CC083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Propagating errors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22583-5177-01DD-3CFF-147F2642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7528917" cy="16396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Node.js makes extensive use of callback functions to return the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result to the calling function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Node.js modules pass an error object as the first parameter in a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callback function 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DC890-6C35-5645-B89F-F512CF0C4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571750"/>
            <a:ext cx="3543607" cy="12802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228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CBFA-5A45-093F-76E5-0DD30CB3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Propagating errors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A9E84-301B-B4F9-5047-A0CB16530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6880845" cy="1938992"/>
          </a:xfrm>
        </p:spPr>
        <p:txBody>
          <a:bodyPr/>
          <a:lstStyle/>
          <a:p>
            <a:r>
              <a:rPr lang="en-US" dirty="0"/>
              <a:t>• With this convention, the callback function checks if the first </a:t>
            </a:r>
          </a:p>
          <a:p>
            <a:r>
              <a:rPr lang="en-US" dirty="0"/>
              <a:t>parameter holds an error object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• If error is defined, the callback function handles the error and </a:t>
            </a:r>
          </a:p>
          <a:p>
            <a:r>
              <a:rPr lang="en-US" dirty="0"/>
              <a:t>cleans up any open network or database connections </a:t>
            </a:r>
          </a:p>
          <a:p>
            <a:r>
              <a:rPr lang="en-US" dirty="0"/>
              <a:t>• If error is not defined, then the callback function examines the </a:t>
            </a:r>
          </a:p>
          <a:p>
            <a:r>
              <a:rPr lang="en-US" dirty="0"/>
              <a:t>result from the call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2F075-C6EB-0974-0F66-903811690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707654"/>
            <a:ext cx="4435224" cy="2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41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1A2C-CA21-4743-44BB-B4C50C30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Callback with error handling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5314F-8D4A-117A-1D72-C632BAB4A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661993"/>
          </a:xfrm>
        </p:spPr>
        <p:txBody>
          <a:bodyPr/>
          <a:lstStyle/>
          <a:p>
            <a:r>
              <a:rPr lang="en-US" sz="1800" dirty="0"/>
              <a:t>• If the error parameter is defined, print the error </a:t>
            </a:r>
          </a:p>
          <a:p>
            <a:r>
              <a:rPr lang="en-US" sz="1800" dirty="0"/>
              <a:t>• Otherwise, the </a:t>
            </a:r>
            <a:r>
              <a:rPr lang="en-US" sz="1800" dirty="0" err="1"/>
              <a:t>weather.current</a:t>
            </a:r>
            <a:r>
              <a:rPr lang="en-US" sz="1800" dirty="0"/>
              <a:t> function </a:t>
            </a:r>
          </a:p>
          <a:p>
            <a:r>
              <a:rPr lang="en-US" sz="1800" dirty="0"/>
              <a:t>call completed successfully </a:t>
            </a:r>
          </a:p>
          <a:p>
            <a:r>
              <a:rPr lang="en-US" sz="1800" dirty="0"/>
              <a:t>• Print the result from the </a:t>
            </a:r>
          </a:p>
          <a:p>
            <a:r>
              <a:rPr lang="en-US" sz="1800" dirty="0"/>
              <a:t>function call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EBF6A-E847-D1CD-5630-9171F8983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987574"/>
            <a:ext cx="3795089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1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ED0C-F2A4-70B1-307F-4D9EA126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Passing an error object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EB417-087B-904F-9F06-B0B84D0CD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861774"/>
          </a:xfrm>
        </p:spPr>
        <p:txBody>
          <a:bodyPr/>
          <a:lstStyle/>
          <a:p>
            <a:r>
              <a:rPr lang="en-US" dirty="0"/>
              <a:t>• If </a:t>
            </a:r>
            <a:r>
              <a:rPr lang="en-US" dirty="0" err="1"/>
              <a:t>parseString</a:t>
            </a:r>
            <a:r>
              <a:rPr lang="en-US" dirty="0"/>
              <a:t> passes an error object, pass the error back to the </a:t>
            </a:r>
            <a:r>
              <a:rPr lang="en-US" dirty="0" err="1"/>
              <a:t>resultcallback</a:t>
            </a:r>
            <a:r>
              <a:rPr lang="en-US" dirty="0"/>
              <a:t> callback function of the original caller </a:t>
            </a:r>
          </a:p>
          <a:p>
            <a:r>
              <a:rPr lang="en-US" dirty="0"/>
              <a:t>(main app) </a:t>
            </a:r>
          </a:p>
          <a:p>
            <a:r>
              <a:rPr lang="en-US" dirty="0"/>
              <a:t>• Set the first parameter as null if there is no error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72BED-40AA-F11E-C827-8D6C65EC5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11" y="1968778"/>
            <a:ext cx="4480948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0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E9DC-829D-50B7-A82E-13E36B00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Passing the HTTP response message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044E9-44C1-9AAD-B835-088AA7D02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6016749" cy="861774"/>
          </a:xfrm>
        </p:spPr>
        <p:txBody>
          <a:bodyPr/>
          <a:lstStyle/>
          <a:p>
            <a:r>
              <a:rPr lang="en-US" dirty="0"/>
              <a:t>• The callback handler can print the contents of the HTTP </a:t>
            </a:r>
          </a:p>
          <a:p>
            <a:r>
              <a:rPr lang="en-US" dirty="0"/>
              <a:t>response message body to the console or log the contents into </a:t>
            </a:r>
          </a:p>
          <a:p>
            <a:r>
              <a:rPr lang="en-US" dirty="0"/>
              <a:t>a database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2D627-2D71-E31B-9B01-C809A13DF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352" y="2015442"/>
            <a:ext cx="3871295" cy="11126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240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781B-A3E6-67C8-C95D-71C7C694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Passing the HTTP response message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BE880-F82F-0AF2-F1F0-1CAA0D13A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6592813" cy="1286510"/>
          </a:xfrm>
        </p:spPr>
        <p:txBody>
          <a:bodyPr/>
          <a:lstStyle/>
          <a:p>
            <a:r>
              <a:rPr lang="en-US" dirty="0"/>
              <a:t>• The callback handler can print the contents of the HTTP </a:t>
            </a:r>
          </a:p>
          <a:p>
            <a:r>
              <a:rPr lang="en-US" dirty="0"/>
              <a:t>response message body to the console or log the contents into </a:t>
            </a:r>
          </a:p>
          <a:p>
            <a:r>
              <a:rPr lang="en-US" dirty="0"/>
              <a:t>a database </a:t>
            </a:r>
          </a:p>
          <a:p>
            <a:r>
              <a:rPr lang="en-US" dirty="0"/>
              <a:t>• What if you wanted your callback handler to return the </a:t>
            </a:r>
          </a:p>
          <a:p>
            <a:r>
              <a:rPr lang="en-US" dirty="0"/>
              <a:t>response message to the original calling application?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D5049-156F-8D30-B38F-FE6E80C5B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559" y="2742957"/>
            <a:ext cx="3718882" cy="1127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98575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9589-F15A-169A-A7CA-A3F23ECA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Passing the HTTP response message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7B8B7-CEE7-8D4B-1670-FB3570C35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6160765" cy="646331"/>
          </a:xfrm>
        </p:spPr>
        <p:txBody>
          <a:bodyPr/>
          <a:lstStyle/>
          <a:p>
            <a:r>
              <a:rPr lang="en-US" dirty="0"/>
              <a:t>• You cannot use a return function because Node.js might call </a:t>
            </a:r>
          </a:p>
          <a:p>
            <a:r>
              <a:rPr lang="en-US" dirty="0"/>
              <a:t>the callback function after the </a:t>
            </a:r>
            <a:r>
              <a:rPr lang="en-US" dirty="0" err="1"/>
              <a:t>http.request</a:t>
            </a:r>
            <a:r>
              <a:rPr lang="en-US" dirty="0"/>
              <a:t>() call completes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27EDE0-D588-C43D-C771-CE50C9FCD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749" y="2139702"/>
            <a:ext cx="4168501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50774"/>
      </p:ext>
    </p:extLst>
  </p:cSld>
  <p:clrMapOvr>
    <a:masterClrMapping/>
  </p:clrMapOvr>
</p:sld>
</file>

<file path=ppt/theme/theme1.xml><?xml version="1.0" encoding="utf-8"?>
<a:theme xmlns:a="http://schemas.openxmlformats.org/drawingml/2006/main" name="3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38</TotalTime>
  <Words>550</Words>
  <Application>Microsoft Office PowerPoint</Application>
  <PresentationFormat>On-screen Show (16:9)</PresentationFormat>
  <Paragraphs>74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3GenAITheme3-whiteBG</vt:lpstr>
      <vt:lpstr>Creating  Callback Functions </vt:lpstr>
      <vt:lpstr>What you will learn </vt:lpstr>
      <vt:lpstr>Propagating errors </vt:lpstr>
      <vt:lpstr>Propagating errors </vt:lpstr>
      <vt:lpstr>Callback with error handling </vt:lpstr>
      <vt:lpstr>Passing an error object </vt:lpstr>
      <vt:lpstr>Passing the HTTP response message </vt:lpstr>
      <vt:lpstr>Passing the HTTP response message </vt:lpstr>
      <vt:lpstr>Passing the HTTP response message </vt:lpstr>
      <vt:lpstr>No link between callback and main </vt:lpstr>
      <vt:lpstr>One callback at each level </vt:lpstr>
      <vt:lpstr>One callback at each level </vt:lpstr>
      <vt:lpstr>Solution: Capture the result </vt:lpstr>
      <vt:lpstr>Main application with callback </vt:lpstr>
      <vt:lpstr>Return a result with callback </vt:lpstr>
      <vt:lpstr>Return a result with callback </vt:lpstr>
      <vt:lpstr>Recap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dell</cp:lastModifiedBy>
  <cp:revision>4</cp:revision>
  <dcterms:created xsi:type="dcterms:W3CDTF">2025-03-11T06:43:44Z</dcterms:created>
  <dcterms:modified xsi:type="dcterms:W3CDTF">2025-03-12T12:38:49Z</dcterms:modified>
</cp:coreProperties>
</file>