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5A9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86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42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991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6782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74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8357-0751-F332-13E6-7B7AB19A6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D7B15-FCBE-CA7E-AD62-DA7B1F82A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C25A-9D0F-4342-A8EE-8EB6E15C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6C61C-A561-4607-9DC5-71F6CC50165A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6292-1052-2763-CC42-9A40393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7D2F2-9DE1-67EA-E559-1F3E3B83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3DEF9-2CC4-485E-A7A7-3FF635622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3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784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B37EC1-38DD-6F26-7DA3-45C1566D7D93}"/>
              </a:ext>
            </a:extLst>
          </p:cNvPr>
          <p:cNvSpPr/>
          <p:nvPr/>
        </p:nvSpPr>
        <p:spPr>
          <a:xfrm>
            <a:off x="11364686" y="0"/>
            <a:ext cx="827314" cy="9688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50D35-7F34-023B-6342-A24C2126D63F}"/>
              </a:ext>
            </a:extLst>
          </p:cNvPr>
          <p:cNvSpPr txBox="1"/>
          <p:nvPr/>
        </p:nvSpPr>
        <p:spPr>
          <a:xfrm>
            <a:off x="541338" y="301392"/>
            <a:ext cx="5150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5900"/>
                </a:solidFill>
              </a:rPr>
              <a:t>Solar Power Plant Design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CEC92-4B5E-506F-88B4-DB641AC5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23" y="1410299"/>
            <a:ext cx="6288717" cy="456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308-AA65-02E6-3D81-8206DB15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7119763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Geographical Co-Ordinates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7F9C0-9536-B4B4-7126-DCE0AE95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59" y="1287594"/>
            <a:ext cx="9472481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2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070F-B9AF-98F8-F2EC-BA3DB21C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7119763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Variation of sun position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61ECD-8651-2B72-DE0E-D92DA216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0" y="1249491"/>
            <a:ext cx="9464860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0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919B-968C-D646-C902-E11AA4CF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7119763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Air Mass</a:t>
            </a:r>
            <a:endParaRPr lang="en-IN" sz="3200" b="1" dirty="0">
              <a:solidFill>
                <a:srgbClr val="FF59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4B5DF-A34D-41C7-7ED9-03D001664CEB}"/>
                  </a:ext>
                </a:extLst>
              </p:cNvPr>
              <p:cNvSpPr txBox="1"/>
              <p:nvPr/>
            </p:nvSpPr>
            <p:spPr>
              <a:xfrm>
                <a:off x="1031183" y="1478411"/>
                <a:ext cx="9931677" cy="1703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IN" dirty="0"/>
                  <a:t>The relative distance that the radiation must travel through in the atmosphere to reach a given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Location is  air mass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                                                               </a:t>
                </a:r>
                <a:r>
                  <a:rPr lang="en-IN" b="1" dirty="0"/>
                  <a:t>AM = 1/ cos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IN" b="1" dirty="0"/>
              </a:p>
              <a:p>
                <a:pPr>
                  <a:lnSpc>
                    <a:spcPct val="150000"/>
                  </a:lnSpc>
                </a:pPr>
                <a:r>
                  <a:rPr lang="en-IN" dirty="0"/>
                  <a:t>Where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= Solar zenith angle (Angle between sun &amp; the line a point directly overhead)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04B5DF-A34D-41C7-7ED9-03D001664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83" y="1478411"/>
                <a:ext cx="9931677" cy="1703030"/>
              </a:xfrm>
              <a:prstGeom prst="rect">
                <a:avLst/>
              </a:prstGeom>
              <a:blipFill>
                <a:blip r:embed="rId2"/>
                <a:stretch>
                  <a:fillRect l="-491" b="-50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2594C52-63DC-63D5-93E2-60748827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05" y="3329609"/>
            <a:ext cx="5958079" cy="344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3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E168-78D4-F450-7E25-1424A03A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8106" y="2648217"/>
            <a:ext cx="3293197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61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BEDD-2C7D-2015-1A36-F7EC5D3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Solar Spectrum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A9A47-004E-F271-7944-05301076E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99" y="1043608"/>
            <a:ext cx="6390288" cy="47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1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8BDB-225F-BBDB-86CC-31B84BFB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Solar Spectrum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51A6B-0C18-F9C2-73BE-6E911D9BE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77" y="854660"/>
            <a:ext cx="6390288" cy="4792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56E20-1ACA-92F7-F7ED-BC7D5CE2A2D6}"/>
              </a:ext>
            </a:extLst>
          </p:cNvPr>
          <p:cNvSpPr txBox="1"/>
          <p:nvPr/>
        </p:nvSpPr>
        <p:spPr>
          <a:xfrm>
            <a:off x="7948820" y="1820792"/>
            <a:ext cx="2965526" cy="2689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Radiation </a:t>
            </a:r>
          </a:p>
          <a:p>
            <a:pPr>
              <a:lnSpc>
                <a:spcPct val="300000"/>
              </a:lnSpc>
            </a:pP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Irradiance </a:t>
            </a:r>
          </a:p>
          <a:p>
            <a:pPr>
              <a:lnSpc>
                <a:spcPct val="300000"/>
              </a:lnSpc>
            </a:pPr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Irradiation/ Insolation </a:t>
            </a:r>
          </a:p>
        </p:txBody>
      </p:sp>
    </p:spTree>
    <p:extLst>
      <p:ext uri="{BB962C8B-B14F-4D97-AF65-F5344CB8AC3E}">
        <p14:creationId xmlns:p14="http://schemas.microsoft.com/office/powerpoint/2010/main" val="57793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A5DE-6618-EC3A-47AB-23B57BC2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Solar Spectrum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4DE1-99E2-E41B-4A02-76F11881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428" y="1484743"/>
            <a:ext cx="6599492" cy="3749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1CE87-AB1D-5DA1-391F-999BE53F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43" y="875089"/>
            <a:ext cx="255292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142A-2E00-FA55-E0D9-8F5D5AAE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3720581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Solar Constant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ABE19-BB75-0254-79F7-2F4A1C446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67" y="1054928"/>
            <a:ext cx="10189338" cy="47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88E5-40E6-2349-B0CB-B3AEEFD9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7119763" cy="646331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Components of Solar Radiation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29C21-4373-56C2-03DE-4A89D2FAD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70" y="854659"/>
            <a:ext cx="5406668" cy="3251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6D5451-0232-D90F-09E4-C0667C8ED6D5}"/>
              </a:ext>
            </a:extLst>
          </p:cNvPr>
          <p:cNvSpPr txBox="1"/>
          <p:nvPr/>
        </p:nvSpPr>
        <p:spPr>
          <a:xfrm>
            <a:off x="761967" y="1505635"/>
            <a:ext cx="976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 DNI </a:t>
            </a:r>
          </a:p>
          <a:p>
            <a:r>
              <a:rPr lang="en-IN" dirty="0"/>
              <a:t>2. DHI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C3E66C-5A3A-B865-07F7-A5CA72EB1CB5}"/>
              </a:ext>
            </a:extLst>
          </p:cNvPr>
          <p:cNvSpPr txBox="1"/>
          <p:nvPr/>
        </p:nvSpPr>
        <p:spPr>
          <a:xfrm>
            <a:off x="761967" y="2310499"/>
            <a:ext cx="3939242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Direct Normal irradiance (DNI) </a:t>
            </a:r>
          </a:p>
          <a:p>
            <a:pPr>
              <a:lnSpc>
                <a:spcPct val="150000"/>
              </a:lnSpc>
            </a:pPr>
            <a:r>
              <a:rPr lang="en-IN" dirty="0"/>
              <a:t>• Diffuse Horizontal Irradiance (DAI) </a:t>
            </a:r>
          </a:p>
          <a:p>
            <a:pPr>
              <a:lnSpc>
                <a:spcPct val="150000"/>
              </a:lnSpc>
            </a:pPr>
            <a:r>
              <a:rPr lang="en-IN" dirty="0"/>
              <a:t>• Global Horizontal Irradiance (GHI)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80D6F-A330-BACA-74F5-7EEF79F9CAC2}"/>
                  </a:ext>
                </a:extLst>
              </p:cNvPr>
              <p:cNvSpPr txBox="1"/>
              <p:nvPr/>
            </p:nvSpPr>
            <p:spPr>
              <a:xfrm>
                <a:off x="761967" y="4401318"/>
                <a:ext cx="914734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dirty="0"/>
                  <a:t>Global Horizontal (GHI) Direct Normal (DNI) X cos(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) + Diffuse Horizontal (DHL) </a:t>
                </a:r>
              </a:p>
              <a:p>
                <a:endParaRPr lang="en-IN" dirty="0"/>
              </a:p>
              <a:p>
                <a:r>
                  <a:rPr lang="en-IN" dirty="0"/>
                  <a:t>-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/>
                  <a:t> = Solar Zenith angle </a:t>
                </a:r>
              </a:p>
              <a:p>
                <a:r>
                  <a:rPr lang="en-IN" dirty="0"/>
                  <a:t>- GHI is measured by pyranometer.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80D6F-A330-BACA-74F5-7EEF79F9C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7" y="4401318"/>
                <a:ext cx="9147346" cy="1200329"/>
              </a:xfrm>
              <a:prstGeom prst="rect">
                <a:avLst/>
              </a:prstGeom>
              <a:blipFill>
                <a:blip r:embed="rId3"/>
                <a:stretch>
                  <a:fillRect l="-600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09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F29048-D934-75AD-91C5-09802D39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7119763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Defining Sun position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21495-253A-2DAF-4889-57C2013C0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900" y="1442623"/>
            <a:ext cx="2926039" cy="3462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A79B4B-6CE8-38A9-C700-0B2B71D40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50" y="1525449"/>
            <a:ext cx="4132815" cy="39473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08FFF2-01B5-7D6C-94E1-AD355F66912E}"/>
              </a:ext>
            </a:extLst>
          </p:cNvPr>
          <p:cNvSpPr txBox="1"/>
          <p:nvPr/>
        </p:nvSpPr>
        <p:spPr>
          <a:xfrm>
            <a:off x="761967" y="1525449"/>
            <a:ext cx="2099642" cy="2430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IN" dirty="0"/>
              <a:t>1. AZIMUTH </a:t>
            </a:r>
          </a:p>
          <a:p>
            <a:pPr>
              <a:lnSpc>
                <a:spcPct val="300000"/>
              </a:lnSpc>
            </a:pPr>
            <a:r>
              <a:rPr lang="en-IN" dirty="0"/>
              <a:t>2. ALTITUDE </a:t>
            </a:r>
          </a:p>
          <a:p>
            <a:pPr>
              <a:lnSpc>
                <a:spcPct val="300000"/>
              </a:lnSpc>
            </a:pPr>
            <a:r>
              <a:rPr lang="en-IN" dirty="0"/>
              <a:t>3. ZENITH </a:t>
            </a:r>
          </a:p>
        </p:txBody>
      </p:sp>
    </p:spTree>
    <p:extLst>
      <p:ext uri="{BB962C8B-B14F-4D97-AF65-F5344CB8AC3E}">
        <p14:creationId xmlns:p14="http://schemas.microsoft.com/office/powerpoint/2010/main" val="31279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1E05-DDAB-5A7A-B66D-27CDBC87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7119763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Total sunny hours </a:t>
            </a:r>
            <a:endParaRPr lang="en-IN" sz="3200" b="1" dirty="0">
              <a:solidFill>
                <a:srgbClr val="FF59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9BDAA4-D258-94F6-D001-4DBB1DF424D4}"/>
                  </a:ext>
                </a:extLst>
              </p:cNvPr>
              <p:cNvSpPr txBox="1"/>
              <p:nvPr/>
            </p:nvSpPr>
            <p:spPr>
              <a:xfrm>
                <a:off x="761967" y="1063382"/>
                <a:ext cx="4386503" cy="4196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Time              Irradiance (w/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9.OOAM              400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IO.OOAM            600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11.OOAM            700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12.OOAM            800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I.OOPM               950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2.00PM               800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3.00PM               800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4.00PM               500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       =         5550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9BDAA4-D258-94F6-D001-4DBB1DF42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67" y="1063382"/>
                <a:ext cx="4386503" cy="4196020"/>
              </a:xfrm>
              <a:prstGeom prst="rect">
                <a:avLst/>
              </a:prstGeom>
              <a:blipFill>
                <a:blip r:embed="rId2"/>
                <a:stretch>
                  <a:fillRect l="-1250" b="-1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2276B2-C08F-A561-CA97-03D2D3756D1E}"/>
                  </a:ext>
                </a:extLst>
              </p:cNvPr>
              <p:cNvSpPr txBox="1"/>
              <p:nvPr/>
            </p:nvSpPr>
            <p:spPr>
              <a:xfrm>
                <a:off x="4720225" y="2509630"/>
                <a:ext cx="7723566" cy="1702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i.e. 5.55KWH/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sunny hours 5.55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That radiation have to continue at a rate of I KW/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I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latin typeface="Arial" panose="020B0604020202020204" pitchFamily="34" charset="0"/>
                    <a:cs typeface="Arial" panose="020B0604020202020204" pitchFamily="34" charset="0"/>
                  </a:rPr>
                  <a:t> for 5.55 hours-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2276B2-C08F-A561-CA97-03D2D3756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225" y="2509630"/>
                <a:ext cx="7723566" cy="1702967"/>
              </a:xfrm>
              <a:prstGeom prst="rect">
                <a:avLst/>
              </a:prstGeom>
              <a:blipFill>
                <a:blip r:embed="rId3"/>
                <a:stretch>
                  <a:fillRect l="-631" b="-50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53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10805-1B79-39B2-F1B2-0AB587909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7119763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True North and magnetic north 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A4F72-EBA2-ABA2-FF34-43CE4EB9F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04" y="969064"/>
            <a:ext cx="5724939" cy="48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2406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59</TotalTime>
  <Words>220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GenAITheme3-whiteBG</vt:lpstr>
      <vt:lpstr>PowerPoint Presentation</vt:lpstr>
      <vt:lpstr>Solar Spectrum</vt:lpstr>
      <vt:lpstr>Solar Spectrum</vt:lpstr>
      <vt:lpstr>Solar Spectrum</vt:lpstr>
      <vt:lpstr>Solar Constant</vt:lpstr>
      <vt:lpstr>Components of Solar Radiation</vt:lpstr>
      <vt:lpstr>Defining Sun position</vt:lpstr>
      <vt:lpstr>Total sunny hours </vt:lpstr>
      <vt:lpstr>True North and magnetic north  </vt:lpstr>
      <vt:lpstr>Geographical Co-Ordinates </vt:lpstr>
      <vt:lpstr>Variation of sun position</vt:lpstr>
      <vt:lpstr>Air Mass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8</cp:revision>
  <dcterms:created xsi:type="dcterms:W3CDTF">2025-01-30T10:42:44Z</dcterms:created>
  <dcterms:modified xsi:type="dcterms:W3CDTF">2025-02-10T17:41:47Z</dcterms:modified>
</cp:coreProperties>
</file>