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32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758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60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5256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76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FA0D-89AF-E64B-DDE0-6C24D99C2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FC1D8-DEBC-AA13-7850-7469AC844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7F6A7-3CC8-4166-929E-1DED8D94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B2C6-49F2-4B41-9CD9-1EE6AB3B30B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99C16-7BA4-CE6A-B8E5-D610C313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FB336-8BED-6E5E-F9CB-39BCEBC5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8DC9-E9F4-4A7F-B56C-900489566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77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95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at Is a Solar Power Plant and Why Is It Important?">
            <a:extLst>
              <a:ext uri="{FF2B5EF4-FFF2-40B4-BE49-F238E27FC236}">
                <a16:creationId xmlns:a16="http://schemas.microsoft.com/office/drawing/2014/main" id="{5C008409-C69C-BE65-941B-BF2B0410B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20" y="982981"/>
            <a:ext cx="8857855" cy="47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DF0FB8A-6AF7-2D6A-4EF5-C913005FD062}"/>
              </a:ext>
            </a:extLst>
          </p:cNvPr>
          <p:cNvSpPr/>
          <p:nvPr/>
        </p:nvSpPr>
        <p:spPr>
          <a:xfrm>
            <a:off x="4664765" y="6100894"/>
            <a:ext cx="2267169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600D8-28B5-118D-E2CF-65E7B21DA98B}"/>
              </a:ext>
            </a:extLst>
          </p:cNvPr>
          <p:cNvSpPr txBox="1"/>
          <p:nvPr/>
        </p:nvSpPr>
        <p:spPr>
          <a:xfrm>
            <a:off x="4947361" y="5829030"/>
            <a:ext cx="1523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6BBB54A-9D7A-00F8-7E9F-DA4AE2050BC6}"/>
              </a:ext>
            </a:extLst>
          </p:cNvPr>
          <p:cNvSpPr txBox="1">
            <a:spLocks/>
          </p:cNvSpPr>
          <p:nvPr/>
        </p:nvSpPr>
        <p:spPr>
          <a:xfrm>
            <a:off x="-212119" y="663646"/>
            <a:ext cx="10152379" cy="67145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algn="ctr" eaLnBrk="1" hangingPunct="1">
              <a:defRPr sz="6000" b="0" i="0">
                <a:solidFill>
                  <a:srgbClr val="FF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IN" sz="3600" b="1" dirty="0">
                <a:solidFill>
                  <a:srgbClr val="FF5900"/>
                </a:solidFill>
              </a:rPr>
              <a:t>SOLAR POWER PLANT DESIGN </a:t>
            </a:r>
            <a:br>
              <a:rPr lang="en-IN" sz="3600" b="1" dirty="0">
                <a:solidFill>
                  <a:srgbClr val="FF5900"/>
                </a:solidFill>
              </a:rPr>
            </a:br>
            <a:endParaRPr lang="en-IN" sz="36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2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0345-3E51-A448-081D-DDB8877AD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Fixed tilt / </a:t>
            </a:r>
            <a:r>
              <a:rPr lang="en-US" sz="3200" b="1" dirty="0" err="1">
                <a:solidFill>
                  <a:srgbClr val="FF5900"/>
                </a:solidFill>
              </a:rPr>
              <a:t>seasona</a:t>
            </a:r>
            <a:r>
              <a:rPr lang="en-US" sz="3200" b="1" dirty="0">
                <a:solidFill>
                  <a:srgbClr val="FF5900"/>
                </a:solidFill>
              </a:rPr>
              <a:t> tilt &amp; tracker system 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E1E45-D987-99D9-84E4-4628D3BF9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90" y="1864123"/>
            <a:ext cx="10914413" cy="348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98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22DD-4660-4059-0ADB-9C10E3C5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State Policy-RAJASTHAN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67275-81BD-3610-A6B1-753963A54701}"/>
              </a:ext>
            </a:extLst>
          </p:cNvPr>
          <p:cNvSpPr txBox="1"/>
          <p:nvPr/>
        </p:nvSpPr>
        <p:spPr>
          <a:xfrm>
            <a:off x="761967" y="1675248"/>
            <a:ext cx="6097656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Connectivity of rooftop </a:t>
            </a:r>
            <a:r>
              <a:rPr lang="en-IN" dirty="0" err="1"/>
              <a:t>pv</a:t>
            </a:r>
            <a:r>
              <a:rPr lang="en-IN" dirty="0"/>
              <a:t> power solar plant </a:t>
            </a:r>
          </a:p>
          <a:p>
            <a:pPr>
              <a:lnSpc>
                <a:spcPct val="150000"/>
              </a:lnSpc>
            </a:pPr>
            <a:r>
              <a:rPr lang="en-IN" dirty="0"/>
              <a:t>Eligible consumer &amp; individual Project capacity </a:t>
            </a:r>
          </a:p>
          <a:p>
            <a:pPr>
              <a:lnSpc>
                <a:spcPct val="150000"/>
              </a:lnSpc>
            </a:pPr>
            <a:r>
              <a:rPr lang="en-IN" dirty="0"/>
              <a:t>Interconnection with grid (safety &amp; standards)</a:t>
            </a:r>
          </a:p>
        </p:txBody>
      </p:sp>
    </p:spTree>
    <p:extLst>
      <p:ext uri="{BB962C8B-B14F-4D97-AF65-F5344CB8AC3E}">
        <p14:creationId xmlns:p14="http://schemas.microsoft.com/office/powerpoint/2010/main" val="10796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A17B-8A30-D190-4316-1961DBFE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Connectivity level based on Project capacity</a:t>
            </a:r>
            <a:endParaRPr lang="en-IN" sz="3200" b="1" dirty="0">
              <a:solidFill>
                <a:srgbClr val="FF59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D0E6F3-BFCD-1D8E-9B59-30A2DDB41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57415"/>
              </p:ext>
            </p:extLst>
          </p:nvPr>
        </p:nvGraphicFramePr>
        <p:xfrm>
          <a:off x="1336261" y="1773213"/>
          <a:ext cx="8861286" cy="2769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6756">
                  <a:extLst>
                    <a:ext uri="{9D8B030D-6E8A-4147-A177-3AD203B41FA5}">
                      <a16:colId xmlns:a16="http://schemas.microsoft.com/office/drawing/2014/main" val="914859332"/>
                    </a:ext>
                  </a:extLst>
                </a:gridCol>
                <a:gridCol w="3717235">
                  <a:extLst>
                    <a:ext uri="{9D8B030D-6E8A-4147-A177-3AD203B41FA5}">
                      <a16:colId xmlns:a16="http://schemas.microsoft.com/office/drawing/2014/main" val="1828481756"/>
                    </a:ext>
                  </a:extLst>
                </a:gridCol>
                <a:gridCol w="3707295">
                  <a:extLst>
                    <a:ext uri="{9D8B030D-6E8A-4147-A177-3AD203B41FA5}">
                      <a16:colId xmlns:a16="http://schemas.microsoft.com/office/drawing/2014/main" val="2914330641"/>
                    </a:ext>
                  </a:extLst>
                </a:gridCol>
              </a:tblGrid>
              <a:tr h="561745">
                <a:tc>
                  <a:txBody>
                    <a:bodyPr/>
                    <a:lstStyle/>
                    <a:p>
                      <a:r>
                        <a:rPr lang="en-US" dirty="0"/>
                        <a:t>SI.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load of eligible consumer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Connectivity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14146"/>
                  </a:ext>
                </a:extLst>
              </a:tr>
              <a:tr h="5617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Up to 5 KW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240V Single phase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0944"/>
                  </a:ext>
                </a:extLst>
              </a:tr>
              <a:tr h="52235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Above 5 KW &amp; up to 18.65 KW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415V —Three phase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511991"/>
                  </a:ext>
                </a:extLst>
              </a:tr>
              <a:tr h="56174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Above 18.65 KW up to 50 KW/KVA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415V-Three phase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757551"/>
                  </a:ext>
                </a:extLst>
              </a:tr>
              <a:tr h="56174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Above 50 KW,KVA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HT,EHT level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52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567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C581-8CC3-041D-A549-78A34A61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Project Financing-Model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70471-F20A-F3C2-D215-89E430FE35B5}"/>
              </a:ext>
            </a:extLst>
          </p:cNvPr>
          <p:cNvSpPr txBox="1"/>
          <p:nvPr/>
        </p:nvSpPr>
        <p:spPr>
          <a:xfrm>
            <a:off x="761967" y="1247866"/>
            <a:ext cx="1424642" cy="32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IN" sz="2400" dirty="0"/>
              <a:t>Capex </a:t>
            </a:r>
          </a:p>
          <a:p>
            <a:pPr>
              <a:lnSpc>
                <a:spcPct val="300000"/>
              </a:lnSpc>
            </a:pPr>
            <a:r>
              <a:rPr lang="en-IN" sz="2400" dirty="0" err="1"/>
              <a:t>Opex</a:t>
            </a:r>
            <a:r>
              <a:rPr lang="en-IN" sz="2400" dirty="0"/>
              <a:t> </a:t>
            </a:r>
          </a:p>
          <a:p>
            <a:pPr>
              <a:lnSpc>
                <a:spcPct val="300000"/>
              </a:lnSpc>
            </a:pPr>
            <a:r>
              <a:rPr lang="en-IN" sz="2400" dirty="0"/>
              <a:t>PPA </a:t>
            </a:r>
          </a:p>
        </p:txBody>
      </p:sp>
    </p:spTree>
    <p:extLst>
      <p:ext uri="{BB962C8B-B14F-4D97-AF65-F5344CB8AC3E}">
        <p14:creationId xmlns:p14="http://schemas.microsoft.com/office/powerpoint/2010/main" val="421104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2F4B-D1EE-186E-E590-48E6E4F5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Project Financing-Model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A95B7-B1AF-EB06-B90C-AD0E584D185B}"/>
              </a:ext>
            </a:extLst>
          </p:cNvPr>
          <p:cNvSpPr txBox="1"/>
          <p:nvPr/>
        </p:nvSpPr>
        <p:spPr>
          <a:xfrm>
            <a:off x="761967" y="1247866"/>
            <a:ext cx="1424642" cy="32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IN" sz="2400" dirty="0"/>
              <a:t>Capex </a:t>
            </a:r>
          </a:p>
          <a:p>
            <a:pPr>
              <a:lnSpc>
                <a:spcPct val="300000"/>
              </a:lnSpc>
            </a:pPr>
            <a:r>
              <a:rPr lang="en-IN" sz="2400" dirty="0" err="1"/>
              <a:t>Opex</a:t>
            </a:r>
            <a:r>
              <a:rPr lang="en-IN" sz="2400" dirty="0"/>
              <a:t> </a:t>
            </a:r>
          </a:p>
          <a:p>
            <a:pPr>
              <a:lnSpc>
                <a:spcPct val="300000"/>
              </a:lnSpc>
            </a:pPr>
            <a:r>
              <a:rPr lang="en-IN" sz="2400" dirty="0"/>
              <a:t>PPA 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8353725-A333-459E-496C-CEABC31EC7E7}"/>
              </a:ext>
            </a:extLst>
          </p:cNvPr>
          <p:cNvSpPr/>
          <p:nvPr/>
        </p:nvSpPr>
        <p:spPr>
          <a:xfrm>
            <a:off x="3632200" y="1371600"/>
            <a:ext cx="4927600" cy="1035908"/>
          </a:xfrm>
          <a:prstGeom prst="wedgeRectCallout">
            <a:avLst>
              <a:gd name="adj1" fmla="val -85607"/>
              <a:gd name="adj2" fmla="val 1774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Capital Expenditure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4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8CE2-7872-0F3A-9520-B4625B23C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Project Financing-Model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8693A-4A98-6780-D0D8-3336EF82DEBF}"/>
              </a:ext>
            </a:extLst>
          </p:cNvPr>
          <p:cNvSpPr txBox="1"/>
          <p:nvPr/>
        </p:nvSpPr>
        <p:spPr>
          <a:xfrm>
            <a:off x="761967" y="1247866"/>
            <a:ext cx="1424642" cy="32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IN" sz="2400" dirty="0"/>
              <a:t>Capex </a:t>
            </a:r>
          </a:p>
          <a:p>
            <a:pPr>
              <a:lnSpc>
                <a:spcPct val="300000"/>
              </a:lnSpc>
            </a:pPr>
            <a:r>
              <a:rPr lang="en-IN" sz="2400" dirty="0" err="1"/>
              <a:t>Opex</a:t>
            </a:r>
            <a:r>
              <a:rPr lang="en-IN" sz="2400" dirty="0"/>
              <a:t> </a:t>
            </a:r>
          </a:p>
          <a:p>
            <a:pPr>
              <a:lnSpc>
                <a:spcPct val="300000"/>
              </a:lnSpc>
            </a:pPr>
            <a:r>
              <a:rPr lang="en-IN" sz="2400" dirty="0"/>
              <a:t>PPA 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F8F2301-8D8D-31AF-CC81-694F08C70BDE}"/>
              </a:ext>
            </a:extLst>
          </p:cNvPr>
          <p:cNvSpPr/>
          <p:nvPr/>
        </p:nvSpPr>
        <p:spPr>
          <a:xfrm>
            <a:off x="3632200" y="2464904"/>
            <a:ext cx="4927600" cy="1035908"/>
          </a:xfrm>
          <a:prstGeom prst="wedgeRectCallout">
            <a:avLst>
              <a:gd name="adj1" fmla="val -85607"/>
              <a:gd name="adj2" fmla="val 1774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Operational Expenditure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99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4722-3AA5-B2A3-825E-AE620C97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Project Financing-Model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92A28-53C7-ABA7-BB42-24D9D1C8A771}"/>
              </a:ext>
            </a:extLst>
          </p:cNvPr>
          <p:cNvSpPr txBox="1"/>
          <p:nvPr/>
        </p:nvSpPr>
        <p:spPr>
          <a:xfrm>
            <a:off x="761967" y="1247866"/>
            <a:ext cx="1424642" cy="32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IN" sz="2400" dirty="0"/>
              <a:t>Capex </a:t>
            </a:r>
          </a:p>
          <a:p>
            <a:pPr>
              <a:lnSpc>
                <a:spcPct val="300000"/>
              </a:lnSpc>
            </a:pPr>
            <a:r>
              <a:rPr lang="en-IN" sz="2400" dirty="0" err="1"/>
              <a:t>Opex</a:t>
            </a:r>
            <a:r>
              <a:rPr lang="en-IN" sz="2400" dirty="0"/>
              <a:t> </a:t>
            </a:r>
          </a:p>
          <a:p>
            <a:pPr>
              <a:lnSpc>
                <a:spcPct val="300000"/>
              </a:lnSpc>
            </a:pPr>
            <a:r>
              <a:rPr lang="en-IN" sz="2400" dirty="0"/>
              <a:t>PPA 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1EA357D-B1F3-E1AB-2266-5CAD445924B3}"/>
              </a:ext>
            </a:extLst>
          </p:cNvPr>
          <p:cNvSpPr/>
          <p:nvPr/>
        </p:nvSpPr>
        <p:spPr>
          <a:xfrm>
            <a:off x="3632200" y="3525520"/>
            <a:ext cx="5725160" cy="1035908"/>
          </a:xfrm>
          <a:prstGeom prst="wedgeRectCallout">
            <a:avLst>
              <a:gd name="adj1" fmla="val -85607"/>
              <a:gd name="adj2" fmla="val 17746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Power Purchase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Aggrement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37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E50A44-EDBC-E3A4-D81C-12A3BE37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923" y="2986148"/>
            <a:ext cx="2597459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8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8D92-2208-DBE7-68AB-F1CAE711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Grid Connected solar power plant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91FB8-81E7-237E-BD4C-8AED1B63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27" y="1225479"/>
            <a:ext cx="10752751" cy="463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3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1821-6C30-865B-873B-FA8D3CE7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Grid interactive solar power plant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96544-4C2A-A419-AA62-778C5E6AD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04" y="1634334"/>
            <a:ext cx="9586791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8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88B2-0561-BE69-FA4F-A2BAA217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Off – grid solar power plant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E9FF1D-E591-92F0-530C-263A84A6835D}"/>
              </a:ext>
            </a:extLst>
          </p:cNvPr>
          <p:cNvGrpSpPr/>
          <p:nvPr/>
        </p:nvGrpSpPr>
        <p:grpSpPr>
          <a:xfrm>
            <a:off x="1306415" y="1386663"/>
            <a:ext cx="9579170" cy="4084674"/>
            <a:chOff x="1306415" y="1386663"/>
            <a:chExt cx="9579170" cy="40846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70D788-220D-5216-AF4F-7E55C648A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6415" y="1386663"/>
              <a:ext cx="9579170" cy="408467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5CA18C-8E0C-3479-94D6-80143E6AA895}"/>
                </a:ext>
              </a:extLst>
            </p:cNvPr>
            <p:cNvSpPr/>
            <p:nvPr/>
          </p:nvSpPr>
          <p:spPr>
            <a:xfrm>
              <a:off x="8816009" y="3747052"/>
              <a:ext cx="516834" cy="7354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3299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6501-C7A8-ACB9-ED92-CE659756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Hybrid solar power plant</a:t>
            </a:r>
            <a:endParaRPr lang="en-IN" sz="3200" b="1" dirty="0">
              <a:solidFill>
                <a:srgbClr val="FF59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8D1937-3378-4B46-456A-D3B51BE039C4}"/>
              </a:ext>
            </a:extLst>
          </p:cNvPr>
          <p:cNvGrpSpPr/>
          <p:nvPr/>
        </p:nvGrpSpPr>
        <p:grpSpPr>
          <a:xfrm>
            <a:off x="761967" y="1386923"/>
            <a:ext cx="10251390" cy="4084154"/>
            <a:chOff x="761967" y="1386923"/>
            <a:chExt cx="10251390" cy="408415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11346A8-556B-1D00-A2C4-57ED6E16B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67" y="1386923"/>
              <a:ext cx="10251390" cy="408415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ACD0A1-699C-E9B8-644B-196AB016EC46}"/>
                </a:ext>
              </a:extLst>
            </p:cNvPr>
            <p:cNvSpPr/>
            <p:nvPr/>
          </p:nvSpPr>
          <p:spPr>
            <a:xfrm>
              <a:off x="5887662" y="3409123"/>
              <a:ext cx="671974" cy="407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0471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99AF-6FA1-8D60-6235-E5C0E17C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Net &amp; gross metering system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841E8F-67CB-146C-54B7-00247F039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8" y="1181427"/>
            <a:ext cx="10762663" cy="449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3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33CA-5D9D-8DE5-4E3A-7A17964A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Ground mounted solar plant 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02D8A-8E9A-E848-F4BB-D76146EE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75" y="1229409"/>
            <a:ext cx="8065165" cy="43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F819-6DCA-EACB-9555-659A58B6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Rooftop solar plant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E7859-9F3F-8D82-00F0-1D6B09CD8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46" y="1277219"/>
            <a:ext cx="10597308" cy="430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15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34A8-AE15-FF21-86C4-BF31A7C1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Floating Solar plant  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AFEBD-1BFD-CC14-CFD1-92CF175B8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02" y="1292848"/>
            <a:ext cx="5677848" cy="427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0452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69</TotalTime>
  <Words>160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GenAITheme3-whiteBG</vt:lpstr>
      <vt:lpstr>PowerPoint Presentation</vt:lpstr>
      <vt:lpstr>Grid Connected solar power plant </vt:lpstr>
      <vt:lpstr>Grid interactive solar power plant</vt:lpstr>
      <vt:lpstr>Off – grid solar power plant </vt:lpstr>
      <vt:lpstr>Hybrid solar power plant</vt:lpstr>
      <vt:lpstr>Net &amp; gross metering system </vt:lpstr>
      <vt:lpstr>Ground mounted solar plant  </vt:lpstr>
      <vt:lpstr>Rooftop solar plant </vt:lpstr>
      <vt:lpstr>Floating Solar plant  </vt:lpstr>
      <vt:lpstr>Fixed tilt / seasona tilt &amp; tracker system  </vt:lpstr>
      <vt:lpstr>State Policy-RAJASTHAN </vt:lpstr>
      <vt:lpstr>Connectivity level based on Project capacity</vt:lpstr>
      <vt:lpstr>Project Financing-Model</vt:lpstr>
      <vt:lpstr>Project Financing-Model</vt:lpstr>
      <vt:lpstr>Project Financing-Model</vt:lpstr>
      <vt:lpstr>Project Financing-Model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6</cp:revision>
  <dcterms:created xsi:type="dcterms:W3CDTF">2025-01-30T12:21:35Z</dcterms:created>
  <dcterms:modified xsi:type="dcterms:W3CDTF">2025-02-10T16:49:14Z</dcterms:modified>
</cp:coreProperties>
</file>