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7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18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7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016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BA6A-D63C-82E7-6965-F05079BF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150E3-172D-B8EB-D403-DC0F55C59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96DE-F35B-FA7E-04E2-38DA7E48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7462-3C28-46C2-BDD5-D6FA6B63121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D7DDD-90B6-D309-E534-E0F2DB63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14F0-FF63-CA08-F1F8-F958AFEC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09C3-C518-4A8B-8D4D-BEA36FA57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62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698F-B99C-9D42-B455-E5D14A8B9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2" y="275811"/>
            <a:ext cx="91440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Solar Power Plant Design 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7E53D-477F-AC86-E0E6-F4989E74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98" y="1105030"/>
            <a:ext cx="8093549" cy="41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44BA6F-70F5-046E-8C6E-76A69CE74109}"/>
              </a:ext>
            </a:extLst>
          </p:cNvPr>
          <p:cNvSpPr txBox="1">
            <a:spLocks/>
          </p:cNvSpPr>
          <p:nvPr/>
        </p:nvSpPr>
        <p:spPr>
          <a:xfrm>
            <a:off x="1285462" y="275811"/>
            <a:ext cx="91440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</a:rPr>
              <a:t>Solar Power Plant Design 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28848-0F79-92E9-A40C-E843BEA4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20" y="1384545"/>
            <a:ext cx="5886842" cy="4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4F23-CE82-EF04-525E-879C79B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3B17A-41E8-878D-56B7-F1C5462460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8464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3E4D06-D76D-A611-2C19-562B87F5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919465"/>
              </p:ext>
            </p:extLst>
          </p:nvPr>
        </p:nvGraphicFramePr>
        <p:xfrm>
          <a:off x="777461" y="298175"/>
          <a:ext cx="10637078" cy="561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977">
                  <a:extLst>
                    <a:ext uri="{9D8B030D-6E8A-4147-A177-3AD203B41FA5}">
                      <a16:colId xmlns:a16="http://schemas.microsoft.com/office/drawing/2014/main" val="2468374205"/>
                    </a:ext>
                  </a:extLst>
                </a:gridCol>
                <a:gridCol w="3971561">
                  <a:extLst>
                    <a:ext uri="{9D8B030D-6E8A-4147-A177-3AD203B41FA5}">
                      <a16:colId xmlns:a16="http://schemas.microsoft.com/office/drawing/2014/main" val="1985298504"/>
                    </a:ext>
                  </a:extLst>
                </a:gridCol>
                <a:gridCol w="2659270">
                  <a:extLst>
                    <a:ext uri="{9D8B030D-6E8A-4147-A177-3AD203B41FA5}">
                      <a16:colId xmlns:a16="http://schemas.microsoft.com/office/drawing/2014/main" val="1995465526"/>
                    </a:ext>
                  </a:extLst>
                </a:gridCol>
                <a:gridCol w="2659270">
                  <a:extLst>
                    <a:ext uri="{9D8B030D-6E8A-4147-A177-3AD203B41FA5}">
                      <a16:colId xmlns:a16="http://schemas.microsoft.com/office/drawing/2014/main" val="383987945"/>
                    </a:ext>
                  </a:extLst>
                </a:gridCol>
              </a:tblGrid>
              <a:tr h="317481">
                <a:tc gridSpan="3">
                  <a:txBody>
                    <a:bodyPr/>
                    <a:lstStyle/>
                    <a:p>
                      <a:r>
                        <a:rPr lang="en-US" dirty="0"/>
                        <a:t>Name of the site: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05705"/>
                  </a:ext>
                </a:extLst>
              </a:tr>
              <a:tr h="271704">
                <a:tc gridSpan="4">
                  <a:txBody>
                    <a:bodyPr/>
                    <a:lstStyle/>
                    <a:p>
                      <a:r>
                        <a:rPr lang="en-US" dirty="0"/>
                        <a:t>Site address: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47899"/>
                  </a:ext>
                </a:extLst>
              </a:tr>
              <a:tr h="271704">
                <a:tc>
                  <a:txBody>
                    <a:bodyPr/>
                    <a:lstStyle/>
                    <a:p>
                      <a:r>
                        <a:rPr lang="en-US" dirty="0" err="1"/>
                        <a:t>SI.No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20048"/>
                  </a:ext>
                </a:extLst>
              </a:tr>
              <a:tr h="4754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Site Co-ordinates (Latitude &amp; </a:t>
                      </a:r>
                    </a:p>
                    <a:p>
                      <a:r>
                        <a:rPr lang="en-IN" dirty="0"/>
                        <a:t>Longitude)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822097"/>
                  </a:ext>
                </a:extLst>
              </a:tr>
              <a:tr h="27170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Area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76578"/>
                  </a:ext>
                </a:extLst>
              </a:tr>
              <a:tr h="27170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Situation of the 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5461"/>
                  </a:ext>
                </a:extLst>
              </a:tr>
              <a:tr h="88303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Water depth (to be verified </a:t>
                      </a:r>
                    </a:p>
                    <a:p>
                      <a:r>
                        <a:rPr lang="en-US" dirty="0"/>
                        <a:t>from the locals) and of </a:t>
                      </a:r>
                    </a:p>
                    <a:p>
                      <a:r>
                        <a:rPr lang="en-US" dirty="0"/>
                        <a:t>available water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603121"/>
                  </a:ext>
                </a:extLst>
              </a:tr>
              <a:tr h="6792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River/Pond/Natural drain running </a:t>
                      </a:r>
                    </a:p>
                    <a:p>
                      <a:r>
                        <a:rPr lang="en-US" dirty="0"/>
                        <a:t>through  the 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161592"/>
                  </a:ext>
                </a:extLst>
              </a:tr>
              <a:tr h="108681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any River/Pond/Natural drain is </a:t>
                      </a:r>
                    </a:p>
                    <a:p>
                      <a:r>
                        <a:rPr lang="en-US" dirty="0"/>
                        <a:t>running then possibility of diverting is </a:t>
                      </a:r>
                    </a:p>
                    <a:p>
                      <a:r>
                        <a:rPr lang="en-US" dirty="0"/>
                        <a:t>there? </a:t>
                      </a:r>
                    </a:p>
                    <a:p>
                      <a:r>
                        <a:rPr lang="en-US" dirty="0"/>
                        <a:t>(Give brief description)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70916"/>
                  </a:ext>
                </a:extLst>
              </a:tr>
              <a:tr h="27170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 of soil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6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4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E2C6E-2B3E-7D25-15AB-F4FF3C2C0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23276"/>
              </p:ext>
            </p:extLst>
          </p:nvPr>
        </p:nvGraphicFramePr>
        <p:xfrm>
          <a:off x="1167296" y="391674"/>
          <a:ext cx="9258852" cy="5005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047">
                  <a:extLst>
                    <a:ext uri="{9D8B030D-6E8A-4147-A177-3AD203B41FA5}">
                      <a16:colId xmlns:a16="http://schemas.microsoft.com/office/drawing/2014/main" val="2973108698"/>
                    </a:ext>
                  </a:extLst>
                </a:gridCol>
                <a:gridCol w="3717379">
                  <a:extLst>
                    <a:ext uri="{9D8B030D-6E8A-4147-A177-3AD203B41FA5}">
                      <a16:colId xmlns:a16="http://schemas.microsoft.com/office/drawing/2014/main" val="2391630585"/>
                    </a:ext>
                  </a:extLst>
                </a:gridCol>
                <a:gridCol w="2314713">
                  <a:extLst>
                    <a:ext uri="{9D8B030D-6E8A-4147-A177-3AD203B41FA5}">
                      <a16:colId xmlns:a16="http://schemas.microsoft.com/office/drawing/2014/main" val="358743434"/>
                    </a:ext>
                  </a:extLst>
                </a:gridCol>
                <a:gridCol w="2314713">
                  <a:extLst>
                    <a:ext uri="{9D8B030D-6E8A-4147-A177-3AD203B41FA5}">
                      <a16:colId xmlns:a16="http://schemas.microsoft.com/office/drawing/2014/main" val="2782130056"/>
                    </a:ext>
                  </a:extLst>
                </a:gridCol>
              </a:tblGrid>
              <a:tr h="439693">
                <a:tc>
                  <a:txBody>
                    <a:bodyPr/>
                    <a:lstStyle/>
                    <a:p>
                      <a:r>
                        <a:rPr lang="en-US" dirty="0" err="1"/>
                        <a:t>SI.No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8471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Nature of soil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9339"/>
                  </a:ext>
                </a:extLst>
              </a:tr>
              <a:tr h="108417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Approach road and approx. </a:t>
                      </a:r>
                    </a:p>
                    <a:p>
                      <a:r>
                        <a:rPr lang="en-US" dirty="0"/>
                        <a:t>length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35128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of a roach road.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03667"/>
                  </a:ext>
                </a:extLst>
              </a:tr>
              <a:tr h="758922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Tentative undulation </a:t>
                      </a:r>
                    </a:p>
                    <a:p>
                      <a:r>
                        <a:rPr lang="en-US" dirty="0"/>
                        <a:t>(highest&amp; lowest point approx.)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79583"/>
                  </a:ext>
                </a:extLst>
              </a:tr>
              <a:tr h="1084175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logging occurs after rain or </a:t>
                      </a:r>
                    </a:p>
                    <a:p>
                      <a:r>
                        <a:rPr lang="en-US" dirty="0"/>
                        <a:t>not?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21404"/>
                  </a:ext>
                </a:extLst>
              </a:tr>
              <a:tr h="758922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Surrounding boundary of the site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9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F32524-DA58-4E64-C7BC-E8C9BC05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5175"/>
              </p:ext>
            </p:extLst>
          </p:nvPr>
        </p:nvGraphicFramePr>
        <p:xfrm>
          <a:off x="1296505" y="1014593"/>
          <a:ext cx="9258852" cy="4828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047">
                  <a:extLst>
                    <a:ext uri="{9D8B030D-6E8A-4147-A177-3AD203B41FA5}">
                      <a16:colId xmlns:a16="http://schemas.microsoft.com/office/drawing/2014/main" val="2973108698"/>
                    </a:ext>
                  </a:extLst>
                </a:gridCol>
                <a:gridCol w="3717379">
                  <a:extLst>
                    <a:ext uri="{9D8B030D-6E8A-4147-A177-3AD203B41FA5}">
                      <a16:colId xmlns:a16="http://schemas.microsoft.com/office/drawing/2014/main" val="2391630585"/>
                    </a:ext>
                  </a:extLst>
                </a:gridCol>
                <a:gridCol w="2314713">
                  <a:extLst>
                    <a:ext uri="{9D8B030D-6E8A-4147-A177-3AD203B41FA5}">
                      <a16:colId xmlns:a16="http://schemas.microsoft.com/office/drawing/2014/main" val="358743434"/>
                    </a:ext>
                  </a:extLst>
                </a:gridCol>
                <a:gridCol w="2314713">
                  <a:extLst>
                    <a:ext uri="{9D8B030D-6E8A-4147-A177-3AD203B41FA5}">
                      <a16:colId xmlns:a16="http://schemas.microsoft.com/office/drawing/2014/main" val="2782130056"/>
                    </a:ext>
                  </a:extLst>
                </a:gridCol>
              </a:tblGrid>
              <a:tr h="439693">
                <a:tc>
                  <a:txBody>
                    <a:bodyPr/>
                    <a:lstStyle/>
                    <a:p>
                      <a:r>
                        <a:rPr lang="en-US" dirty="0" err="1"/>
                        <a:t>SI.No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8471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Big Tree/high voltage grid line </a:t>
                      </a:r>
                    </a:p>
                    <a:p>
                      <a:r>
                        <a:rPr lang="en-US" dirty="0"/>
                        <a:t>going through the site? (Describe </a:t>
                      </a:r>
                    </a:p>
                    <a:p>
                      <a:r>
                        <a:rPr lang="en-US" dirty="0"/>
                        <a:t>location, height of obstruction etc.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9339"/>
                  </a:ext>
                </a:extLst>
              </a:tr>
              <a:tr h="108417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hill is there inside the land area? </a:t>
                      </a:r>
                    </a:p>
                    <a:p>
                      <a:r>
                        <a:rPr lang="en-US" dirty="0"/>
                        <a:t>If yes then give description like </a:t>
                      </a:r>
                    </a:p>
                    <a:p>
                      <a:r>
                        <a:rPr lang="en-US" dirty="0"/>
                        <a:t>approx. height and location i.e. in </a:t>
                      </a:r>
                    </a:p>
                    <a:p>
                      <a:r>
                        <a:rPr lang="en-US" dirty="0"/>
                        <a:t>North/South/East/West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35128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hill/other-obstruction is there </a:t>
                      </a:r>
                    </a:p>
                    <a:p>
                      <a:r>
                        <a:rPr lang="en-US" dirty="0"/>
                        <a:t>outside the plant boundary situated </a:t>
                      </a:r>
                    </a:p>
                    <a:p>
                      <a:r>
                        <a:rPr lang="en-US" dirty="0"/>
                        <a:t>other than North side &amp; capable of </a:t>
                      </a:r>
                    </a:p>
                    <a:p>
                      <a:r>
                        <a:rPr lang="en-US" dirty="0"/>
                        <a:t>posing shadow in the land under </a:t>
                      </a:r>
                    </a:p>
                    <a:p>
                      <a:r>
                        <a:rPr lang="en-US" dirty="0"/>
                        <a:t>discussion? Please give the Approx</a:t>
                      </a:r>
                    </a:p>
                    <a:p>
                      <a:r>
                        <a:rPr lang="en-US" dirty="0"/>
                        <a:t>height and distance of such </a:t>
                      </a:r>
                    </a:p>
                    <a:p>
                      <a:r>
                        <a:rPr lang="en-US" dirty="0"/>
                        <a:t>obstructions (hill/tower/tree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dirty="0"/>
                        <a:t>from the plant boundary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036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02187E-0C2A-2951-DDAA-80998AB093DD}"/>
              </a:ext>
            </a:extLst>
          </p:cNvPr>
          <p:cNvSpPr txBox="1"/>
          <p:nvPr/>
        </p:nvSpPr>
        <p:spPr>
          <a:xfrm>
            <a:off x="1296505" y="36774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Shadow related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49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06747F-9EED-DC4D-7027-686610EF8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75559"/>
              </p:ext>
            </p:extLst>
          </p:nvPr>
        </p:nvGraphicFramePr>
        <p:xfrm>
          <a:off x="1296504" y="831713"/>
          <a:ext cx="10350725" cy="5011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973108698"/>
                    </a:ext>
                  </a:extLst>
                </a:gridCol>
                <a:gridCol w="5673753">
                  <a:extLst>
                    <a:ext uri="{9D8B030D-6E8A-4147-A177-3AD203B41FA5}">
                      <a16:colId xmlns:a16="http://schemas.microsoft.com/office/drawing/2014/main" val="2391630585"/>
                    </a:ext>
                  </a:extLst>
                </a:gridCol>
                <a:gridCol w="1908313">
                  <a:extLst>
                    <a:ext uri="{9D8B030D-6E8A-4147-A177-3AD203B41FA5}">
                      <a16:colId xmlns:a16="http://schemas.microsoft.com/office/drawing/2014/main" val="358743434"/>
                    </a:ext>
                  </a:extLst>
                </a:gridCol>
                <a:gridCol w="2046029">
                  <a:extLst>
                    <a:ext uri="{9D8B030D-6E8A-4147-A177-3AD203B41FA5}">
                      <a16:colId xmlns:a16="http://schemas.microsoft.com/office/drawing/2014/main" val="2782130056"/>
                    </a:ext>
                  </a:extLst>
                </a:gridCol>
              </a:tblGrid>
              <a:tr h="439693">
                <a:tc>
                  <a:txBody>
                    <a:bodyPr/>
                    <a:lstStyle/>
                    <a:p>
                      <a:r>
                        <a:rPr lang="en-US" dirty="0" err="1"/>
                        <a:t>SI.No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Observations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8471"/>
                  </a:ext>
                </a:extLst>
              </a:tr>
              <a:tr h="4396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and address of the Utility Company? Who is the contact person of the concerned Utility Company regarding inter-connectivity?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9339"/>
                  </a:ext>
                </a:extLst>
              </a:tr>
              <a:tr h="8853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far the utility grid line from the site and what is the kV rating of that line? Is it possible to inject power in this line?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35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Grid substations are there with in a </a:t>
                      </a:r>
                      <a:r>
                        <a:rPr lang="en-US" dirty="0" err="1"/>
                        <a:t>dia</a:t>
                      </a:r>
                      <a:r>
                        <a:rPr lang="en-US" dirty="0"/>
                        <a:t> of 15-20 km? (Both existing and proposed) Give details of each substation as per the attached separate format.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03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Whether the nearby substation has the excess capacity to take the power. If yes how much in MW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916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other solar plant is there nearby </a:t>
                      </a:r>
                    </a:p>
                    <a:p>
                      <a:r>
                        <a:rPr lang="en-US" dirty="0"/>
                        <a:t>the proposed site? If yes give </a:t>
                      </a:r>
                    </a:p>
                    <a:p>
                      <a:r>
                        <a:rPr lang="en-US" dirty="0"/>
                        <a:t>Company name, plant size.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7429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D5C347-78A4-C4F2-0DBB-8EE041835A23}"/>
              </a:ext>
            </a:extLst>
          </p:cNvPr>
          <p:cNvSpPr txBox="1"/>
          <p:nvPr/>
        </p:nvSpPr>
        <p:spPr>
          <a:xfrm>
            <a:off x="1296505" y="36774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Power Evacuation related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0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2B4C0-CB9E-9A1D-8EAB-37CDB45E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4075"/>
              </p:ext>
            </p:extLst>
          </p:nvPr>
        </p:nvGraphicFramePr>
        <p:xfrm>
          <a:off x="1296505" y="1236501"/>
          <a:ext cx="8127999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773">
                  <a:extLst>
                    <a:ext uri="{9D8B030D-6E8A-4147-A177-3AD203B41FA5}">
                      <a16:colId xmlns:a16="http://schemas.microsoft.com/office/drawing/2014/main" val="673747061"/>
                    </a:ext>
                  </a:extLst>
                </a:gridCol>
                <a:gridCol w="4637893">
                  <a:extLst>
                    <a:ext uri="{9D8B030D-6E8A-4147-A177-3AD203B41FA5}">
                      <a16:colId xmlns:a16="http://schemas.microsoft.com/office/drawing/2014/main" val="3288892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5420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/ legal issue at site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Nearest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 Transport available </a:t>
                      </a:r>
                    </a:p>
                    <a:p>
                      <a:r>
                        <a:rPr lang="en-IN" dirty="0"/>
                        <a:t>Transporter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0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 warehouse availability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96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Nearest bus stop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2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Nearest Rail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3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Night accommodation available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7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unusual installation / event noticed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5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Customer's name &amp; contact detail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06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Remarks / Note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1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A63BCA-78D7-B9A9-9B16-B752D6984BF9}"/>
              </a:ext>
            </a:extLst>
          </p:cNvPr>
          <p:cNvSpPr txBox="1"/>
          <p:nvPr/>
        </p:nvSpPr>
        <p:spPr>
          <a:xfrm>
            <a:off x="1296505" y="36774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Other Information: </a:t>
            </a:r>
          </a:p>
        </p:txBody>
      </p:sp>
    </p:spTree>
    <p:extLst>
      <p:ext uri="{BB962C8B-B14F-4D97-AF65-F5344CB8AC3E}">
        <p14:creationId xmlns:p14="http://schemas.microsoft.com/office/powerpoint/2010/main" val="208705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A8B1-0D20-52F6-7451-B3F88DEB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668095"/>
            <a:ext cx="4386502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8889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81</TotalTime>
  <Words>459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Solar Power Plant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2025-01-31T12:25:41Z</dcterms:created>
  <dcterms:modified xsi:type="dcterms:W3CDTF">2025-02-11T09:03:10Z</dcterms:modified>
</cp:coreProperties>
</file>