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388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3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16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35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2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09CD-A40E-EC5F-4C3A-E56CC93D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496DF-8867-86E3-70AE-63C061AA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3D8A-EAA2-C332-5679-045C80FE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7F52-3025-47FA-B826-528E62FA7B3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4BC0-5A30-E0DD-48E5-F0BB09AE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01A1-B720-A444-8D88-77BDDA96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054-25F7-4F42-825E-FE5A905F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5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40A6-BA8B-33EF-691A-975FF861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582" y="259976"/>
            <a:ext cx="914400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Solar Power Plant design</a:t>
            </a:r>
            <a:endParaRPr lang="en-IN" sz="40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D7846-9006-D424-898E-277A8E2A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CE6762-F531-42FD-EFB6-AF95E50C2D84}"/>
              </a:ext>
            </a:extLst>
          </p:cNvPr>
          <p:cNvSpPr txBox="1">
            <a:spLocks/>
          </p:cNvSpPr>
          <p:nvPr/>
        </p:nvSpPr>
        <p:spPr>
          <a:xfrm>
            <a:off x="1598487" y="5857108"/>
            <a:ext cx="9144000" cy="2769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ctr" eaLnBrk="1" hangingPunct="1">
              <a:defRPr sz="6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Lecture-1</a:t>
            </a:r>
            <a:r>
              <a:rPr lang="en-IN" sz="1800" dirty="0">
                <a:solidFill>
                  <a:schemeClr val="tx1"/>
                </a:solidFill>
              </a:rPr>
              <a:t>3 : Plant Capacity calculation (off-Gird)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9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8F8C-AB9F-3369-985B-D0870A92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654A3-394E-C689-04AA-AF41E4D05F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2654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96B4-547C-5559-059A-C03CFB0D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176" y="2459373"/>
            <a:ext cx="2597459" cy="574453"/>
          </a:xfrm>
        </p:spPr>
        <p:txBody>
          <a:bodyPr/>
          <a:lstStyle/>
          <a:p>
            <a:r>
              <a:rPr lang="en-US" b="1" dirty="0">
                <a:solidFill>
                  <a:srgbClr val="FF5900"/>
                </a:solidFill>
              </a:rPr>
              <a:t>Thank You</a:t>
            </a:r>
            <a:endParaRPr lang="en-IN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7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81FE-B86D-9276-D75D-1C531780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Off grid Solar power plant </a:t>
            </a:r>
            <a:r>
              <a:rPr lang="en-US" sz="2000" b="1" dirty="0">
                <a:solidFill>
                  <a:srgbClr val="FF5900"/>
                </a:solidFill>
              </a:rPr>
              <a:t>(plant capacity Calculation)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80F16F-7AF7-9BAB-DD86-6252DFAB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85089"/>
              </p:ext>
            </p:extLst>
          </p:nvPr>
        </p:nvGraphicFramePr>
        <p:xfrm>
          <a:off x="1108233" y="1276257"/>
          <a:ext cx="961608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53">
                  <a:extLst>
                    <a:ext uri="{9D8B030D-6E8A-4147-A177-3AD203B41FA5}">
                      <a16:colId xmlns:a16="http://schemas.microsoft.com/office/drawing/2014/main" val="1810867459"/>
                    </a:ext>
                  </a:extLst>
                </a:gridCol>
                <a:gridCol w="1418192">
                  <a:extLst>
                    <a:ext uri="{9D8B030D-6E8A-4147-A177-3AD203B41FA5}">
                      <a16:colId xmlns:a16="http://schemas.microsoft.com/office/drawing/2014/main" val="2197069568"/>
                    </a:ext>
                  </a:extLst>
                </a:gridCol>
                <a:gridCol w="1345338">
                  <a:extLst>
                    <a:ext uri="{9D8B030D-6E8A-4147-A177-3AD203B41FA5}">
                      <a16:colId xmlns:a16="http://schemas.microsoft.com/office/drawing/2014/main" val="284978791"/>
                    </a:ext>
                  </a:extLst>
                </a:gridCol>
                <a:gridCol w="1110923">
                  <a:extLst>
                    <a:ext uri="{9D8B030D-6E8A-4147-A177-3AD203B41FA5}">
                      <a16:colId xmlns:a16="http://schemas.microsoft.com/office/drawing/2014/main" val="158375875"/>
                    </a:ext>
                  </a:extLst>
                </a:gridCol>
                <a:gridCol w="1192458">
                  <a:extLst>
                    <a:ext uri="{9D8B030D-6E8A-4147-A177-3AD203B41FA5}">
                      <a16:colId xmlns:a16="http://schemas.microsoft.com/office/drawing/2014/main" val="3548470130"/>
                    </a:ext>
                  </a:extLst>
                </a:gridCol>
                <a:gridCol w="815357">
                  <a:extLst>
                    <a:ext uri="{9D8B030D-6E8A-4147-A177-3AD203B41FA5}">
                      <a16:colId xmlns:a16="http://schemas.microsoft.com/office/drawing/2014/main" val="753717243"/>
                    </a:ext>
                  </a:extLst>
                </a:gridCol>
                <a:gridCol w="762737">
                  <a:extLst>
                    <a:ext uri="{9D8B030D-6E8A-4147-A177-3AD203B41FA5}">
                      <a16:colId xmlns:a16="http://schemas.microsoft.com/office/drawing/2014/main" val="2848428934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1592742540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4218782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</a:p>
                    <a:p>
                      <a:r>
                        <a:rPr lang="en-US" dirty="0"/>
                        <a:t>  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Equipment’s</a:t>
                      </a:r>
                    </a:p>
                    <a:p>
                      <a:r>
                        <a:rPr lang="en-US"/>
                        <a:t>    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(Watt)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Operating</a:t>
                      </a:r>
                    </a:p>
                    <a:p>
                      <a:r>
                        <a:rPr lang="en-US"/>
                        <a:t>     Hours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Load Schedule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Total watt-hours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0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Tube light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5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0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Geasor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3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Outdoor </a:t>
                      </a:r>
                    </a:p>
                    <a:p>
                      <a:pPr algn="ctr"/>
                      <a:r>
                        <a:rPr lang="en-US" dirty="0"/>
                        <a:t>   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16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3303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Load (Night &amp; Day time 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24292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7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F7EB80-7BB4-D89E-2F25-302FB80E09A5}"/>
              </a:ext>
            </a:extLst>
          </p:cNvPr>
          <p:cNvSpPr txBox="1"/>
          <p:nvPr/>
        </p:nvSpPr>
        <p:spPr>
          <a:xfrm>
            <a:off x="2929558" y="1699018"/>
            <a:ext cx="743695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Total Day time consumption = 24292 watt hour = 24.292 KWH </a:t>
            </a:r>
          </a:p>
          <a:p>
            <a:pPr>
              <a:lnSpc>
                <a:spcPct val="150000"/>
              </a:lnSpc>
            </a:pPr>
            <a:r>
              <a:rPr lang="en-IN" dirty="0"/>
              <a:t>Total Night time consumption = 17280 watt hour: 17.280 KWH </a:t>
            </a:r>
          </a:p>
          <a:p>
            <a:pPr>
              <a:lnSpc>
                <a:spcPct val="150000"/>
              </a:lnSpc>
            </a:pPr>
            <a:r>
              <a:rPr lang="en-IN" dirty="0"/>
              <a:t>Total Consumption = Day time consumption + Night time consumption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= 24.292 + 17.280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= 41.572 KWH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= 42 KWH </a:t>
            </a:r>
          </a:p>
        </p:txBody>
      </p:sp>
    </p:spTree>
    <p:extLst>
      <p:ext uri="{BB962C8B-B14F-4D97-AF65-F5344CB8AC3E}">
        <p14:creationId xmlns:p14="http://schemas.microsoft.com/office/powerpoint/2010/main" val="390793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EC4792-D568-4A4B-7636-E60CFDACB2E5}"/>
              </a:ext>
            </a:extLst>
          </p:cNvPr>
          <p:cNvSpPr txBox="1"/>
          <p:nvPr/>
        </p:nvSpPr>
        <p:spPr>
          <a:xfrm>
            <a:off x="2054501" y="673127"/>
            <a:ext cx="90375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**For Night time consumption, we need to consider battery backup.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Calculation of Solar Power plant according to MNRE: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Total Consumption = 42 KWH </a:t>
            </a:r>
          </a:p>
          <a:p>
            <a:r>
              <a:rPr lang="en-IN" dirty="0"/>
              <a:t>Plant peak sunny hour operation 5.6 to 5.8 hours (Normal consideration) </a:t>
            </a:r>
          </a:p>
          <a:p>
            <a:r>
              <a:rPr lang="en-IN" dirty="0"/>
              <a:t>Plant Performance = 70% = 0.7 </a:t>
            </a:r>
          </a:p>
          <a:p>
            <a:r>
              <a:rPr lang="en-IN" dirty="0"/>
              <a:t>Solar Power plant capacity =                Total consumption </a:t>
            </a:r>
          </a:p>
          <a:p>
            <a:r>
              <a:rPr lang="en-IN" dirty="0"/>
              <a:t>                                                         PSH X Plant Performance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= 42000 </a:t>
            </a:r>
          </a:p>
          <a:p>
            <a:r>
              <a:rPr lang="en-IN" dirty="0"/>
              <a:t>                                                                      5.6 x 0.7 </a:t>
            </a:r>
          </a:p>
          <a:p>
            <a:r>
              <a:rPr lang="en-IN" dirty="0"/>
              <a:t>                                                                   = 10714.28 w </a:t>
            </a:r>
          </a:p>
          <a:p>
            <a:r>
              <a:rPr lang="en-IN" dirty="0"/>
              <a:t>                                                                   = 10.714 KW </a:t>
            </a:r>
          </a:p>
          <a:p>
            <a:r>
              <a:rPr lang="en-IN" dirty="0"/>
              <a:t>                                                                   = 11 KW (Plant capacity to be installed)</a:t>
            </a:r>
          </a:p>
          <a:p>
            <a:endParaRPr lang="en-IN" dirty="0"/>
          </a:p>
          <a:p>
            <a:r>
              <a:rPr lang="en-IN" dirty="0"/>
              <a:t>**1 KW plant generally gives 3.8 to 4 unit generations </a:t>
            </a:r>
          </a:p>
          <a:p>
            <a:r>
              <a:rPr lang="en-IN" dirty="0"/>
              <a:t>By thumb rule, this plant (11 KW) will give 44 units generation.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FC88AD-E7C1-43B8-2E17-92399D6E8282}"/>
              </a:ext>
            </a:extLst>
          </p:cNvPr>
          <p:cNvCxnSpPr/>
          <p:nvPr/>
        </p:nvCxnSpPr>
        <p:spPr>
          <a:xfrm>
            <a:off x="5734878" y="2912165"/>
            <a:ext cx="2564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279308-AC62-08E3-141E-BC8ED3017FD1}"/>
              </a:ext>
            </a:extLst>
          </p:cNvPr>
          <p:cNvCxnSpPr>
            <a:cxnSpLocks/>
          </p:cNvCxnSpPr>
          <p:nvPr/>
        </p:nvCxnSpPr>
        <p:spPr>
          <a:xfrm>
            <a:off x="6573285" y="3730487"/>
            <a:ext cx="990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145AF-6A8A-34D0-1228-9851E627C432}"/>
              </a:ext>
            </a:extLst>
          </p:cNvPr>
          <p:cNvSpPr txBox="1"/>
          <p:nvPr/>
        </p:nvSpPr>
        <p:spPr>
          <a:xfrm>
            <a:off x="1965463" y="315319"/>
            <a:ext cx="872904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Plant Performance = 70% = 0.7 </a:t>
            </a:r>
          </a:p>
          <a:p>
            <a:r>
              <a:rPr lang="en-IN" dirty="0"/>
              <a:t>Solar Power plant capacity = Total consumption </a:t>
            </a:r>
          </a:p>
          <a:p>
            <a:r>
              <a:rPr lang="en-IN" dirty="0"/>
              <a:t>                                        PSH X Plant Performance </a:t>
            </a:r>
          </a:p>
          <a:p>
            <a:r>
              <a:rPr lang="en-IN" dirty="0"/>
              <a:t>                                            =     42000 </a:t>
            </a:r>
          </a:p>
          <a:p>
            <a:r>
              <a:rPr lang="en-IN" dirty="0"/>
              <a:t>                                                 5.6 x 0.7 </a:t>
            </a:r>
          </a:p>
          <a:p>
            <a:r>
              <a:rPr lang="en-IN" dirty="0"/>
              <a:t>                                            = 10714.28 w </a:t>
            </a:r>
          </a:p>
          <a:p>
            <a:r>
              <a:rPr lang="en-IN" dirty="0"/>
              <a:t>                                            = 10.714 KW  </a:t>
            </a:r>
          </a:p>
          <a:p>
            <a:r>
              <a:rPr lang="en-IN" dirty="0"/>
              <a:t>                                            = 11 KW (Plant capacity to be installed) </a:t>
            </a:r>
          </a:p>
          <a:p>
            <a:r>
              <a:rPr lang="en-IN" dirty="0"/>
              <a:t>**1KW plant generally gives 3.8 to 4 unit generations </a:t>
            </a:r>
          </a:p>
          <a:p>
            <a:r>
              <a:rPr lang="en-IN" dirty="0"/>
              <a:t>By thumb rule, this plant (11 KW) will give 44 units generation. </a:t>
            </a:r>
          </a:p>
          <a:p>
            <a:r>
              <a:rPr lang="en-IN" dirty="0"/>
              <a:t>OR 42 KWH/4 = 10.5 KW = 11KW </a:t>
            </a:r>
          </a:p>
          <a:p>
            <a:endParaRPr lang="en-IN" dirty="0"/>
          </a:p>
          <a:p>
            <a:r>
              <a:rPr lang="en-IN" dirty="0"/>
              <a:t>Plant Capacity = 11KW </a:t>
            </a:r>
          </a:p>
          <a:p>
            <a:r>
              <a:rPr lang="en-IN" dirty="0"/>
              <a:t>No of PCU = 1 no X 15 KW </a:t>
            </a:r>
          </a:p>
          <a:p>
            <a:r>
              <a:rPr lang="en-IN" dirty="0"/>
              <a:t>Module Rating = 250 </a:t>
            </a:r>
            <a:r>
              <a:rPr lang="en-IN" dirty="0" err="1"/>
              <a:t>Wp</a:t>
            </a:r>
            <a:endParaRPr lang="en-IN" dirty="0"/>
          </a:p>
          <a:p>
            <a:r>
              <a:rPr lang="en-IN" dirty="0"/>
              <a:t>Total no of modules required = 15 X 1000</a:t>
            </a:r>
          </a:p>
          <a:p>
            <a:r>
              <a:rPr lang="en-IN" dirty="0"/>
              <a:t>                                  250</a:t>
            </a:r>
          </a:p>
          <a:p>
            <a:r>
              <a:rPr lang="en-IN" dirty="0"/>
              <a:t>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= 60 no's  </a:t>
            </a:r>
          </a:p>
          <a:p>
            <a:r>
              <a:rPr lang="en-IN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812920-F155-40A9-DE08-44428D136359}"/>
              </a:ext>
            </a:extLst>
          </p:cNvPr>
          <p:cNvCxnSpPr>
            <a:cxnSpLocks/>
          </p:cNvCxnSpPr>
          <p:nvPr/>
        </p:nvCxnSpPr>
        <p:spPr>
          <a:xfrm>
            <a:off x="4572000" y="904461"/>
            <a:ext cx="2663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6672C-6B0A-5632-F58F-71D5F30C395C}"/>
              </a:ext>
            </a:extLst>
          </p:cNvPr>
          <p:cNvSpPr txBox="1"/>
          <p:nvPr/>
        </p:nvSpPr>
        <p:spPr>
          <a:xfrm>
            <a:off x="1607654" y="960388"/>
            <a:ext cx="609765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Battery Sizing Calculation: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Battery will be required for night time only. </a:t>
            </a:r>
          </a:p>
          <a:p>
            <a:pPr>
              <a:lnSpc>
                <a:spcPct val="150000"/>
              </a:lnSpc>
            </a:pPr>
            <a:r>
              <a:rPr lang="en-IN" dirty="0"/>
              <a:t>Hence, Night consumption 17.280 KWH </a:t>
            </a:r>
          </a:p>
          <a:p>
            <a:pPr>
              <a:lnSpc>
                <a:spcPct val="150000"/>
              </a:lnSpc>
            </a:pPr>
            <a:r>
              <a:rPr lang="en-IN" dirty="0"/>
              <a:t>Day of Autonomy = 1day (Means how many days it will carry the charge) </a:t>
            </a:r>
          </a:p>
          <a:p>
            <a:pPr>
              <a:lnSpc>
                <a:spcPct val="150000"/>
              </a:lnSpc>
            </a:pPr>
            <a:r>
              <a:rPr lang="en-IN" dirty="0"/>
              <a:t>Margin is 15 % extra i.e. (100% + 15% ) = 115% = 1.15</a:t>
            </a:r>
          </a:p>
          <a:p>
            <a:pPr>
              <a:lnSpc>
                <a:spcPct val="150000"/>
              </a:lnSpc>
            </a:pPr>
            <a:r>
              <a:rPr lang="en-IN" dirty="0"/>
              <a:t>Battery unit is in AH.</a:t>
            </a:r>
          </a:p>
        </p:txBody>
      </p:sp>
    </p:spTree>
    <p:extLst>
      <p:ext uri="{BB962C8B-B14F-4D97-AF65-F5344CB8AC3E}">
        <p14:creationId xmlns:p14="http://schemas.microsoft.com/office/powerpoint/2010/main" val="257755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A3DF7-B046-E67E-2656-ECA013E084C0}"/>
              </a:ext>
            </a:extLst>
          </p:cNvPr>
          <p:cNvSpPr txBox="1"/>
          <p:nvPr/>
        </p:nvSpPr>
        <p:spPr>
          <a:xfrm>
            <a:off x="1826315" y="439989"/>
            <a:ext cx="7804702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PCU Charge controller Voltage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0.5 KW to 2 KW  = 12 V </a:t>
            </a:r>
          </a:p>
          <a:p>
            <a:pPr>
              <a:lnSpc>
                <a:spcPct val="150000"/>
              </a:lnSpc>
            </a:pPr>
            <a:r>
              <a:rPr lang="en-IN" dirty="0"/>
              <a:t>2   KW to 10 KW = 24 V </a:t>
            </a:r>
          </a:p>
          <a:p>
            <a:pPr>
              <a:lnSpc>
                <a:spcPct val="150000"/>
              </a:lnSpc>
            </a:pPr>
            <a:r>
              <a:rPr lang="en-IN" dirty="0"/>
              <a:t>10  KW to 20 KW = 48 V </a:t>
            </a:r>
          </a:p>
          <a:p>
            <a:pPr>
              <a:lnSpc>
                <a:spcPct val="150000"/>
              </a:lnSpc>
            </a:pPr>
            <a:r>
              <a:rPr lang="en-IN" dirty="0"/>
              <a:t>20  KW t0 50 KW = 96  V </a:t>
            </a:r>
          </a:p>
          <a:p>
            <a:pPr>
              <a:lnSpc>
                <a:spcPct val="150000"/>
              </a:lnSpc>
            </a:pPr>
            <a:r>
              <a:rPr lang="en-IN" dirty="0"/>
              <a:t>50  KW t0 60 KW = 110 V</a:t>
            </a:r>
          </a:p>
          <a:p>
            <a:pPr>
              <a:lnSpc>
                <a:spcPct val="150000"/>
              </a:lnSpc>
            </a:pPr>
            <a:r>
              <a:rPr lang="en-IN" dirty="0"/>
              <a:t>60 KW to 100 KW = 220 V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Depth of Discharge (DOD) = Assume depth of discharge as 80 % = 0.8 </a:t>
            </a:r>
          </a:p>
          <a:p>
            <a:pPr>
              <a:lnSpc>
                <a:spcPct val="150000"/>
              </a:lnSpc>
            </a:pPr>
            <a:r>
              <a:rPr lang="en-IN" dirty="0"/>
              <a:t>I.e. Battery will not discharge below 20% of battery voltage. </a:t>
            </a:r>
          </a:p>
          <a:p>
            <a:pPr>
              <a:lnSpc>
                <a:spcPct val="150000"/>
              </a:lnSpc>
            </a:pPr>
            <a:r>
              <a:rPr lang="en-IN" dirty="0"/>
              <a:t>Battery Efficiency = 90 % = 0.9 </a:t>
            </a:r>
          </a:p>
        </p:txBody>
      </p:sp>
    </p:spTree>
    <p:extLst>
      <p:ext uri="{BB962C8B-B14F-4D97-AF65-F5344CB8AC3E}">
        <p14:creationId xmlns:p14="http://schemas.microsoft.com/office/powerpoint/2010/main" val="26711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198B-55B7-AE69-6126-F14E37B4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A6755-9132-E0B9-EA2C-98FE86B9CF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9229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05EC-A68D-B7EE-97AC-1AA0CF42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5CE4B-7C85-5605-5627-76B1592FEE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9871697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166</TotalTime>
  <Words>549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Solar Power Plant design</vt:lpstr>
      <vt:lpstr>Off grid Solar power plant (plant capacity Calculation)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2025-02-10T07:34:35Z</dcterms:created>
  <dcterms:modified xsi:type="dcterms:W3CDTF">2025-02-12T21:00:26Z</dcterms:modified>
</cp:coreProperties>
</file>