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9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23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43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5292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10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09CD-A40E-EC5F-4C3A-E56CC93D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496DF-8867-86E3-70AE-63C061AA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3D8A-EAA2-C332-5679-045C80FE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7F52-3025-47FA-B826-528E62FA7B3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4BC0-5A30-E0DD-48E5-F0BB09AE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01A1-B720-A444-8D88-77BDDA96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054-25F7-4F42-825E-FE5A905F6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5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71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CEF8D-4242-6137-AD6A-5A73A454A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582" y="259976"/>
            <a:ext cx="914400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Solar Power Plant design</a:t>
            </a:r>
            <a:endParaRPr lang="en-IN" sz="40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0B749-F4CB-5264-A4F3-F8CC4F12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84224E-D222-6FCB-8D01-52B8DEEEA533}"/>
              </a:ext>
            </a:extLst>
          </p:cNvPr>
          <p:cNvSpPr txBox="1">
            <a:spLocks/>
          </p:cNvSpPr>
          <p:nvPr/>
        </p:nvSpPr>
        <p:spPr>
          <a:xfrm>
            <a:off x="1598487" y="5857108"/>
            <a:ext cx="9144000" cy="2769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ctr" eaLnBrk="1" hangingPunct="1">
              <a:defRPr sz="60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Lecture-1</a:t>
            </a:r>
            <a:r>
              <a:rPr lang="en-IN" sz="1800" dirty="0">
                <a:solidFill>
                  <a:schemeClr val="tx1"/>
                </a:solidFill>
              </a:rPr>
              <a:t>3 : Plant Capacity calculation (off-Gird)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FBE1AB3-F856-D168-11F7-30F60B484004}"/>
              </a:ext>
            </a:extLst>
          </p:cNvPr>
          <p:cNvSpPr/>
          <p:nvPr/>
        </p:nvSpPr>
        <p:spPr>
          <a:xfrm>
            <a:off x="4659796" y="6134107"/>
            <a:ext cx="2872408" cy="484632"/>
          </a:xfrm>
          <a:prstGeom prst="rightArrow">
            <a:avLst/>
          </a:prstGeom>
          <a:solidFill>
            <a:srgbClr val="FF59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9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3E1BB6-6DC5-9B7B-5CC4-9CFE66194FA8}"/>
              </a:ext>
            </a:extLst>
          </p:cNvPr>
          <p:cNvSpPr txBox="1"/>
          <p:nvPr/>
        </p:nvSpPr>
        <p:spPr>
          <a:xfrm>
            <a:off x="1856132" y="453221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Battery single cell voltage = 2 V </a:t>
            </a:r>
          </a:p>
          <a:p>
            <a:pPr>
              <a:lnSpc>
                <a:spcPct val="150000"/>
              </a:lnSpc>
            </a:pPr>
            <a:r>
              <a:rPr lang="en-IN" dirty="0"/>
              <a:t>Considered 12V Battery </a:t>
            </a:r>
          </a:p>
          <a:p>
            <a:pPr>
              <a:lnSpc>
                <a:spcPct val="150000"/>
              </a:lnSpc>
            </a:pPr>
            <a:r>
              <a:rPr lang="en-IN" dirty="0"/>
              <a:t>12 V Battery     = 12/2 = 6 cells </a:t>
            </a:r>
          </a:p>
          <a:p>
            <a:pPr>
              <a:lnSpc>
                <a:spcPct val="150000"/>
              </a:lnSpc>
            </a:pPr>
            <a:r>
              <a:rPr lang="en-IN" dirty="0"/>
              <a:t>No of 12V Battery required in series 4 (i.e. to make 48V)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  </a:t>
            </a:r>
            <a:r>
              <a:rPr lang="en-IN" b="1" dirty="0"/>
              <a:t>= 4 no's of battery required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DD6CD-2943-60F1-D202-ADA9E613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8" y="2830705"/>
            <a:ext cx="8580864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4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96B4-547C-5559-059A-C03CFB0D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385" y="2678034"/>
            <a:ext cx="3084476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7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81FE-B86D-9276-D75D-1C531780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24" y="382096"/>
            <a:ext cx="10152379" cy="492443"/>
          </a:xfrm>
        </p:spPr>
        <p:txBody>
          <a:bodyPr/>
          <a:lstStyle/>
          <a:p>
            <a:r>
              <a:rPr lang="en-US" sz="3200" dirty="0">
                <a:solidFill>
                  <a:srgbClr val="FF5900"/>
                </a:solidFill>
              </a:rPr>
              <a:t>Off Grid Solar power plant (plant Capacity calculation)</a:t>
            </a:r>
            <a:endParaRPr lang="en-IN" sz="3200" dirty="0">
              <a:solidFill>
                <a:srgbClr val="FF59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F7C7D7-41A3-C280-B962-9BC50F633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40432"/>
              </p:ext>
            </p:extLst>
          </p:nvPr>
        </p:nvGraphicFramePr>
        <p:xfrm>
          <a:off x="1113624" y="1211219"/>
          <a:ext cx="10232003" cy="415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47">
                  <a:extLst>
                    <a:ext uri="{9D8B030D-6E8A-4147-A177-3AD203B41FA5}">
                      <a16:colId xmlns:a16="http://schemas.microsoft.com/office/drawing/2014/main" val="1143324195"/>
                    </a:ext>
                  </a:extLst>
                </a:gridCol>
                <a:gridCol w="1514233">
                  <a:extLst>
                    <a:ext uri="{9D8B030D-6E8A-4147-A177-3AD203B41FA5}">
                      <a16:colId xmlns:a16="http://schemas.microsoft.com/office/drawing/2014/main" val="1852402193"/>
                    </a:ext>
                  </a:extLst>
                </a:gridCol>
                <a:gridCol w="968579">
                  <a:extLst>
                    <a:ext uri="{9D8B030D-6E8A-4147-A177-3AD203B41FA5}">
                      <a16:colId xmlns:a16="http://schemas.microsoft.com/office/drawing/2014/main" val="2009173341"/>
                    </a:ext>
                  </a:extLst>
                </a:gridCol>
                <a:gridCol w="1089001">
                  <a:extLst>
                    <a:ext uri="{9D8B030D-6E8A-4147-A177-3AD203B41FA5}">
                      <a16:colId xmlns:a16="http://schemas.microsoft.com/office/drawing/2014/main" val="3280369736"/>
                    </a:ext>
                  </a:extLst>
                </a:gridCol>
                <a:gridCol w="1286061">
                  <a:extLst>
                    <a:ext uri="{9D8B030D-6E8A-4147-A177-3AD203B41FA5}">
                      <a16:colId xmlns:a16="http://schemas.microsoft.com/office/drawing/2014/main" val="1560153806"/>
                    </a:ext>
                  </a:extLst>
                </a:gridCol>
                <a:gridCol w="1006030">
                  <a:extLst>
                    <a:ext uri="{9D8B030D-6E8A-4147-A177-3AD203B41FA5}">
                      <a16:colId xmlns:a16="http://schemas.microsoft.com/office/drawing/2014/main" val="4050381155"/>
                    </a:ext>
                  </a:extLst>
                </a:gridCol>
                <a:gridCol w="985288">
                  <a:extLst>
                    <a:ext uri="{9D8B030D-6E8A-4147-A177-3AD203B41FA5}">
                      <a16:colId xmlns:a16="http://schemas.microsoft.com/office/drawing/2014/main" val="317546988"/>
                    </a:ext>
                  </a:extLst>
                </a:gridCol>
                <a:gridCol w="943802">
                  <a:extLst>
                    <a:ext uri="{9D8B030D-6E8A-4147-A177-3AD203B41FA5}">
                      <a16:colId xmlns:a16="http://schemas.microsoft.com/office/drawing/2014/main" val="2088721167"/>
                    </a:ext>
                  </a:extLst>
                </a:gridCol>
                <a:gridCol w="1810962">
                  <a:extLst>
                    <a:ext uri="{9D8B030D-6E8A-4147-A177-3AD203B41FA5}">
                      <a16:colId xmlns:a16="http://schemas.microsoft.com/office/drawing/2014/main" val="3083440595"/>
                    </a:ext>
                  </a:extLst>
                </a:gridCol>
              </a:tblGrid>
              <a:tr h="386970">
                <a:tc rowSpan="2">
                  <a:txBody>
                    <a:bodyPr/>
                    <a:lstStyle/>
                    <a:p>
                      <a:r>
                        <a:rPr lang="en-US" sz="1900" dirty="0"/>
                        <a:t>SL</a:t>
                      </a:r>
                    </a:p>
                    <a:p>
                      <a:r>
                        <a:rPr lang="en-US" sz="1900" dirty="0"/>
                        <a:t>No </a:t>
                      </a:r>
                    </a:p>
                  </a:txBody>
                  <a:tcPr marL="95417" marR="95417" marT="47709" marB="47709"/>
                </a:tc>
                <a:tc rowSpan="2">
                  <a:txBody>
                    <a:bodyPr/>
                    <a:lstStyle/>
                    <a:p>
                      <a:r>
                        <a:rPr lang="en-US" sz="1900" dirty="0"/>
                        <a:t>Equipment’s</a:t>
                      </a:r>
                    </a:p>
                    <a:p>
                      <a:r>
                        <a:rPr lang="en-US" sz="1900" dirty="0"/>
                        <a:t>     Name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 rowSpan="2">
                  <a:txBody>
                    <a:bodyPr/>
                    <a:lstStyle/>
                    <a:p>
                      <a:r>
                        <a:rPr lang="en-US" sz="1900" dirty="0"/>
                        <a:t> Load (Watt)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 rowSpan="2">
                  <a:txBody>
                    <a:bodyPr/>
                    <a:lstStyle/>
                    <a:p>
                      <a:r>
                        <a:rPr lang="en-US" sz="1900" dirty="0"/>
                        <a:t> Quantity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 rowSpan="2">
                  <a:txBody>
                    <a:bodyPr/>
                    <a:lstStyle/>
                    <a:p>
                      <a:r>
                        <a:rPr lang="en-US" sz="1900" dirty="0"/>
                        <a:t>Operation</a:t>
                      </a:r>
                    </a:p>
                    <a:p>
                      <a:r>
                        <a:rPr lang="en-US" sz="1900" dirty="0"/>
                        <a:t>     Hours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 gridSpan="2">
                  <a:txBody>
                    <a:bodyPr/>
                    <a:lstStyle/>
                    <a:p>
                      <a:r>
                        <a:rPr lang="en-US" sz="1900" dirty="0"/>
                        <a:t> Load Schedule 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900" dirty="0"/>
                        <a:t>Total Watt-Hours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29163"/>
                  </a:ext>
                </a:extLst>
              </a:tr>
              <a:tr h="38697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Day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Night 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Day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Night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4019064484"/>
                  </a:ext>
                </a:extLst>
              </a:tr>
              <a:tr h="386970"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Tube light 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4800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845546206"/>
                  </a:ext>
                </a:extLst>
              </a:tr>
              <a:tr h="386970"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Fan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24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4800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4800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1421834552"/>
                  </a:ext>
                </a:extLst>
              </a:tr>
              <a:tr h="386970">
                <a:tc>
                  <a:txBody>
                    <a:bodyPr/>
                    <a:lstStyle/>
                    <a:p>
                      <a:r>
                        <a:rPr lang="en-US" sz="1900" dirty="0"/>
                        <a:t>3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CFL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16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4800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3052140129"/>
                  </a:ext>
                </a:extLst>
              </a:tr>
              <a:tr h="386970">
                <a:tc>
                  <a:txBody>
                    <a:bodyPr/>
                    <a:lstStyle/>
                    <a:p>
                      <a:r>
                        <a:rPr lang="en-US" sz="1900" dirty="0"/>
                        <a:t>4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err="1"/>
                        <a:t>Geasor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1500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6000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770434683"/>
                  </a:ext>
                </a:extLst>
              </a:tr>
              <a:tr h="386970">
                <a:tc>
                  <a:txBody>
                    <a:bodyPr/>
                    <a:lstStyle/>
                    <a:p>
                      <a:r>
                        <a:rPr lang="en-US" sz="1900" dirty="0"/>
                        <a:t>5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Computer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12000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1365140975"/>
                  </a:ext>
                </a:extLst>
              </a:tr>
              <a:tr h="667921">
                <a:tc>
                  <a:txBody>
                    <a:bodyPr/>
                    <a:lstStyle/>
                    <a:p>
                      <a:r>
                        <a:rPr lang="en-US" sz="1900" dirty="0"/>
                        <a:t>6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Outdoor </a:t>
                      </a:r>
                    </a:p>
                    <a:p>
                      <a:pPr algn="l"/>
                      <a:r>
                        <a:rPr lang="en-US" sz="1900" dirty="0"/>
                        <a:t>   Light 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16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3840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3719086544"/>
                  </a:ext>
                </a:extLst>
              </a:tr>
              <a:tr h="386970">
                <a:tc>
                  <a:txBody>
                    <a:bodyPr/>
                    <a:lstStyle/>
                    <a:p>
                      <a:r>
                        <a:rPr lang="en-US" sz="1900" dirty="0"/>
                        <a:t>7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Pump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746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1492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2532823536"/>
                  </a:ext>
                </a:extLst>
              </a:tr>
              <a:tr h="386970"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24292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17280</a:t>
                      </a:r>
                      <a:endParaRPr lang="en-IN" sz="1900" dirty="0"/>
                    </a:p>
                  </a:txBody>
                  <a:tcPr marL="95417" marR="95417" marT="47709" marB="47709"/>
                </a:tc>
                <a:extLst>
                  <a:ext uri="{0D108BD9-81ED-4DB2-BD59-A6C34878D82A}">
                    <a16:rowId xmlns:a16="http://schemas.microsoft.com/office/drawing/2014/main" val="2702980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1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71A65B-90E2-D421-5B48-5C0A83B9D3DD}"/>
              </a:ext>
            </a:extLst>
          </p:cNvPr>
          <p:cNvSpPr txBox="1"/>
          <p:nvPr/>
        </p:nvSpPr>
        <p:spPr>
          <a:xfrm>
            <a:off x="2541931" y="1143074"/>
            <a:ext cx="7675493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Total Day consumption = 24292 walt hour = 24.292 KWH </a:t>
            </a:r>
          </a:p>
          <a:p>
            <a:pPr>
              <a:lnSpc>
                <a:spcPct val="150000"/>
              </a:lnSpc>
            </a:pPr>
            <a:r>
              <a:rPr lang="en-IN" dirty="0"/>
              <a:t>Total Night Time Consumption = 17280 walt hour = 17.280 KWH </a:t>
            </a:r>
          </a:p>
          <a:p>
            <a:pPr>
              <a:lnSpc>
                <a:spcPct val="150000"/>
              </a:lnSpc>
            </a:pPr>
            <a:r>
              <a:rPr lang="en-IN" dirty="0"/>
              <a:t>Total Consumption = Day time consumption + night time </a:t>
            </a:r>
            <a:r>
              <a:rPr lang="en-IN" dirty="0" err="1"/>
              <a:t>comsumption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                    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  =24.292 + 17.280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  =41.572 KWH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        =42 KWH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*For Night time consumption, we need to consider battery backup.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61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6B5F-3944-00D8-70F7-59B15C760523}"/>
              </a:ext>
            </a:extLst>
          </p:cNvPr>
          <p:cNvSpPr txBox="1"/>
          <p:nvPr/>
        </p:nvSpPr>
        <p:spPr>
          <a:xfrm>
            <a:off x="1279662" y="612844"/>
            <a:ext cx="9842225" cy="58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5900"/>
                </a:solidFill>
              </a:rPr>
              <a:t>Calculation of Solar Power plant according to MNRE: 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rgbClr val="FF59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/>
              <a:t>Total Consumption = 42 KWH </a:t>
            </a:r>
          </a:p>
          <a:p>
            <a:pPr>
              <a:lnSpc>
                <a:spcPct val="150000"/>
              </a:lnSpc>
            </a:pPr>
            <a:r>
              <a:rPr lang="en-IN" dirty="0"/>
              <a:t>Plant peak sunny hour operation 5.6 to 5.8 hours (Normal consideration) </a:t>
            </a:r>
          </a:p>
          <a:p>
            <a:pPr>
              <a:lnSpc>
                <a:spcPct val="150000"/>
              </a:lnSpc>
            </a:pPr>
            <a:r>
              <a:rPr lang="en-IN" dirty="0"/>
              <a:t>Plant Performance = 70% = 0.7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Solar Power plant capacity = Total consumption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PSH X Plant Performance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= 42000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5.6 x 0.7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= 10714.28 w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= 10.714 KW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= 11 KW (plant capacity to be installed)</a:t>
            </a:r>
          </a:p>
          <a:p>
            <a:pPr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006421-7D66-25DD-F363-F9766AF26A8F}"/>
              </a:ext>
            </a:extLst>
          </p:cNvPr>
          <p:cNvCxnSpPr/>
          <p:nvPr/>
        </p:nvCxnSpPr>
        <p:spPr>
          <a:xfrm>
            <a:off x="3925956" y="3140765"/>
            <a:ext cx="2484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3B7-9292-9260-AB2B-F9E745F25BF6}"/>
              </a:ext>
            </a:extLst>
          </p:cNvPr>
          <p:cNvCxnSpPr>
            <a:cxnSpLocks/>
          </p:cNvCxnSpPr>
          <p:nvPr/>
        </p:nvCxnSpPr>
        <p:spPr>
          <a:xfrm>
            <a:off x="4214191" y="3969026"/>
            <a:ext cx="854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9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E41296-FF2D-5A9E-DB40-C03A1030326C}"/>
              </a:ext>
            </a:extLst>
          </p:cNvPr>
          <p:cNvSpPr txBox="1"/>
          <p:nvPr/>
        </p:nvSpPr>
        <p:spPr>
          <a:xfrm>
            <a:off x="1925706" y="2499917"/>
            <a:ext cx="609765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Plant capacity = 11KW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of PCU = 1 no X 15 KW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rating = 250 Wp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no of modules required = 15 x 1000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250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= 60No’s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DDB38-576E-122C-580B-04D453542715}"/>
              </a:ext>
            </a:extLst>
          </p:cNvPr>
          <p:cNvSpPr txBox="1"/>
          <p:nvPr/>
        </p:nvSpPr>
        <p:spPr>
          <a:xfrm>
            <a:off x="1925706" y="593179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 KW Plant generally gives 3.8 to 4 unit generation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By thumb rule, this plant (11 KW) will give 44 units generation.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or 42 KWH / 4 = 10.5 KW =  11KW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52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1F5AE5-472E-03C9-3F42-0726DA945C10}"/>
              </a:ext>
            </a:extLst>
          </p:cNvPr>
          <p:cNvSpPr txBox="1"/>
          <p:nvPr/>
        </p:nvSpPr>
        <p:spPr>
          <a:xfrm>
            <a:off x="800929" y="1096987"/>
            <a:ext cx="7542142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Sizing Calculation: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Battery will be required for night time only.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Hence, Night consumption = 17.280 KWH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Day of Autonomy= 1day (Means how many days it will carry the charge)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Margin is 15% extra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(100% + 15%) = 115%=1.15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Battery unit is in AH.</a:t>
            </a:r>
          </a:p>
        </p:txBody>
      </p:sp>
    </p:spTree>
    <p:extLst>
      <p:ext uri="{BB962C8B-B14F-4D97-AF65-F5344CB8AC3E}">
        <p14:creationId xmlns:p14="http://schemas.microsoft.com/office/powerpoint/2010/main" val="353583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3941-2903-40A5-1952-AB0AEB76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PCU Charge controller Voltage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8214C-46D2-F65E-527A-6D20FB9C6F96}"/>
              </a:ext>
            </a:extLst>
          </p:cNvPr>
          <p:cNvSpPr txBox="1"/>
          <p:nvPr/>
        </p:nvSpPr>
        <p:spPr>
          <a:xfrm>
            <a:off x="2246244" y="1304736"/>
            <a:ext cx="3172663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0.5 KW to 2  KW = 12  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2  KW to 10  KW = 24  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0000"/>
                </a:solidFill>
              </a:rPr>
              <a:t>10 KW to 20  KW = 48  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20 KW t0 50  KW = 96  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50 KW t0 60  KW = 110 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60 KW to 100 KW = 220 V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D2FFE-F0E6-BFE9-3E9B-75F7661D00B8}"/>
              </a:ext>
            </a:extLst>
          </p:cNvPr>
          <p:cNvSpPr txBox="1"/>
          <p:nvPr/>
        </p:nvSpPr>
        <p:spPr>
          <a:xfrm>
            <a:off x="2246244" y="4075936"/>
            <a:ext cx="902473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Depth of Discharge (DOD) = Assume depth of discharge as 80 % = 0.8</a:t>
            </a:r>
          </a:p>
          <a:p>
            <a:pPr>
              <a:lnSpc>
                <a:spcPct val="150000"/>
              </a:lnSpc>
            </a:pPr>
            <a:r>
              <a:rPr lang="en-IN" dirty="0"/>
              <a:t>I.e. Battery will not discharge below 20% of battery voltage. </a:t>
            </a:r>
          </a:p>
          <a:p>
            <a:pPr>
              <a:lnSpc>
                <a:spcPct val="150000"/>
              </a:lnSpc>
            </a:pPr>
            <a:r>
              <a:rPr lang="en-IN" dirty="0"/>
              <a:t>Battery Efficiency = 90 % =0.9 </a:t>
            </a:r>
          </a:p>
        </p:txBody>
      </p:sp>
    </p:spTree>
    <p:extLst>
      <p:ext uri="{BB962C8B-B14F-4D97-AF65-F5344CB8AC3E}">
        <p14:creationId xmlns:p14="http://schemas.microsoft.com/office/powerpoint/2010/main" val="26711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1B9C01-E061-4EC2-67C8-4D6335865C42}"/>
              </a:ext>
            </a:extLst>
          </p:cNvPr>
          <p:cNvSpPr txBox="1"/>
          <p:nvPr/>
        </p:nvSpPr>
        <p:spPr>
          <a:xfrm>
            <a:off x="1523171" y="417517"/>
            <a:ext cx="9370115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AH = Night time consumption X Design Margin X Day of Autonomy </a:t>
            </a:r>
          </a:p>
          <a:p>
            <a:pPr>
              <a:lnSpc>
                <a:spcPct val="150000"/>
              </a:lnSpc>
            </a:pPr>
            <a:r>
              <a:rPr lang="en-IN" dirty="0"/>
              <a:t>Charge controller Voltage X Depth of discharge X Battery Efficiency </a:t>
            </a:r>
          </a:p>
          <a:p>
            <a:pPr>
              <a:lnSpc>
                <a:spcPct val="150000"/>
              </a:lnSpc>
            </a:pPr>
            <a:r>
              <a:rPr lang="en-IN" dirty="0"/>
              <a:t>AH = 17.280 X 1000 X 1 X 1.15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 48 X 0.8 X 0.9 </a:t>
            </a:r>
          </a:p>
          <a:p>
            <a:pPr>
              <a:lnSpc>
                <a:spcPct val="150000"/>
              </a:lnSpc>
            </a:pPr>
            <a:r>
              <a:rPr lang="en-IN" dirty="0"/>
              <a:t>   = 575 AH </a:t>
            </a:r>
          </a:p>
          <a:p>
            <a:pPr>
              <a:lnSpc>
                <a:spcPct val="150000"/>
              </a:lnSpc>
            </a:pPr>
            <a:r>
              <a:rPr lang="en-IN" dirty="0"/>
              <a:t>   = 600 AH 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  So, we need 600 AH Battery.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IEC 62548: Solar power plant design norms </a:t>
            </a:r>
          </a:p>
          <a:p>
            <a:pPr>
              <a:lnSpc>
                <a:spcPct val="150000"/>
              </a:lnSpc>
            </a:pPr>
            <a:r>
              <a:rPr lang="en-US" dirty="0"/>
              <a:t>Total storage of battery for 1 day = 48V X 600 AH = 288OO KWH = 28.800 KWH </a:t>
            </a:r>
          </a:p>
          <a:p>
            <a:pPr>
              <a:lnSpc>
                <a:spcPct val="150000"/>
              </a:lnSpc>
            </a:pPr>
            <a:r>
              <a:rPr lang="en-US" dirty="0"/>
              <a:t>If Battery Voltage is reduced to 24 V. then AH required is - 24V X 1200AH = 28800 KWH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29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90B8D-19EE-18A6-964B-1555FEDE1F24}"/>
              </a:ext>
            </a:extLst>
          </p:cNvPr>
          <p:cNvSpPr txBox="1"/>
          <p:nvPr/>
        </p:nvSpPr>
        <p:spPr>
          <a:xfrm>
            <a:off x="1314035" y="836257"/>
            <a:ext cx="9897305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If Battery Voltage is reduced to 24 V, then AH required is = 24V X 1200AH = 28800 KWH 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Solar Battery Charger for night consumption required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= 28.800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5.6 X 0.7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= 7.346 KW</a:t>
            </a:r>
          </a:p>
          <a:p>
            <a:pPr>
              <a:lnSpc>
                <a:spcPct val="150000"/>
              </a:lnSpc>
            </a:pPr>
            <a:r>
              <a:rPr lang="en-IN" dirty="0"/>
              <a:t>Thumb Rule: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For Night consumption, Charge stored in battery (in Load) = 28000 / 4=7.2 KW</a:t>
            </a:r>
          </a:p>
        </p:txBody>
      </p:sp>
    </p:spTree>
    <p:extLst>
      <p:ext uri="{BB962C8B-B14F-4D97-AF65-F5344CB8AC3E}">
        <p14:creationId xmlns:p14="http://schemas.microsoft.com/office/powerpoint/2010/main" val="359871697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289</TotalTime>
  <Words>672</Words>
  <Application>Microsoft Office PowerPoint</Application>
  <PresentationFormat>Widescreen</PresentationFormat>
  <Paragraphs>162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Solar Power Plant design</vt:lpstr>
      <vt:lpstr>Off Grid Solar power plant (plant Capacity calculation)</vt:lpstr>
      <vt:lpstr>PowerPoint Presentation</vt:lpstr>
      <vt:lpstr>PowerPoint Presentation</vt:lpstr>
      <vt:lpstr>PowerPoint Presentation</vt:lpstr>
      <vt:lpstr>PowerPoint Presentation</vt:lpstr>
      <vt:lpstr>PCU Charge controller Voltage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2025-02-10T07:34:35Z</dcterms:created>
  <dcterms:modified xsi:type="dcterms:W3CDTF">2025-02-13T11:26:18Z</dcterms:modified>
</cp:coreProperties>
</file>