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41E85-A40A-4F97-80A4-6A841C843214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73FF-EAA7-4A36-98A0-DCDDEAE08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22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73FF-EAA7-4A36-98A0-DCDDEAE08DE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3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25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58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0641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92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BE99-F6FA-A031-9925-4E04CA34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82274-4969-E0E1-20A6-2261C00A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8DBE-EC82-76FD-8D9A-FB3DE55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ECDA-21EC-4CBD-B3AA-001EF4555A3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48AD-6ADB-5B4B-9899-CFEE6867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75B8-BBF3-5EAE-4CF3-615B7F3C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057A-0436-4C13-A04D-662B60A7CC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19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95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3AFFDE-DDF4-81DC-1A80-5CFE218CCF7A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b="1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568E3-35C5-FC39-7FD3-C34EE565D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0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2D451-BEBB-6659-C39D-4D108FB12807}"/>
                  </a:ext>
                </a:extLst>
              </p:cNvPr>
              <p:cNvSpPr txBox="1"/>
              <p:nvPr/>
            </p:nvSpPr>
            <p:spPr>
              <a:xfrm>
                <a:off x="884747" y="522466"/>
                <a:ext cx="10756625" cy="547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2.1 cable sizing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Rating of STN &amp; STG Emergence MCC feeder     =   491.0 KW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Rated voltage                                                         =   415 V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 power factor                                               =   0.8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Load Current Il                                     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dirty="0">
                            <a:latin typeface="Cambria Math" panose="02040503050406030204" pitchFamily="18" charset="0"/>
                          </a:rPr>
                          <m:t>491</m:t>
                        </m:r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×1000</m:t>
                        </m:r>
                      </m:num>
                      <m:den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1.732×415×0⋅8</m:t>
                        </m:r>
                      </m:den>
                    </m:f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=  853.9 A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selected cable size                                                  =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No.of</a:t>
                </a: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runs                                                                = 3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Currents rating Of cable                                           =  530.0 A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(As per Catalogue enclosed)</a:t>
                </a:r>
              </a:p>
              <a:p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Currents rating Of cable for 3 runs                           = 1590.0 A</a:t>
                </a:r>
              </a:p>
              <a:p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Derating factors 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methods of cable laying                                            =  In air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For ambient temperature                                          =  0.9</a:t>
                </a:r>
              </a:p>
              <a:p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grouping of cables                                                    =  0.68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2D451-BEBB-6659-C39D-4D108FB1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7" y="522466"/>
                <a:ext cx="10756625" cy="5471883"/>
              </a:xfrm>
              <a:prstGeom prst="rect">
                <a:avLst/>
              </a:prstGeom>
              <a:blipFill>
                <a:blip r:embed="rId2"/>
                <a:stretch>
                  <a:fillRect l="-453" t="-669" b="-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01E1500-347B-6F7F-F9B7-0F94FAB2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59" y="2874849"/>
            <a:ext cx="3787468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5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FDDAE-9039-F0A4-8427-7205FFD1B5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1362627"/>
            <a:ext cx="10318750" cy="2689225"/>
          </a:xfrm>
        </p:spPr>
      </p:pic>
    </p:spTree>
    <p:extLst>
      <p:ext uri="{BB962C8B-B14F-4D97-AF65-F5344CB8AC3E}">
        <p14:creationId xmlns:p14="http://schemas.microsoft.com/office/powerpoint/2010/main" val="25343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36D90-BCBE-7C71-B5DB-92AD017AF0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538"/>
            <a:ext cx="9334500" cy="4352925"/>
          </a:xfrm>
        </p:spPr>
      </p:pic>
    </p:spTree>
    <p:extLst>
      <p:ext uri="{BB962C8B-B14F-4D97-AF65-F5344CB8AC3E}">
        <p14:creationId xmlns:p14="http://schemas.microsoft.com/office/powerpoint/2010/main" val="10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D6EF1-50B2-B503-A885-28CEBD78C6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457200"/>
            <a:ext cx="11615737" cy="6302375"/>
          </a:xfrm>
        </p:spPr>
      </p:pic>
    </p:spTree>
    <p:extLst>
      <p:ext uri="{BB962C8B-B14F-4D97-AF65-F5344CB8AC3E}">
        <p14:creationId xmlns:p14="http://schemas.microsoft.com/office/powerpoint/2010/main" val="85299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F88AD-82E3-CFDA-FDED-3CA10BD45E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463"/>
            <a:ext cx="10810875" cy="5595937"/>
          </a:xfrm>
        </p:spPr>
      </p:pic>
    </p:spTree>
    <p:extLst>
      <p:ext uri="{BB962C8B-B14F-4D97-AF65-F5344CB8AC3E}">
        <p14:creationId xmlns:p14="http://schemas.microsoft.com/office/powerpoint/2010/main" val="328738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75EAE-EE41-51F1-05F3-585D1547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79" y="2678034"/>
            <a:ext cx="2796242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7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5BC350-05A7-C00B-9C11-EA5A1DAEA333}"/>
                  </a:ext>
                </a:extLst>
              </p:cNvPr>
              <p:cNvSpPr txBox="1"/>
              <p:nvPr/>
            </p:nvSpPr>
            <p:spPr>
              <a:xfrm>
                <a:off x="2454966" y="2266122"/>
                <a:ext cx="2099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Load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5BC350-05A7-C00B-9C11-EA5A1DAEA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966" y="2266122"/>
                <a:ext cx="2099870" cy="369332"/>
              </a:xfrm>
              <a:prstGeom prst="rect">
                <a:avLst/>
              </a:prstGeom>
              <a:blipFill>
                <a:blip r:embed="rId2"/>
                <a:stretch>
                  <a:fillRect l="-2616" t="-10000" r="-174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65AD1B-6A5E-D167-1A37-D5BC10B04FA0}"/>
              </a:ext>
            </a:extLst>
          </p:cNvPr>
          <p:cNvCxnSpPr/>
          <p:nvPr/>
        </p:nvCxnSpPr>
        <p:spPr>
          <a:xfrm>
            <a:off x="4711148" y="2454965"/>
            <a:ext cx="4611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F16B73-6332-E15A-A68F-8F034E272795}"/>
              </a:ext>
            </a:extLst>
          </p:cNvPr>
          <p:cNvSpPr txBox="1"/>
          <p:nvPr/>
        </p:nvSpPr>
        <p:spPr>
          <a:xfrm>
            <a:off x="5797227" y="200194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Load in Watts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0F17F-31F1-527B-7D40-75E49BCFE4B4}"/>
              </a:ext>
            </a:extLst>
          </p:cNvPr>
          <p:cNvSpPr txBox="1"/>
          <p:nvPr/>
        </p:nvSpPr>
        <p:spPr>
          <a:xfrm>
            <a:off x="5031914" y="2450789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1.732X Voltage in volts X power Factor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98B79-B81A-3789-A976-931CDC535250}"/>
                  </a:ext>
                </a:extLst>
              </p:cNvPr>
              <p:cNvSpPr txBox="1"/>
              <p:nvPr/>
            </p:nvSpPr>
            <p:spPr>
              <a:xfrm>
                <a:off x="6435278" y="3239664"/>
                <a:ext cx="1366208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</m:oMath>
                  </m:oMathPara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98B79-B81A-3789-A976-931CDC535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78" y="3239664"/>
                <a:ext cx="136620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B0B187-C4F1-CA57-95AA-708B39F589B8}"/>
                  </a:ext>
                </a:extLst>
              </p:cNvPr>
              <p:cNvSpPr txBox="1"/>
              <p:nvPr/>
            </p:nvSpPr>
            <p:spPr>
              <a:xfrm>
                <a:off x="2611278" y="3346360"/>
                <a:ext cx="3706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 o Voltage Drop is given by =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B0B187-C4F1-CA57-95AA-708B39F58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278" y="3346360"/>
                <a:ext cx="3706271" cy="369332"/>
              </a:xfrm>
              <a:prstGeom prst="rect">
                <a:avLst/>
              </a:prstGeom>
              <a:blipFill>
                <a:blip r:embed="rId4"/>
                <a:stretch>
                  <a:fillRect l="-1316"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03BE11-095E-3B3B-A42F-D2435FF0420C}"/>
              </a:ext>
            </a:extLst>
          </p:cNvPr>
          <p:cNvCxnSpPr/>
          <p:nvPr/>
        </p:nvCxnSpPr>
        <p:spPr>
          <a:xfrm>
            <a:off x="2951922" y="3430584"/>
            <a:ext cx="0" cy="22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26168-15B1-0219-44B8-E9D51793B1FD}"/>
              </a:ext>
            </a:extLst>
          </p:cNvPr>
          <p:cNvSpPr txBox="1"/>
          <p:nvPr/>
        </p:nvSpPr>
        <p:spPr>
          <a:xfrm>
            <a:off x="1523171" y="1438006"/>
            <a:ext cx="9260785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C00000"/>
                </a:solidFill>
              </a:rPr>
              <a:t>R=RO (1+a (T-20)) 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/>
              <a:t>Here a is temperature coefficient of resistance for conductor material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a-0.00429 for Aluminium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a=0.00393 for Copper </a:t>
            </a:r>
          </a:p>
        </p:txBody>
      </p:sp>
    </p:spTree>
    <p:extLst>
      <p:ext uri="{BB962C8B-B14F-4D97-AF65-F5344CB8AC3E}">
        <p14:creationId xmlns:p14="http://schemas.microsoft.com/office/powerpoint/2010/main" val="20950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BC8B-A3E1-7D18-484F-BE5233B5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Criteria to be fulfilled (AC)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F13EF-7806-A0D9-C403-E09E1B0C1427}"/>
              </a:ext>
            </a:extLst>
          </p:cNvPr>
          <p:cNvSpPr txBox="1"/>
          <p:nvPr/>
        </p:nvSpPr>
        <p:spPr>
          <a:xfrm>
            <a:off x="964095" y="2044292"/>
            <a:ext cx="37048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</a:t>
            </a:r>
            <a:r>
              <a:rPr lang="en-US" b="1" dirty="0"/>
              <a:t>Below 6.6 KV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1.Derated current Capacity &gt; Imax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Voltage Drop &lt; 5%</a:t>
            </a:r>
          </a:p>
          <a:p>
            <a:endParaRPr lang="en-US" dirty="0"/>
          </a:p>
          <a:p>
            <a:r>
              <a:rPr lang="en-US" dirty="0"/>
              <a:t>3. Power Loss &lt; 2%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070D5-227B-8F87-3BC9-3CF68F4AD4BB}"/>
              </a:ext>
            </a:extLst>
          </p:cNvPr>
          <p:cNvSpPr txBox="1"/>
          <p:nvPr/>
        </p:nvSpPr>
        <p:spPr>
          <a:xfrm>
            <a:off x="7120034" y="2044292"/>
            <a:ext cx="37048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b="1" dirty="0"/>
              <a:t>Above 6.6 KV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1.Derated current Capacity &gt; Imax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2. Derated Current Capacity 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Isc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3. Power Loss &lt; 5%</a:t>
            </a:r>
          </a:p>
          <a:p>
            <a:endParaRPr lang="en-US" dirty="0"/>
          </a:p>
          <a:p>
            <a:r>
              <a:rPr lang="en-US" dirty="0"/>
              <a:t>4. Power Loss &lt; 5%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C8962B-2212-928C-FE63-F630702CD28C}"/>
              </a:ext>
            </a:extLst>
          </p:cNvPr>
          <p:cNvCxnSpPr/>
          <p:nvPr/>
        </p:nvCxnSpPr>
        <p:spPr>
          <a:xfrm>
            <a:off x="1789043" y="2355574"/>
            <a:ext cx="161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1CC64E-7B90-7F7E-43DB-D2D54E40A01A}"/>
              </a:ext>
            </a:extLst>
          </p:cNvPr>
          <p:cNvCxnSpPr/>
          <p:nvPr/>
        </p:nvCxnSpPr>
        <p:spPr>
          <a:xfrm>
            <a:off x="8073887" y="2355574"/>
            <a:ext cx="16101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4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8DE863-A614-F0C8-EAE6-52A78E97010A}"/>
                  </a:ext>
                </a:extLst>
              </p:cNvPr>
              <p:cNvSpPr txBox="1"/>
              <p:nvPr/>
            </p:nvSpPr>
            <p:spPr>
              <a:xfrm>
                <a:off x="2226364" y="864704"/>
                <a:ext cx="6851812" cy="77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Area of Cross – Section   A                                         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IN" sz="2800" b="1" i="1" dirty="0">
                                <a:latin typeface="Cambria Math" panose="02040503050406030204" pitchFamily="18" charset="0"/>
                              </a:rPr>
                              <m:t>𝒔𝑪</m:t>
                            </m:r>
                          </m:sub>
                        </m:sSub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ad>
                          <m:radPr>
                            <m:degHide m:val="on"/>
                            <m:ctrlPr>
                              <a:rPr lang="en-IN" sz="28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8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rad>
                      </m:num>
                      <m:den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endParaRPr lang="en-IN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8DE863-A614-F0C8-EAE6-52A78E97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64" y="864704"/>
                <a:ext cx="6851812" cy="776431"/>
              </a:xfrm>
              <a:prstGeom prst="rect">
                <a:avLst/>
              </a:prstGeom>
              <a:blipFill>
                <a:blip r:embed="rId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634F05-AEB0-CB13-C77A-E51BC718FAC2}"/>
              </a:ext>
            </a:extLst>
          </p:cNvPr>
          <p:cNvSpPr txBox="1"/>
          <p:nvPr/>
        </p:nvSpPr>
        <p:spPr>
          <a:xfrm>
            <a:off x="1489650" y="1992650"/>
            <a:ext cx="873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Material                           Copper                                                        Aluminium </a:t>
            </a:r>
          </a:p>
          <a:p>
            <a:r>
              <a:rPr lang="en-IN" dirty="0"/>
              <a:t>Insulation                    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38B268B-3F69-225C-B16C-9F34EFCFF264}"/>
              </a:ext>
            </a:extLst>
          </p:cNvPr>
          <p:cNvSpPr/>
          <p:nvPr/>
        </p:nvSpPr>
        <p:spPr>
          <a:xfrm rot="16200000">
            <a:off x="8637495" y="762172"/>
            <a:ext cx="301344" cy="4123215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FDA0FB8-A3ED-0D1B-EA9F-D947204A4A11}"/>
              </a:ext>
            </a:extLst>
          </p:cNvPr>
          <p:cNvSpPr/>
          <p:nvPr/>
        </p:nvSpPr>
        <p:spPr>
          <a:xfrm rot="16200000">
            <a:off x="4302042" y="757863"/>
            <a:ext cx="301344" cy="4123215"/>
          </a:xfrm>
          <a:prstGeom prst="rightBrac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08273-78DB-742A-A7A6-7B5C564537A2}"/>
              </a:ext>
            </a:extLst>
          </p:cNvPr>
          <p:cNvSpPr txBox="1"/>
          <p:nvPr/>
        </p:nvSpPr>
        <p:spPr>
          <a:xfrm>
            <a:off x="2603490" y="2999960"/>
            <a:ext cx="3826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PVC     Butyl Rubber   XLPE /EPR  </a:t>
            </a:r>
          </a:p>
          <a:p>
            <a:endParaRPr lang="en-US" dirty="0"/>
          </a:p>
          <a:p>
            <a:r>
              <a:rPr lang="en-US" dirty="0"/>
              <a:t>115          134               143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66             77                  83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F2D5C-6C2D-0BA6-481F-06B91B31F4BE}"/>
              </a:ext>
            </a:extLst>
          </p:cNvPr>
          <p:cNvSpPr txBox="1"/>
          <p:nvPr/>
        </p:nvSpPr>
        <p:spPr>
          <a:xfrm>
            <a:off x="6938943" y="2970143"/>
            <a:ext cx="4339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PVC           Butyl Rubber       XLPE /EPR</a:t>
            </a:r>
          </a:p>
          <a:p>
            <a:endParaRPr lang="en-US" dirty="0"/>
          </a:p>
          <a:p>
            <a:r>
              <a:rPr lang="en-US" dirty="0"/>
              <a:t>76                       89              94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44                        51              54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3F2A2-B1CA-6C79-D719-ACF050864C09}"/>
                  </a:ext>
                </a:extLst>
              </p:cNvPr>
              <p:cNvSpPr txBox="1"/>
              <p:nvPr/>
            </p:nvSpPr>
            <p:spPr>
              <a:xfrm>
                <a:off x="472851" y="3498573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s Current rating 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m</m:t>
                        </m:r>
                      </m:fName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3F2A2-B1CA-6C79-D719-ACF050864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1" y="3498573"/>
                <a:ext cx="2031325" cy="646331"/>
              </a:xfrm>
              <a:prstGeom prst="rect">
                <a:avLst/>
              </a:prstGeom>
              <a:blipFill>
                <a:blip r:embed="rId3"/>
                <a:stretch>
                  <a:fillRect l="-2703" t="-5660" r="-1502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CD4791-CE04-1F8A-F967-90C9885D212B}"/>
                  </a:ext>
                </a:extLst>
              </p:cNvPr>
              <p:cNvSpPr txBox="1"/>
              <p:nvPr/>
            </p:nvSpPr>
            <p:spPr>
              <a:xfrm>
                <a:off x="472850" y="4350168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s Current rating </a:t>
                </a:r>
              </a:p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IN" i="0" dirty="0">
                            <a:latin typeface="Cambria Math" panose="02040503050406030204" pitchFamily="18" charset="0"/>
                          </a:rPr>
                          <m:t>m</m:t>
                        </m:r>
                      </m:fName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CD4791-CE04-1F8A-F967-90C9885D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0" y="4350168"/>
                <a:ext cx="2031325" cy="646331"/>
              </a:xfrm>
              <a:prstGeom prst="rect">
                <a:avLst/>
              </a:prstGeom>
              <a:blipFill>
                <a:blip r:embed="rId4"/>
                <a:stretch>
                  <a:fillRect l="-2703" t="-5660" r="-1502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36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D6F68-84C4-7A98-15C0-1D75CF42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7" y="425672"/>
            <a:ext cx="9837326" cy="534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6E6F-D0DB-12DD-DEAB-097737EE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50" y="256693"/>
            <a:ext cx="11275500" cy="553998"/>
          </a:xfrm>
        </p:spPr>
        <p:txBody>
          <a:bodyPr/>
          <a:lstStyle/>
          <a:p>
            <a:pPr algn="ctr"/>
            <a:r>
              <a:rPr lang="en-US" sz="1600" dirty="0">
                <a:solidFill>
                  <a:srgbClr val="FF5900"/>
                </a:solidFill>
              </a:rPr>
              <a:t>               Solar Dc Cables as per standard EN 50618 are also available.</a:t>
            </a:r>
            <a:br>
              <a:rPr lang="en-US" sz="2400" dirty="0">
                <a:solidFill>
                  <a:srgbClr val="FF5900"/>
                </a:solidFill>
              </a:rPr>
            </a:br>
            <a:r>
              <a:rPr lang="en-US" sz="2000" dirty="0">
                <a:solidFill>
                  <a:srgbClr val="FF5900"/>
                </a:solidFill>
              </a:rPr>
              <a:t>“APAR ANUSHAKTI” E-Beam Irradiated </a:t>
            </a:r>
            <a:r>
              <a:rPr lang="en-US" sz="2000" dirty="0" err="1">
                <a:solidFill>
                  <a:srgbClr val="FF5900"/>
                </a:solidFill>
              </a:rPr>
              <a:t>atc</a:t>
            </a:r>
            <a:r>
              <a:rPr lang="en-US" sz="2000" dirty="0">
                <a:solidFill>
                  <a:srgbClr val="FF5900"/>
                </a:solidFill>
              </a:rPr>
              <a:t> flexible </a:t>
            </a:r>
            <a:r>
              <a:rPr lang="en-US" sz="2000" dirty="0" err="1">
                <a:solidFill>
                  <a:srgbClr val="FF5900"/>
                </a:solidFill>
              </a:rPr>
              <a:t>conductor,Xlpo</a:t>
            </a:r>
            <a:r>
              <a:rPr lang="en-US" sz="2000" dirty="0">
                <a:solidFill>
                  <a:srgbClr val="FF5900"/>
                </a:solidFill>
              </a:rPr>
              <a:t> insulated sheathed solar cable</a:t>
            </a:r>
            <a:endParaRPr lang="en-IN" sz="2400" dirty="0">
              <a:solidFill>
                <a:srgbClr val="FF5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A529240-9C55-E473-4604-D0DF333F4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102250"/>
                  </p:ext>
                </p:extLst>
              </p:nvPr>
            </p:nvGraphicFramePr>
            <p:xfrm>
              <a:off x="347871" y="989596"/>
              <a:ext cx="11698356" cy="487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171">
                      <a:extLst>
                        <a:ext uri="{9D8B030D-6E8A-4147-A177-3AD203B41FA5}">
                          <a16:colId xmlns:a16="http://schemas.microsoft.com/office/drawing/2014/main" val="4105612951"/>
                        </a:ext>
                      </a:extLst>
                    </a:gridCol>
                    <a:gridCol w="1371898">
                      <a:extLst>
                        <a:ext uri="{9D8B030D-6E8A-4147-A177-3AD203B41FA5}">
                          <a16:colId xmlns:a16="http://schemas.microsoft.com/office/drawing/2014/main" val="996332503"/>
                        </a:ext>
                      </a:extLst>
                    </a:gridCol>
                    <a:gridCol w="1233646">
                      <a:extLst>
                        <a:ext uri="{9D8B030D-6E8A-4147-A177-3AD203B41FA5}">
                          <a16:colId xmlns:a16="http://schemas.microsoft.com/office/drawing/2014/main" val="2421948852"/>
                        </a:ext>
                      </a:extLst>
                    </a:gridCol>
                    <a:gridCol w="1164355">
                      <a:extLst>
                        <a:ext uri="{9D8B030D-6E8A-4147-A177-3AD203B41FA5}">
                          <a16:colId xmlns:a16="http://schemas.microsoft.com/office/drawing/2014/main" val="1264911099"/>
                        </a:ext>
                      </a:extLst>
                    </a:gridCol>
                    <a:gridCol w="1033712">
                      <a:extLst>
                        <a:ext uri="{9D8B030D-6E8A-4147-A177-3AD203B41FA5}">
                          <a16:colId xmlns:a16="http://schemas.microsoft.com/office/drawing/2014/main" val="534430915"/>
                        </a:ext>
                      </a:extLst>
                    </a:gridCol>
                    <a:gridCol w="1043948">
                      <a:extLst>
                        <a:ext uri="{9D8B030D-6E8A-4147-A177-3AD203B41FA5}">
                          <a16:colId xmlns:a16="http://schemas.microsoft.com/office/drawing/2014/main" val="3220791460"/>
                        </a:ext>
                      </a:extLst>
                    </a:gridCol>
                    <a:gridCol w="931365">
                      <a:extLst>
                        <a:ext uri="{9D8B030D-6E8A-4147-A177-3AD203B41FA5}">
                          <a16:colId xmlns:a16="http://schemas.microsoft.com/office/drawing/2014/main" val="1236625779"/>
                        </a:ext>
                      </a:extLst>
                    </a:gridCol>
                    <a:gridCol w="1115591">
                      <a:extLst>
                        <a:ext uri="{9D8B030D-6E8A-4147-A177-3AD203B41FA5}">
                          <a16:colId xmlns:a16="http://schemas.microsoft.com/office/drawing/2014/main" val="2090925652"/>
                        </a:ext>
                      </a:extLst>
                    </a:gridCol>
                    <a:gridCol w="955475">
                      <a:extLst>
                        <a:ext uri="{9D8B030D-6E8A-4147-A177-3AD203B41FA5}">
                          <a16:colId xmlns:a16="http://schemas.microsoft.com/office/drawing/2014/main" val="3332147398"/>
                        </a:ext>
                      </a:extLst>
                    </a:gridCol>
                    <a:gridCol w="2125195">
                      <a:extLst>
                        <a:ext uri="{9D8B030D-6E8A-4147-A177-3AD203B41FA5}">
                          <a16:colId xmlns:a16="http://schemas.microsoft.com/office/drawing/2014/main" val="629142857"/>
                        </a:ext>
                      </a:extLst>
                    </a:gridCol>
                  </a:tblGrid>
                  <a:tr h="46168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Size 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Conductor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Insulation </a:t>
                          </a:r>
                        </a:p>
                        <a:p>
                          <a:r>
                            <a:rPr lang="en-US" sz="1600" dirty="0"/>
                            <a:t>Thickness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Sheath </a:t>
                          </a:r>
                        </a:p>
                        <a:p>
                          <a:r>
                            <a:rPr lang="en-US" sz="1600" dirty="0" err="1"/>
                            <a:t>Thickeness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Cable OD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Weight of Cable </a:t>
                          </a:r>
                          <a:endParaRPr lang="en-IN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600" dirty="0"/>
                            <a:t>     Current: Rating (A)</a:t>
                          </a:r>
                          <a:endParaRPr lang="en-I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Max.DC</a:t>
                          </a:r>
                          <a:r>
                            <a:rPr lang="en-US" sz="1600" dirty="0"/>
                            <a:t> Resistance</a:t>
                          </a:r>
                        </a:p>
                        <a:p>
                          <a:r>
                            <a:rPr lang="en-US" sz="1600" dirty="0"/>
                            <a:t> of Conductor</a:t>
                          </a:r>
                        </a:p>
                        <a:p>
                          <a:r>
                            <a:rPr lang="en-US" sz="1600" dirty="0"/>
                            <a:t>At 20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IN" sz="1600" dirty="0"/>
                            <a:t> (ohm/km)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651086"/>
                      </a:ext>
                    </a:extLst>
                  </a:tr>
                  <a:tr h="753272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Sq.mm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No/Dia of Strand(mm) (nom)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    mm</a:t>
                          </a:r>
                        </a:p>
                        <a:p>
                          <a:r>
                            <a:rPr lang="en-US" sz="1400" dirty="0"/>
                            <a:t>(Minimum)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       mm</a:t>
                          </a:r>
                        </a:p>
                        <a:p>
                          <a:r>
                            <a:rPr lang="en-US" sz="1400" dirty="0"/>
                            <a:t>(Minimum)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mm</a:t>
                          </a:r>
                        </a:p>
                        <a:p>
                          <a:r>
                            <a:rPr lang="en-US" sz="1400" dirty="0"/>
                            <a:t>(Minimum)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 Kg/km</a:t>
                          </a:r>
                        </a:p>
                        <a:p>
                          <a:r>
                            <a:rPr lang="en-US" sz="1400" dirty="0"/>
                            <a:t>(approx.)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At 60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endParaRPr lang="en-IN" sz="1400" dirty="0"/>
                        </a:p>
                        <a:p>
                          <a:r>
                            <a:rPr lang="en-IN" sz="1400" dirty="0"/>
                            <a:t>In 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Single cable </a:t>
                          </a:r>
                        </a:p>
                        <a:p>
                          <a:r>
                            <a:rPr lang="en-US" sz="1400" dirty="0"/>
                            <a:t>Adjacent on surface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 cables </a:t>
                          </a:r>
                        </a:p>
                        <a:p>
                          <a:r>
                            <a:rPr lang="en-US" sz="1400" dirty="0"/>
                            <a:t>Adjacent on</a:t>
                          </a:r>
                        </a:p>
                        <a:p>
                          <a:r>
                            <a:rPr lang="en-US" sz="1400" dirty="0"/>
                            <a:t>Surfaces</a:t>
                          </a:r>
                          <a:endParaRPr lang="en-IN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898715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50/0.25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4.2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674357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56/0.3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4.7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5.09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407724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84/0.3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3.39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3393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80/0.4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1.95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370070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1.24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1060308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179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167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142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0.795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82159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276/0.4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385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207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176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0.565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59504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14.0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276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221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0.393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104120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360/0.5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16.0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347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278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0.277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389556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475/0.5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18.0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945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237323"/>
                      </a:ext>
                    </a:extLst>
                  </a:tr>
                  <a:tr h="295639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608/0.5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20.0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1190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488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464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0.164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8456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A529240-9C55-E473-4604-D0DF333F4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102250"/>
                  </p:ext>
                </p:extLst>
              </p:nvPr>
            </p:nvGraphicFramePr>
            <p:xfrm>
              <a:off x="347871" y="989596"/>
              <a:ext cx="11698356" cy="4876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171">
                      <a:extLst>
                        <a:ext uri="{9D8B030D-6E8A-4147-A177-3AD203B41FA5}">
                          <a16:colId xmlns:a16="http://schemas.microsoft.com/office/drawing/2014/main" val="4105612951"/>
                        </a:ext>
                      </a:extLst>
                    </a:gridCol>
                    <a:gridCol w="1371898">
                      <a:extLst>
                        <a:ext uri="{9D8B030D-6E8A-4147-A177-3AD203B41FA5}">
                          <a16:colId xmlns:a16="http://schemas.microsoft.com/office/drawing/2014/main" val="996332503"/>
                        </a:ext>
                      </a:extLst>
                    </a:gridCol>
                    <a:gridCol w="1233646">
                      <a:extLst>
                        <a:ext uri="{9D8B030D-6E8A-4147-A177-3AD203B41FA5}">
                          <a16:colId xmlns:a16="http://schemas.microsoft.com/office/drawing/2014/main" val="2421948852"/>
                        </a:ext>
                      </a:extLst>
                    </a:gridCol>
                    <a:gridCol w="1164355">
                      <a:extLst>
                        <a:ext uri="{9D8B030D-6E8A-4147-A177-3AD203B41FA5}">
                          <a16:colId xmlns:a16="http://schemas.microsoft.com/office/drawing/2014/main" val="1264911099"/>
                        </a:ext>
                      </a:extLst>
                    </a:gridCol>
                    <a:gridCol w="1033712">
                      <a:extLst>
                        <a:ext uri="{9D8B030D-6E8A-4147-A177-3AD203B41FA5}">
                          <a16:colId xmlns:a16="http://schemas.microsoft.com/office/drawing/2014/main" val="534430915"/>
                        </a:ext>
                      </a:extLst>
                    </a:gridCol>
                    <a:gridCol w="1043948">
                      <a:extLst>
                        <a:ext uri="{9D8B030D-6E8A-4147-A177-3AD203B41FA5}">
                          <a16:colId xmlns:a16="http://schemas.microsoft.com/office/drawing/2014/main" val="3220791460"/>
                        </a:ext>
                      </a:extLst>
                    </a:gridCol>
                    <a:gridCol w="931365">
                      <a:extLst>
                        <a:ext uri="{9D8B030D-6E8A-4147-A177-3AD203B41FA5}">
                          <a16:colId xmlns:a16="http://schemas.microsoft.com/office/drawing/2014/main" val="1236625779"/>
                        </a:ext>
                      </a:extLst>
                    </a:gridCol>
                    <a:gridCol w="1115591">
                      <a:extLst>
                        <a:ext uri="{9D8B030D-6E8A-4147-A177-3AD203B41FA5}">
                          <a16:colId xmlns:a16="http://schemas.microsoft.com/office/drawing/2014/main" val="2090925652"/>
                        </a:ext>
                      </a:extLst>
                    </a:gridCol>
                    <a:gridCol w="955475">
                      <a:extLst>
                        <a:ext uri="{9D8B030D-6E8A-4147-A177-3AD203B41FA5}">
                          <a16:colId xmlns:a16="http://schemas.microsoft.com/office/drawing/2014/main" val="3332147398"/>
                        </a:ext>
                      </a:extLst>
                    </a:gridCol>
                    <a:gridCol w="2125195">
                      <a:extLst>
                        <a:ext uri="{9D8B030D-6E8A-4147-A177-3AD203B41FA5}">
                          <a16:colId xmlns:a16="http://schemas.microsoft.com/office/drawing/2014/main" val="62914285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Size 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Conductor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Insulation </a:t>
                          </a:r>
                        </a:p>
                        <a:p>
                          <a:r>
                            <a:rPr lang="en-US" sz="1600" dirty="0"/>
                            <a:t>Thickness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Sheath </a:t>
                          </a:r>
                        </a:p>
                        <a:p>
                          <a:r>
                            <a:rPr lang="en-US" sz="1600" dirty="0" err="1"/>
                            <a:t>Thickeness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Cable OD</a:t>
                          </a:r>
                          <a:endParaRPr lang="en-IN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Weight of Cable </a:t>
                          </a:r>
                          <a:endParaRPr lang="en-IN" sz="16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600" dirty="0"/>
                            <a:t>     Current: Rating (A)</a:t>
                          </a:r>
                          <a:endParaRPr lang="en-IN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430" t="-1200" r="-1146" b="-224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651086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Sq.mm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No/Dia of Strand(mm) (nom)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    mm</a:t>
                          </a:r>
                        </a:p>
                        <a:p>
                          <a:r>
                            <a:rPr lang="en-US" sz="1400" dirty="0"/>
                            <a:t>(Minimum)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       mm</a:t>
                          </a:r>
                        </a:p>
                        <a:p>
                          <a:r>
                            <a:rPr lang="en-US" sz="1400" dirty="0"/>
                            <a:t>(Minimum)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mm</a:t>
                          </a:r>
                        </a:p>
                        <a:p>
                          <a:r>
                            <a:rPr lang="en-US" sz="1400" dirty="0"/>
                            <a:t>(Minimum)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  Kg/km</a:t>
                          </a:r>
                        </a:p>
                        <a:p>
                          <a:r>
                            <a:rPr lang="en-US" sz="1400" dirty="0"/>
                            <a:t>(approx.)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229" t="-63226" r="-452941" b="-36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Single cable </a:t>
                          </a:r>
                        </a:p>
                        <a:p>
                          <a:r>
                            <a:rPr lang="en-US" sz="1400" dirty="0"/>
                            <a:t>Adjacent on surface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 cables </a:t>
                          </a:r>
                        </a:p>
                        <a:p>
                          <a:r>
                            <a:rPr lang="en-US" sz="1400" dirty="0"/>
                            <a:t>Adjacent on</a:t>
                          </a:r>
                        </a:p>
                        <a:p>
                          <a:r>
                            <a:rPr lang="en-US" sz="1400" dirty="0"/>
                            <a:t>Surfaces</a:t>
                          </a:r>
                          <a:endParaRPr lang="en-IN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8987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50/0.25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4.2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6743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56/0.3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4.7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5.09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4077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84/0.3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3.39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1333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80/0.4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1.95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37007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1.24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10603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179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167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142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0.795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9821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276/0.4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385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207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176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0.565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2259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396/0.4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14.0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276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262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221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0.393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10412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360/0.5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16.0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735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347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278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0.277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3895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475/0.5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0.9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18.0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945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416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333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0.21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2373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608/0.5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1.1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20.0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1190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488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464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390</a:t>
                          </a:r>
                          <a:endParaRPr lang="en-IN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0.164</a:t>
                          </a:r>
                          <a:endParaRPr lang="en-IN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8456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75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631E-A60C-C22D-2D82-D828290B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5900"/>
                </a:solidFill>
              </a:rPr>
              <a:t>AC Cable ACDB To MDB (Client’s side)</a:t>
            </a:r>
            <a:endParaRPr lang="en-IN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8B03-309F-5EB2-1E31-F4078C8C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982768"/>
            <a:ext cx="9685859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7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6E96D-96BD-A773-FC52-F7196A9409E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253"/>
            <a:ext cx="12192000" cy="4060825"/>
          </a:xfrm>
        </p:spPr>
      </p:pic>
    </p:spTree>
    <p:extLst>
      <p:ext uri="{BB962C8B-B14F-4D97-AF65-F5344CB8AC3E}">
        <p14:creationId xmlns:p14="http://schemas.microsoft.com/office/powerpoint/2010/main" val="171577695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131</TotalTime>
  <Words>492</Words>
  <Application>Microsoft Office PowerPoint</Application>
  <PresentationFormat>Widescreen</PresentationFormat>
  <Paragraphs>212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GenAITheme3-whiteBG</vt:lpstr>
      <vt:lpstr>PowerPoint Presentation</vt:lpstr>
      <vt:lpstr>PowerPoint Presentation</vt:lpstr>
      <vt:lpstr>PowerPoint Presentation</vt:lpstr>
      <vt:lpstr>Criteria to be fulfilled (AC)</vt:lpstr>
      <vt:lpstr>PowerPoint Presentation</vt:lpstr>
      <vt:lpstr>PowerPoint Presentation</vt:lpstr>
      <vt:lpstr>               Solar Dc Cables as per standard EN 50618 are also available. “APAR ANUSHAKTI” E-Beam Irradiated atc flexible conductor,Xlpo insulated sheathed solar cable</vt:lpstr>
      <vt:lpstr>AC Cable ACDB To MDB (Client’s side)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7</cp:revision>
  <dcterms:created xsi:type="dcterms:W3CDTF">2025-02-10T11:36:54Z</dcterms:created>
  <dcterms:modified xsi:type="dcterms:W3CDTF">2025-02-21T10:01:05Z</dcterms:modified>
</cp:coreProperties>
</file>