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0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CAA90-2062-4FA6-935F-4D9715139EE9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909D3-E534-440D-9951-6CCC7A05A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16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996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206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428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1518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982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415C-E612-F57C-D900-69F083436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A7504-4746-5BCF-0422-5F982D0E6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2448E-CBAC-21C1-6CFA-E6565930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9652-72B1-42DC-9E2B-F02DDE31A18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0F172-8ECC-A92F-1AD7-978AF176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CBBD6-6494-0A35-DE19-ED3E211F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51D9-B847-48D5-82CB-D6B5D88C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7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028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0755-91CC-4050-6529-57244F5781F4}"/>
              </a:ext>
            </a:extLst>
          </p:cNvPr>
          <p:cNvSpPr txBox="1">
            <a:spLocks/>
          </p:cNvSpPr>
          <p:nvPr/>
        </p:nvSpPr>
        <p:spPr>
          <a:xfrm>
            <a:off x="1419582" y="259976"/>
            <a:ext cx="9144000" cy="61555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 Power Plant design</a:t>
            </a:r>
            <a:endParaRPr lang="en-IN" sz="4000" b="1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A0B70-1919-9895-6098-0FACC1C4D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4" y="964981"/>
            <a:ext cx="8559792" cy="475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8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0F87-CF27-BBDF-9EF2-2BDDBCA1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855" y="2813447"/>
            <a:ext cx="6980616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Relay Co-ordination (part-1)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76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6E8D664-D4B8-E44B-78F9-327DF5DD6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49" y="740858"/>
            <a:ext cx="9259102" cy="386367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025449D-63D0-7A55-E05C-E9C51C0590BA}"/>
              </a:ext>
            </a:extLst>
          </p:cNvPr>
          <p:cNvGrpSpPr/>
          <p:nvPr/>
        </p:nvGrpSpPr>
        <p:grpSpPr>
          <a:xfrm>
            <a:off x="7037070" y="394370"/>
            <a:ext cx="4169409" cy="3391560"/>
            <a:chOff x="6990080" y="428600"/>
            <a:chExt cx="4169409" cy="33915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90F427-9A6A-923B-1BB4-4550161D0057}"/>
                </a:ext>
              </a:extLst>
            </p:cNvPr>
            <p:cNvSpPr/>
            <p:nvPr/>
          </p:nvSpPr>
          <p:spPr>
            <a:xfrm>
              <a:off x="6990080" y="3161640"/>
              <a:ext cx="772160" cy="658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7623AE-96C9-5DA4-64CA-C7D29C3491C1}"/>
                </a:ext>
              </a:extLst>
            </p:cNvPr>
            <p:cNvSpPr/>
            <p:nvPr/>
          </p:nvSpPr>
          <p:spPr>
            <a:xfrm>
              <a:off x="10387329" y="428600"/>
              <a:ext cx="772160" cy="658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D79631-B96D-F71D-DF2F-4B91476E05AF}"/>
              </a:ext>
            </a:extLst>
          </p:cNvPr>
          <p:cNvGrpSpPr/>
          <p:nvPr/>
        </p:nvGrpSpPr>
        <p:grpSpPr>
          <a:xfrm>
            <a:off x="7325360" y="4206240"/>
            <a:ext cx="3139440" cy="1568389"/>
            <a:chOff x="8961120" y="4632960"/>
            <a:chExt cx="3139440" cy="156838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33D6350-B45D-9EED-41C5-3B25C8F7A1BC}"/>
                </a:ext>
              </a:extLst>
            </p:cNvPr>
            <p:cNvCxnSpPr/>
            <p:nvPr/>
          </p:nvCxnSpPr>
          <p:spPr>
            <a:xfrm flipV="1">
              <a:off x="8961120" y="4632960"/>
              <a:ext cx="0" cy="1568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6606DCB-6749-C4D8-4C07-37490516AA35}"/>
                </a:ext>
              </a:extLst>
            </p:cNvPr>
            <p:cNvCxnSpPr/>
            <p:nvPr/>
          </p:nvCxnSpPr>
          <p:spPr>
            <a:xfrm>
              <a:off x="8971280" y="6197600"/>
              <a:ext cx="3129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1F527EE-E398-9A37-AAAD-90AC3B851E23}"/>
                </a:ext>
              </a:extLst>
            </p:cNvPr>
            <p:cNvCxnSpPr>
              <a:cxnSpLocks/>
            </p:cNvCxnSpPr>
            <p:nvPr/>
          </p:nvCxnSpPr>
          <p:spPr>
            <a:xfrm>
              <a:off x="8971280" y="5151120"/>
              <a:ext cx="1493520" cy="392490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450CEAF-384A-17CF-155F-D00C24C6A063}"/>
                </a:ext>
              </a:extLst>
            </p:cNvPr>
            <p:cNvCxnSpPr/>
            <p:nvPr/>
          </p:nvCxnSpPr>
          <p:spPr>
            <a:xfrm flipV="1">
              <a:off x="10464800" y="5543610"/>
              <a:ext cx="0" cy="3288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FA5C8FD-5B12-BA32-0F3D-9A5F863BC1E0}"/>
                </a:ext>
              </a:extLst>
            </p:cNvPr>
            <p:cNvCxnSpPr/>
            <p:nvPr/>
          </p:nvCxnSpPr>
          <p:spPr>
            <a:xfrm>
              <a:off x="10464800" y="5872480"/>
              <a:ext cx="9245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39F80FE-4145-D957-7F78-56171B4FF61C}"/>
              </a:ext>
            </a:extLst>
          </p:cNvPr>
          <p:cNvGrpSpPr/>
          <p:nvPr/>
        </p:nvGrpSpPr>
        <p:grpSpPr>
          <a:xfrm>
            <a:off x="6929794" y="4355067"/>
            <a:ext cx="2410580" cy="1760182"/>
            <a:chOff x="8565554" y="4781787"/>
            <a:chExt cx="2410580" cy="176018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CFC458-30C9-21BE-37BD-BABEE7902256}"/>
                </a:ext>
              </a:extLst>
            </p:cNvPr>
            <p:cNvSpPr txBox="1"/>
            <p:nvPr/>
          </p:nvSpPr>
          <p:spPr>
            <a:xfrm>
              <a:off x="9243601" y="4781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9434DA-32F5-5510-F28B-AA7AC4B39B59}"/>
                </a:ext>
              </a:extLst>
            </p:cNvPr>
            <p:cNvSpPr txBox="1"/>
            <p:nvPr/>
          </p:nvSpPr>
          <p:spPr>
            <a:xfrm>
              <a:off x="9911388" y="5098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E27025-2B1D-6979-0BD6-047471CA84DA}"/>
                </a:ext>
              </a:extLst>
            </p:cNvPr>
            <p:cNvSpPr txBox="1"/>
            <p:nvPr/>
          </p:nvSpPr>
          <p:spPr>
            <a:xfrm>
              <a:off x="10663228" y="54577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BD025A-0E46-EB91-0019-5D4E0AF29AC3}"/>
                </a:ext>
              </a:extLst>
            </p:cNvPr>
            <p:cNvSpPr txBox="1"/>
            <p:nvPr/>
          </p:nvSpPr>
          <p:spPr>
            <a:xfrm>
              <a:off x="9994746" y="6264970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Distance</a:t>
              </a:r>
              <a:endParaRPr lang="en-IN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CB1E3D-A392-9924-9D49-24A981E4043C}"/>
                </a:ext>
              </a:extLst>
            </p:cNvPr>
            <p:cNvSpPr txBox="1"/>
            <p:nvPr/>
          </p:nvSpPr>
          <p:spPr>
            <a:xfrm rot="16200000">
              <a:off x="8082730" y="5329454"/>
              <a:ext cx="12426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Operating Time</a:t>
              </a:r>
              <a:endParaRPr lang="en-IN" sz="1200" dirty="0"/>
            </a:p>
          </p:txBody>
        </p:sp>
      </p:grpSp>
      <p:sp>
        <p:nvSpPr>
          <p:cNvPr id="39" name="Title 38">
            <a:extLst>
              <a:ext uri="{FF2B5EF4-FFF2-40B4-BE49-F238E27FC236}">
                <a16:creationId xmlns:a16="http://schemas.microsoft.com/office/drawing/2014/main" id="{4BF9AEB6-E62E-A21B-C613-B44D74D2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Importance of relay Co - Ordination</a:t>
            </a:r>
          </a:p>
        </p:txBody>
      </p:sp>
    </p:spTree>
    <p:extLst>
      <p:ext uri="{BB962C8B-B14F-4D97-AF65-F5344CB8AC3E}">
        <p14:creationId xmlns:p14="http://schemas.microsoft.com/office/powerpoint/2010/main" val="260308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F73CB4-56F0-D114-D430-5F7562264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074" y="952285"/>
            <a:ext cx="4046571" cy="495342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4A0162D-2E1C-AEA2-3845-D8F60E37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Relay Co-Ordination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0E9955-B6D7-85BF-2255-DC17DE83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55" y="1915056"/>
            <a:ext cx="4677930" cy="271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1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22DF-A669-5569-BBEE-B47F3F36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DMT Grading – (50)</a:t>
            </a:r>
            <a:endParaRPr lang="en-IN" sz="3200" b="1" dirty="0">
              <a:solidFill>
                <a:srgbClr val="FF590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748D21-114C-8623-1E0A-5ECE5B30F440}"/>
              </a:ext>
            </a:extLst>
          </p:cNvPr>
          <p:cNvGrpSpPr/>
          <p:nvPr/>
        </p:nvGrpSpPr>
        <p:grpSpPr>
          <a:xfrm>
            <a:off x="1660054" y="1890423"/>
            <a:ext cx="4631585" cy="2313829"/>
            <a:chOff x="8961120" y="4632960"/>
            <a:chExt cx="3139440" cy="1568389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AE95645-80CC-5377-8EEE-26D30B9AD391}"/>
                </a:ext>
              </a:extLst>
            </p:cNvPr>
            <p:cNvCxnSpPr/>
            <p:nvPr/>
          </p:nvCxnSpPr>
          <p:spPr>
            <a:xfrm flipV="1">
              <a:off x="8961120" y="4632960"/>
              <a:ext cx="0" cy="1568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AE8F3A4-54C7-BB9B-796B-559E6F8844C1}"/>
                </a:ext>
              </a:extLst>
            </p:cNvPr>
            <p:cNvCxnSpPr/>
            <p:nvPr/>
          </p:nvCxnSpPr>
          <p:spPr>
            <a:xfrm>
              <a:off x="8971280" y="6197600"/>
              <a:ext cx="3129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5B0BDF37-87AA-0A38-4F3E-173BD2036A35}"/>
                </a:ext>
              </a:extLst>
            </p:cNvPr>
            <p:cNvCxnSpPr>
              <a:cxnSpLocks/>
            </p:cNvCxnSpPr>
            <p:nvPr/>
          </p:nvCxnSpPr>
          <p:spPr>
            <a:xfrm>
              <a:off x="8971280" y="5151120"/>
              <a:ext cx="1493520" cy="392490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C33ADE-C508-C251-24EA-46A9F4F6B56E}"/>
                </a:ext>
              </a:extLst>
            </p:cNvPr>
            <p:cNvCxnSpPr/>
            <p:nvPr/>
          </p:nvCxnSpPr>
          <p:spPr>
            <a:xfrm flipV="1">
              <a:off x="10464800" y="5543610"/>
              <a:ext cx="0" cy="3288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5C6EED-4880-BC3E-008F-0D635BA2FD2E}"/>
                </a:ext>
              </a:extLst>
            </p:cNvPr>
            <p:cNvCxnSpPr/>
            <p:nvPr/>
          </p:nvCxnSpPr>
          <p:spPr>
            <a:xfrm>
              <a:off x="10464800" y="5872480"/>
              <a:ext cx="9245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0A6A73-BD46-71D6-B6D2-BA0470C5F7DE}"/>
              </a:ext>
            </a:extLst>
          </p:cNvPr>
          <p:cNvGrpSpPr/>
          <p:nvPr/>
        </p:nvGrpSpPr>
        <p:grpSpPr>
          <a:xfrm>
            <a:off x="1264488" y="2039249"/>
            <a:ext cx="3556305" cy="2596779"/>
            <a:chOff x="8565554" y="4781787"/>
            <a:chExt cx="2410580" cy="17601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6DD4FF-0D28-1657-4900-BD5EFF94460C}"/>
                </a:ext>
              </a:extLst>
            </p:cNvPr>
            <p:cNvSpPr txBox="1"/>
            <p:nvPr/>
          </p:nvSpPr>
          <p:spPr>
            <a:xfrm>
              <a:off x="9243601" y="4781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A18112-4433-5AEE-D869-ACBEE9BF8D21}"/>
                </a:ext>
              </a:extLst>
            </p:cNvPr>
            <p:cNvSpPr txBox="1"/>
            <p:nvPr/>
          </p:nvSpPr>
          <p:spPr>
            <a:xfrm>
              <a:off x="9911388" y="5098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97CFF7-D4EA-374D-E300-23AB64162CBC}"/>
                </a:ext>
              </a:extLst>
            </p:cNvPr>
            <p:cNvSpPr txBox="1"/>
            <p:nvPr/>
          </p:nvSpPr>
          <p:spPr>
            <a:xfrm>
              <a:off x="10663228" y="54577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5708AC-C463-DCA4-18C0-3D80A71D97BE}"/>
                </a:ext>
              </a:extLst>
            </p:cNvPr>
            <p:cNvSpPr txBox="1"/>
            <p:nvPr/>
          </p:nvSpPr>
          <p:spPr>
            <a:xfrm>
              <a:off x="9994746" y="6264970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Distance</a:t>
              </a:r>
              <a:endParaRPr lang="en-IN" sz="1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A790C4-9CA5-68E5-29B3-53A8C511C5B0}"/>
                </a:ext>
              </a:extLst>
            </p:cNvPr>
            <p:cNvSpPr txBox="1"/>
            <p:nvPr/>
          </p:nvSpPr>
          <p:spPr>
            <a:xfrm rot="16200000">
              <a:off x="8082730" y="5329454"/>
              <a:ext cx="12426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Operating Time</a:t>
              </a:r>
              <a:endParaRPr lang="en-IN" sz="12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FB1FCB2-BDF1-9933-714C-F1E95EBC4AC4}"/>
              </a:ext>
            </a:extLst>
          </p:cNvPr>
          <p:cNvSpPr txBox="1"/>
          <p:nvPr/>
        </p:nvSpPr>
        <p:spPr>
          <a:xfrm>
            <a:off x="6744770" y="2080192"/>
            <a:ext cx="3471241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RELAY SETTING </a:t>
            </a:r>
          </a:p>
          <a:p>
            <a:pPr>
              <a:lnSpc>
                <a:spcPct val="150000"/>
              </a:lnSpc>
            </a:pPr>
            <a:r>
              <a:rPr lang="en-IN" dirty="0"/>
              <a:t>50-1 Pickup     : 180%</a:t>
            </a:r>
          </a:p>
          <a:p>
            <a:pPr>
              <a:lnSpc>
                <a:spcPct val="150000"/>
              </a:lnSpc>
            </a:pPr>
            <a:r>
              <a:rPr lang="en-IN" dirty="0"/>
              <a:t>50-1 Delay      : 1 Sec </a:t>
            </a:r>
          </a:p>
          <a:p>
            <a:pPr>
              <a:lnSpc>
                <a:spcPct val="150000"/>
              </a:lnSpc>
            </a:pPr>
            <a:r>
              <a:rPr lang="en-IN" dirty="0"/>
              <a:t>50-2 Pickup     : 400% </a:t>
            </a:r>
          </a:p>
          <a:p>
            <a:pPr>
              <a:lnSpc>
                <a:spcPct val="150000"/>
              </a:lnSpc>
            </a:pPr>
            <a:r>
              <a:rPr lang="en-IN" dirty="0"/>
              <a:t>50-2 Delay      : 0.1 Sec </a:t>
            </a:r>
          </a:p>
        </p:txBody>
      </p:sp>
    </p:spTree>
    <p:extLst>
      <p:ext uri="{BB962C8B-B14F-4D97-AF65-F5344CB8AC3E}">
        <p14:creationId xmlns:p14="http://schemas.microsoft.com/office/powerpoint/2010/main" val="39295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AF09F4-05C7-D0BB-BECD-F92D725A6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59" y="1817230"/>
            <a:ext cx="4618120" cy="3223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E066D9-A63F-11E9-3594-A0E6CE88D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127" y="1268542"/>
            <a:ext cx="4877223" cy="432091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05D4DEA-7244-F655-4C4A-8A972FA6BABB}"/>
              </a:ext>
            </a:extLst>
          </p:cNvPr>
          <p:cNvGrpSpPr/>
          <p:nvPr/>
        </p:nvGrpSpPr>
        <p:grpSpPr>
          <a:xfrm>
            <a:off x="3543338" y="1856986"/>
            <a:ext cx="2918713" cy="1259641"/>
            <a:chOff x="3543338" y="1856986"/>
            <a:chExt cx="2918713" cy="12596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146C5F6-543F-0F52-0F6B-3DDE80AFB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3338" y="2026873"/>
              <a:ext cx="2918713" cy="108975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924970-B0AA-E709-980A-7270E3580ABE}"/>
                </a:ext>
              </a:extLst>
            </p:cNvPr>
            <p:cNvSpPr/>
            <p:nvPr/>
          </p:nvSpPr>
          <p:spPr>
            <a:xfrm>
              <a:off x="3543338" y="1856986"/>
              <a:ext cx="621158" cy="2998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6926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4B4FA7-1098-847F-3B07-FD3BFDA4CFAC}"/>
              </a:ext>
            </a:extLst>
          </p:cNvPr>
          <p:cNvSpPr txBox="1"/>
          <p:nvPr/>
        </p:nvSpPr>
        <p:spPr>
          <a:xfrm>
            <a:off x="6954906" y="1582339"/>
            <a:ext cx="348118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1. Pickup &amp; Current Setting </a:t>
            </a:r>
          </a:p>
          <a:p>
            <a:endParaRPr lang="en-IN" sz="1400" dirty="0"/>
          </a:p>
          <a:p>
            <a:r>
              <a:rPr lang="en-IN" sz="1400" dirty="0"/>
              <a:t>Current Setting=Pickup current/CT ratio </a:t>
            </a:r>
          </a:p>
          <a:p>
            <a:r>
              <a:rPr lang="en-IN" sz="1400" dirty="0"/>
              <a:t>                       = 600/500 </a:t>
            </a:r>
          </a:p>
          <a:p>
            <a:r>
              <a:rPr lang="en-IN" sz="1400" dirty="0"/>
              <a:t>                       = 1.2 </a:t>
            </a:r>
          </a:p>
          <a:p>
            <a:endParaRPr lang="en-IN" sz="1400" dirty="0"/>
          </a:p>
          <a:p>
            <a:r>
              <a:rPr lang="en-IN" sz="1400" b="1" dirty="0"/>
              <a:t>2.Plug setting Multiplier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PSM = Fault Current / pickup Current</a:t>
            </a:r>
          </a:p>
          <a:p>
            <a:r>
              <a:rPr lang="en-IN" sz="1400" dirty="0"/>
              <a:t>                       =1000/600</a:t>
            </a:r>
          </a:p>
          <a:p>
            <a:r>
              <a:rPr lang="en-IN" sz="1400" dirty="0"/>
              <a:t>                       =1.67</a:t>
            </a:r>
          </a:p>
          <a:p>
            <a:endParaRPr lang="en-IN" sz="1400" b="1" dirty="0"/>
          </a:p>
          <a:p>
            <a:r>
              <a:rPr lang="en-IN" sz="1400" b="1" dirty="0"/>
              <a:t>3.TMS &amp; Relay Operation Time</a:t>
            </a:r>
          </a:p>
          <a:p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8FC84-25B0-E86E-188F-7882C3E15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59" y="1817230"/>
            <a:ext cx="4618120" cy="322353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ADE967E-026C-6178-3591-9F7C17BE92E7}"/>
              </a:ext>
            </a:extLst>
          </p:cNvPr>
          <p:cNvGrpSpPr/>
          <p:nvPr/>
        </p:nvGrpSpPr>
        <p:grpSpPr>
          <a:xfrm>
            <a:off x="3543338" y="1856986"/>
            <a:ext cx="2918713" cy="1259641"/>
            <a:chOff x="3543338" y="1856986"/>
            <a:chExt cx="2918713" cy="12596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66A40D4-19C5-D796-86FC-02D86C9D9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3338" y="2026873"/>
              <a:ext cx="2918713" cy="108975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40FFD4-716E-E3C3-DB39-E0477930DD74}"/>
                </a:ext>
              </a:extLst>
            </p:cNvPr>
            <p:cNvSpPr/>
            <p:nvPr/>
          </p:nvSpPr>
          <p:spPr>
            <a:xfrm>
              <a:off x="3543338" y="1856986"/>
              <a:ext cx="621158" cy="2998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0B8BF2-AAE3-2AC3-3D30-93B2246EBEE1}"/>
                  </a:ext>
                </a:extLst>
              </p:cNvPr>
              <p:cNvSpPr txBox="1"/>
              <p:nvPr/>
            </p:nvSpPr>
            <p:spPr>
              <a:xfrm>
                <a:off x="7439439" y="4690882"/>
                <a:ext cx="167642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0.14×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𝑃𝑆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0.02</m:t>
                              </m:r>
                            </m:sup>
                          </m:s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0B8BF2-AAE3-2AC3-3D30-93B2246EB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439" y="4690882"/>
                <a:ext cx="1676420" cy="520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FD99A-0BE2-F936-A6F0-25B722B958BD}"/>
                  </a:ext>
                </a:extLst>
              </p:cNvPr>
              <p:cNvSpPr txBox="1"/>
              <p:nvPr/>
            </p:nvSpPr>
            <p:spPr>
              <a:xfrm>
                <a:off x="7320169" y="5406887"/>
                <a:ext cx="208544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⋅5=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0.14×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1⋅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67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0.02</m:t>
                              </m:r>
                            </m:sup>
                          </m:s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FD99A-0BE2-F936-A6F0-25B722B95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169" y="5406887"/>
                <a:ext cx="2085443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35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F63931-1823-FCA3-65CE-5E25211C18E6}"/>
              </a:ext>
            </a:extLst>
          </p:cNvPr>
          <p:cNvSpPr txBox="1"/>
          <p:nvPr/>
        </p:nvSpPr>
        <p:spPr>
          <a:xfrm>
            <a:off x="3848513" y="1219992"/>
            <a:ext cx="4977435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What would be the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operating time if we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select a curve other than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        SI?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For example : Extremely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Inverse or very inverse </a:t>
            </a:r>
          </a:p>
        </p:txBody>
      </p:sp>
    </p:spTree>
    <p:extLst>
      <p:ext uri="{BB962C8B-B14F-4D97-AF65-F5344CB8AC3E}">
        <p14:creationId xmlns:p14="http://schemas.microsoft.com/office/powerpoint/2010/main" val="338530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6C24-73F3-7617-9EBA-EE62410D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315" y="2571750"/>
            <a:ext cx="3074537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0055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145</TotalTime>
  <Words>137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GenAITheme3-whiteBG</vt:lpstr>
      <vt:lpstr>PowerPoint Presentation</vt:lpstr>
      <vt:lpstr>Relay Co-ordination (part-1)</vt:lpstr>
      <vt:lpstr>Importance of relay Co - Ordination</vt:lpstr>
      <vt:lpstr>Relay Co-Ordination</vt:lpstr>
      <vt:lpstr>DMT Grading – (50)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5</cp:revision>
  <dcterms:created xsi:type="dcterms:W3CDTF">2025-02-10T12:08:25Z</dcterms:created>
  <dcterms:modified xsi:type="dcterms:W3CDTF">2025-02-14T09:35:10Z</dcterms:modified>
</cp:coreProperties>
</file>