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BA0"/>
    <a:srgbClr val="FF5900"/>
    <a:srgbClr val="FFFFFF"/>
    <a:srgbClr val="9D9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475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7321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42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5477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6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325E-86F4-EB4F-928C-557E54039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2DD75-CA88-E177-48AE-D00702877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F960B-D9CD-C892-18D7-1C6CDD7D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2257-B81C-48DD-995C-11DAFE63CD9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C8AED-2131-299C-AB2F-78EE805E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2B47E-2ECE-50FF-B1F8-E748A783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B70B7-B43B-4D5F-84CD-AEF618E7F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8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6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E27B-596F-EAA4-677F-9C7A1EFA72B1}"/>
              </a:ext>
            </a:extLst>
          </p:cNvPr>
          <p:cNvSpPr txBox="1">
            <a:spLocks/>
          </p:cNvSpPr>
          <p:nvPr/>
        </p:nvSpPr>
        <p:spPr>
          <a:xfrm>
            <a:off x="1419582" y="259976"/>
            <a:ext cx="9144000" cy="615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Power Plant design</a:t>
            </a:r>
            <a:endParaRPr lang="en-IN" sz="4000" b="1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DA1DD9-072E-BDBD-F74D-FCDF24699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4" y="964981"/>
            <a:ext cx="8559792" cy="47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1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A4F79-6684-0CA0-0C4D-6F653FE2D66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1" y="2439021"/>
            <a:ext cx="10515600" cy="1533525"/>
          </a:xfrm>
        </p:spPr>
      </p:pic>
    </p:spTree>
    <p:extLst>
      <p:ext uri="{BB962C8B-B14F-4D97-AF65-F5344CB8AC3E}">
        <p14:creationId xmlns:p14="http://schemas.microsoft.com/office/powerpoint/2010/main" val="47645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2DEAC-36F3-9B43-F536-C05E23725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54" y="1985045"/>
            <a:ext cx="3412053" cy="31397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936F09-FCB6-9C86-6DFE-A0BD814E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85045"/>
            <a:ext cx="2695710" cy="309381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C21708-98B3-BE6C-8D1B-292B5342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984885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Phase O/C Function in Relay</a:t>
            </a:r>
            <a:br>
              <a:rPr lang="en-US" sz="3200" b="1" dirty="0">
                <a:solidFill>
                  <a:srgbClr val="FF5900"/>
                </a:solidFill>
              </a:rPr>
            </a:br>
            <a:endParaRPr lang="en-IN" sz="32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43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8D45D0C-6244-6F0A-1C44-61AE45D5F14F}"/>
              </a:ext>
            </a:extLst>
          </p:cNvPr>
          <p:cNvGrpSpPr/>
          <p:nvPr/>
        </p:nvGrpSpPr>
        <p:grpSpPr>
          <a:xfrm>
            <a:off x="526774" y="477079"/>
            <a:ext cx="3170583" cy="5466522"/>
            <a:chOff x="845379" y="833700"/>
            <a:chExt cx="2812221" cy="49298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2402C72-C37D-E7EB-F6C1-9A24898D2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5379" y="833700"/>
              <a:ext cx="2812221" cy="492985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B297CD-E946-8AD5-2010-BF45A29C196F}"/>
                </a:ext>
              </a:extLst>
            </p:cNvPr>
            <p:cNvSpPr/>
            <p:nvPr/>
          </p:nvSpPr>
          <p:spPr>
            <a:xfrm>
              <a:off x="845379" y="833700"/>
              <a:ext cx="397012" cy="706865"/>
            </a:xfrm>
            <a:prstGeom prst="rect">
              <a:avLst/>
            </a:prstGeom>
            <a:solidFill>
              <a:srgbClr val="9D9C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9BD218-AB49-DFB8-2CD6-6F98E34EABE3}"/>
                  </a:ext>
                </a:extLst>
              </p:cNvPr>
              <p:cNvSpPr txBox="1"/>
              <p:nvPr/>
            </p:nvSpPr>
            <p:spPr>
              <a:xfrm>
                <a:off x="4171950" y="1003926"/>
                <a:ext cx="3868807" cy="3293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40 MVA </a:t>
                </a:r>
                <a:r>
                  <a:rPr lang="en-IN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trafo</a:t>
                </a:r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sec </a:t>
                </a:r>
                <a:r>
                  <a:rPr lang="en-IN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flc</a:t>
                </a:r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=40000/11000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=3636 Amps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Pickup=120% of sec </a:t>
                </a:r>
                <a:r>
                  <a:rPr lang="en-IN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flc</a:t>
                </a:r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=1.2X3636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=4363 A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Setting In-Pick up/CTR=4363/4000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=1.09 X In (for 51-LV)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PSM = Fault Current/Pickup current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=33132/4363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=7.59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TMS Calculation for 0.25 Sec</a:t>
                </a:r>
              </a:p>
              <a:p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𝑻𝑴𝑺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𝑷𝒔</m:t>
                        </m:r>
                        <m:sSup>
                          <m:sSupPr>
                            <m:ctrlPr>
                              <a:rPr lang="en-IN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p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𝟎𝟐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9BD218-AB49-DFB8-2CD6-6F98E34EA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50" y="1003926"/>
                <a:ext cx="3868807" cy="3293209"/>
              </a:xfrm>
              <a:prstGeom prst="rect">
                <a:avLst/>
              </a:prstGeom>
              <a:blipFill>
                <a:blip r:embed="rId3"/>
                <a:stretch>
                  <a:fillRect l="-472" t="-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5C1ED-4199-8023-3528-5AF2A0C21E01}"/>
                  </a:ext>
                </a:extLst>
              </p:cNvPr>
              <p:cNvSpPr txBox="1"/>
              <p:nvPr/>
            </p:nvSpPr>
            <p:spPr>
              <a:xfrm>
                <a:off x="7779854" y="1003926"/>
                <a:ext cx="6097656" cy="3419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40 MVA </a:t>
                </a:r>
                <a:r>
                  <a:rPr lang="en-IN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trafo</a:t>
                </a:r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pri</a:t>
                </a:r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flc</a:t>
                </a:r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=40000/33000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=1212 Amps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Pickup=130% primary current=1.3X1212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=1576 A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Setting In=Pick up/CTR=1576/1500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=1.05 X In (for 51-HV1)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PSM = Fault Current/Pickup current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=11044/1576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=7.00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TMS Calculation for 0.45 Sec</a:t>
                </a:r>
              </a:p>
              <a:p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4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IN" sz="1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4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4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1400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1400" b="1" i="0" smtClean="0"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IN" sz="1400" b="1" i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𝑻𝑴𝑺</m:t>
                        </m:r>
                      </m:num>
                      <m:den>
                        <m:r>
                          <a:rPr lang="en-IN" sz="1400" b="1" i="1" smtClean="0">
                            <a:latin typeface="Cambria Math" panose="02040503050406030204" pitchFamily="18" charset="0"/>
                          </a:rPr>
                          <m:t>𝑷𝒔</m:t>
                        </m:r>
                        <m:sSup>
                          <m:sSupPr>
                            <m:ctrlPr>
                              <a:rPr lang="en-IN" sz="1400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p>
                            <m:r>
                              <a:rPr lang="en-IN" sz="1400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sz="1400" b="1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sz="1400" b="1" i="0" smtClean="0">
                                <a:latin typeface="Cambria Math" panose="02040503050406030204" pitchFamily="18" charset="0"/>
                              </a:rPr>
                              <m:t>𝟎𝟐</m:t>
                            </m:r>
                          </m:sup>
                        </m:sSup>
                        <m:r>
                          <a:rPr lang="en-IN" sz="1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IN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5C1ED-4199-8023-3528-5AF2A0C21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9854" y="1003926"/>
                <a:ext cx="6097656" cy="3419719"/>
              </a:xfrm>
              <a:prstGeom prst="rect">
                <a:avLst/>
              </a:prstGeom>
              <a:blipFill>
                <a:blip r:embed="rId4"/>
                <a:stretch>
                  <a:fillRect l="-300" t="-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226CC4-6F71-8C5D-9004-EA40E4E2ACB2}"/>
                  </a:ext>
                </a:extLst>
              </p:cNvPr>
              <p:cNvSpPr txBox="1"/>
              <p:nvPr/>
            </p:nvSpPr>
            <p:spPr>
              <a:xfrm>
                <a:off x="4072559" y="4031130"/>
                <a:ext cx="4564545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𝒙𝑻𝑴𝑺</m:t>
                        </m:r>
                      </m:num>
                      <m:den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𝟓𝟗</m:t>
                            </m:r>
                          </m:e>
                          <m:sup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𝟎𝟐</m:t>
                            </m:r>
                          </m:sup>
                        </m:sSup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 0.074 (For 51 – LV)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226CC4-6F71-8C5D-9004-EA40E4E2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559" y="4031130"/>
                <a:ext cx="4564545" cy="492443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E1849B-CC0B-BFC5-C698-B362ADF50241}"/>
                  </a:ext>
                </a:extLst>
              </p:cNvPr>
              <p:cNvSpPr txBox="1"/>
              <p:nvPr/>
            </p:nvSpPr>
            <p:spPr>
              <a:xfrm>
                <a:off x="7772768" y="4031130"/>
                <a:ext cx="4564545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𝟒𝟓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𝒙𝑻𝑴𝑺</m:t>
                        </m:r>
                      </m:num>
                      <m:den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𝟓𝟗</m:t>
                            </m:r>
                          </m:e>
                          <m:sup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𝟎𝟐</m:t>
                            </m:r>
                          </m:sup>
                        </m:sSup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 0.13 (For 51 – HLV)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E1849B-CC0B-BFC5-C698-B362ADF50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768" y="4031130"/>
                <a:ext cx="4564545" cy="492443"/>
              </a:xfrm>
              <a:prstGeom prst="rect">
                <a:avLst/>
              </a:prstGeom>
              <a:blipFill>
                <a:blip r:embed="rId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52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EDD06F6-40B5-A4A7-4F18-BDF610A255D1}"/>
              </a:ext>
            </a:extLst>
          </p:cNvPr>
          <p:cNvGrpSpPr/>
          <p:nvPr/>
        </p:nvGrpSpPr>
        <p:grpSpPr>
          <a:xfrm>
            <a:off x="604843" y="280578"/>
            <a:ext cx="3291296" cy="5593448"/>
            <a:chOff x="614782" y="181187"/>
            <a:chExt cx="3291296" cy="56858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E6B61D-72C9-8730-CE82-16FB20012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782" y="181187"/>
              <a:ext cx="3291296" cy="5685806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BD572D-9990-95CE-1B01-3D48AB3371A1}"/>
                </a:ext>
              </a:extLst>
            </p:cNvPr>
            <p:cNvSpPr/>
            <p:nvPr/>
          </p:nvSpPr>
          <p:spPr>
            <a:xfrm>
              <a:off x="614782" y="181187"/>
              <a:ext cx="369192" cy="902178"/>
            </a:xfrm>
            <a:prstGeom prst="rect">
              <a:avLst/>
            </a:prstGeom>
            <a:solidFill>
              <a:srgbClr val="9C9B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D92D90B-4345-DBEF-EDD1-3F5E71C6BD44}"/>
              </a:ext>
            </a:extLst>
          </p:cNvPr>
          <p:cNvSpPr txBox="1"/>
          <p:nvPr/>
        </p:nvSpPr>
        <p:spPr>
          <a:xfrm>
            <a:off x="4701209" y="591021"/>
            <a:ext cx="60976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Fault at 33 kV Transformer side =20 kA 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Pickup for 50(LV) = 400% of 40 MVA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Trafo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sec FLC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= 4 X 3636 = 14544 A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 Setting for 50(LV) = Pickup Current/CTR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= 14544/4000 =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3.64 X In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Delay =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0.10 Sec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40 MVA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Trafo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inrush current = 6 X Ip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=6*1212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=7272 A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Pickup for 50(HVI) = 120%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Trafo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Inrush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= 1.2X 7272=8726 A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 Setting for 50(HV1)=Pickup Current/CTR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=8726/1500 =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5.8 X In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         Delay =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0.30 Sec</a:t>
            </a:r>
          </a:p>
        </p:txBody>
      </p:sp>
    </p:spTree>
    <p:extLst>
      <p:ext uri="{BB962C8B-B14F-4D97-AF65-F5344CB8AC3E}">
        <p14:creationId xmlns:p14="http://schemas.microsoft.com/office/powerpoint/2010/main" val="36046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3BBF45-C2AB-4764-56A7-C47C1B115BFF}"/>
              </a:ext>
            </a:extLst>
          </p:cNvPr>
          <p:cNvGrpSpPr/>
          <p:nvPr/>
        </p:nvGrpSpPr>
        <p:grpSpPr>
          <a:xfrm>
            <a:off x="505129" y="167095"/>
            <a:ext cx="2947826" cy="5806323"/>
            <a:chOff x="554825" y="107460"/>
            <a:chExt cx="2947826" cy="58063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E7D7497-A4C4-D100-298C-827301022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825" y="107460"/>
              <a:ext cx="2947826" cy="580632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9FC4FC2-A144-44F0-0FB0-972DF039B10B}"/>
                </a:ext>
              </a:extLst>
            </p:cNvPr>
            <p:cNvSpPr/>
            <p:nvPr/>
          </p:nvSpPr>
          <p:spPr>
            <a:xfrm>
              <a:off x="554825" y="107460"/>
              <a:ext cx="150853" cy="836757"/>
            </a:xfrm>
            <a:prstGeom prst="rect">
              <a:avLst/>
            </a:prstGeom>
            <a:solidFill>
              <a:srgbClr val="9C9B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A6E27BB-88D4-6453-D423-1AC45B6879D5}"/>
              </a:ext>
            </a:extLst>
          </p:cNvPr>
          <p:cNvSpPr txBox="1"/>
          <p:nvPr/>
        </p:nvSpPr>
        <p:spPr>
          <a:xfrm>
            <a:off x="4760843" y="293085"/>
            <a:ext cx="5625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FF5900"/>
                </a:solidFill>
              </a:rPr>
              <a:t>Phase O/C Function in relay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21438-A876-D6DE-A851-A22422E5E932}"/>
              </a:ext>
            </a:extLst>
          </p:cNvPr>
          <p:cNvSpPr txBox="1"/>
          <p:nvPr/>
        </p:nvSpPr>
        <p:spPr>
          <a:xfrm>
            <a:off x="4082498" y="1411430"/>
            <a:ext cx="78941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LV RELAY SETTING                                 HVI RELAY SETTING </a:t>
            </a:r>
          </a:p>
          <a:p>
            <a:endParaRPr lang="en-IN" dirty="0"/>
          </a:p>
          <a:p>
            <a:r>
              <a:rPr lang="en-IN" dirty="0"/>
              <a:t>51 Protection       =Enabled </a:t>
            </a:r>
          </a:p>
          <a:p>
            <a:r>
              <a:rPr lang="en-IN" dirty="0"/>
              <a:t>51-1 Char            =SI</a:t>
            </a:r>
          </a:p>
          <a:p>
            <a:r>
              <a:rPr lang="en-IN" dirty="0"/>
              <a:t>51-1 Setting         =1.09 x In </a:t>
            </a:r>
          </a:p>
          <a:p>
            <a:r>
              <a:rPr lang="en-IN" dirty="0"/>
              <a:t>51-1 TMS             =0.074 </a:t>
            </a:r>
          </a:p>
          <a:p>
            <a:r>
              <a:rPr lang="en-IN" dirty="0"/>
              <a:t>50 Protection       =Enabled </a:t>
            </a:r>
          </a:p>
          <a:p>
            <a:r>
              <a:rPr lang="en-IN" dirty="0"/>
              <a:t>50-1 Setting         =3.64 X In </a:t>
            </a:r>
          </a:p>
          <a:p>
            <a:r>
              <a:rPr lang="en-IN" dirty="0"/>
              <a:t>50-1 Delay           =0.10 Sec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09073-1EDE-85B7-0D3C-CB47A9BAFA6E}"/>
              </a:ext>
            </a:extLst>
          </p:cNvPr>
          <p:cNvSpPr txBox="1"/>
          <p:nvPr/>
        </p:nvSpPr>
        <p:spPr>
          <a:xfrm>
            <a:off x="7928941" y="1965428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51 Protection               =Enabled            </a:t>
            </a:r>
          </a:p>
          <a:p>
            <a:r>
              <a:rPr lang="en-IN" dirty="0"/>
              <a:t>51-1 Char                    =SI</a:t>
            </a:r>
          </a:p>
          <a:p>
            <a:r>
              <a:rPr lang="en-IN" dirty="0"/>
              <a:t>51-1 Setting                 =1.05 x In </a:t>
            </a:r>
          </a:p>
          <a:p>
            <a:r>
              <a:rPr lang="en-IN" dirty="0"/>
              <a:t>51-1 TMS                    =0.13 </a:t>
            </a:r>
          </a:p>
          <a:p>
            <a:r>
              <a:rPr lang="en-IN" dirty="0"/>
              <a:t>50 Protection               =Enabled </a:t>
            </a:r>
          </a:p>
          <a:p>
            <a:r>
              <a:rPr lang="en-IN" dirty="0"/>
              <a:t>50-1 Setting                 =5.80 X In </a:t>
            </a:r>
          </a:p>
          <a:p>
            <a:r>
              <a:rPr lang="en-IN" dirty="0"/>
              <a:t>50-1 Delay                   = 0.30 Sec </a:t>
            </a:r>
          </a:p>
        </p:txBody>
      </p:sp>
    </p:spTree>
    <p:extLst>
      <p:ext uri="{BB962C8B-B14F-4D97-AF65-F5344CB8AC3E}">
        <p14:creationId xmlns:p14="http://schemas.microsoft.com/office/powerpoint/2010/main" val="328128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ECA40-B0AC-789A-3955-C6987A95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67" y="200882"/>
            <a:ext cx="2668759" cy="5699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AB1FF-7B3F-FF44-7AE1-4B189674E262}"/>
              </a:ext>
            </a:extLst>
          </p:cNvPr>
          <p:cNvSpPr txBox="1"/>
          <p:nvPr/>
        </p:nvSpPr>
        <p:spPr>
          <a:xfrm>
            <a:off x="3506028" y="1210054"/>
            <a:ext cx="86859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Time discrimination of 200 mS or 0.2 sec shall be maintained.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Setting for 51 (HV2) shall be based on reflection of 11KV fault current at 33 KV Side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Setting of 50(HV2) Should be less than fault at 33 KV Side but higher than 50(HV1)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CEB25B8-88CE-2BBD-1066-9A626A37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2550" y="292643"/>
            <a:ext cx="545992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Phase O/C Function in relay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64AEA-3453-A510-2BE0-2C83E53EBE67}"/>
              </a:ext>
            </a:extLst>
          </p:cNvPr>
          <p:cNvSpPr txBox="1"/>
          <p:nvPr/>
        </p:nvSpPr>
        <p:spPr>
          <a:xfrm>
            <a:off x="3613686" y="2236378"/>
            <a:ext cx="3502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50 MVA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trafo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sec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flc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= 5oooo/33000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=1515 Amps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Pickup = 130% of sec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flc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= 1.3 X 1515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=1970 A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Setting In=Pick up/CTR=1970/2000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=0..99 X In (for 51-HV2)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PSM = Fault Current/Pickup current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=11044/1970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=5.60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TMS Calculation for 0.65 Sec </a:t>
            </a: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3160A-5C3B-2525-99B3-AEBC24FD5F2E}"/>
              </a:ext>
            </a:extLst>
          </p:cNvPr>
          <p:cNvSpPr txBox="1"/>
          <p:nvPr/>
        </p:nvSpPr>
        <p:spPr>
          <a:xfrm>
            <a:off x="7116417" y="2236378"/>
            <a:ext cx="362778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Pickup current of 50(HV1) was 5.8 X In, i.e.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8700A &amp; with time delay of 0.30 Sec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Pickup=110% of 50(HV1)=1.1X8700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=9570 A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setting In=Pick up/CTR = 9570/2000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=4.79 X In (for SO-HV2)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Delay = 0.50 sec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593636-0E48-3ADC-6953-E5571BA0D4B1}"/>
                  </a:ext>
                </a:extLst>
              </p:cNvPr>
              <p:cNvSpPr txBox="1"/>
              <p:nvPr/>
            </p:nvSpPr>
            <p:spPr>
              <a:xfrm>
                <a:off x="3613686" y="4586141"/>
                <a:ext cx="1991984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𝑻𝑴𝑺</m:t>
                        </m:r>
                      </m:num>
                      <m:den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𝑷𝒔</m:t>
                        </m:r>
                        <m:sSup>
                          <m:sSupPr>
                            <m:ctrlPr>
                              <a:rPr lang="en-IN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p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b="1" i="0" smtClean="0">
                                <a:latin typeface="Cambria Math" panose="02040503050406030204" pitchFamily="18" charset="0"/>
                              </a:rPr>
                              <m:t>𝟎𝟐</m:t>
                            </m:r>
                          </m:sup>
                        </m:s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593636-0E48-3ADC-6953-E5571BA0D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686" y="4586141"/>
                <a:ext cx="1991984" cy="492443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EC41E1-6F03-4E8E-F81E-96289C487225}"/>
                  </a:ext>
                </a:extLst>
              </p:cNvPr>
              <p:cNvSpPr txBox="1"/>
              <p:nvPr/>
            </p:nvSpPr>
            <p:spPr>
              <a:xfrm>
                <a:off x="3613686" y="5155503"/>
                <a:ext cx="6097656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𝟔𝟓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𝟏𝟒</m:t>
                        </m:r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𝒙𝑻𝑴𝑺</m:t>
                        </m:r>
                      </m:num>
                      <m:den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IN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  <m:sup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IN" b="1" i="0" dirty="0" smtClean="0">
                                <a:latin typeface="Cambria Math" panose="02040503050406030204" pitchFamily="18" charset="0"/>
                              </a:rPr>
                              <m:t>𝟎𝟐</m:t>
                            </m:r>
                          </m:sup>
                        </m:sSup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I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 0.16 (For 51 – HV2)</a:t>
                </a:r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EC41E1-6F03-4E8E-F81E-96289C487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686" y="5155503"/>
                <a:ext cx="6097656" cy="492443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24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2F3B5B-6965-B03F-6355-716AE7418FCD}"/>
              </a:ext>
            </a:extLst>
          </p:cNvPr>
          <p:cNvGrpSpPr/>
          <p:nvPr/>
        </p:nvGrpSpPr>
        <p:grpSpPr>
          <a:xfrm>
            <a:off x="593594" y="200883"/>
            <a:ext cx="2726075" cy="5784172"/>
            <a:chOff x="593594" y="200883"/>
            <a:chExt cx="2726075" cy="578417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B15508-55BD-96E5-CF20-C1D386CE0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594" y="200883"/>
              <a:ext cx="2726075" cy="578417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70EE64-55DB-1F15-57D0-EC0E05188012}"/>
                </a:ext>
              </a:extLst>
            </p:cNvPr>
            <p:cNvSpPr/>
            <p:nvPr/>
          </p:nvSpPr>
          <p:spPr>
            <a:xfrm>
              <a:off x="593594" y="200883"/>
              <a:ext cx="191597" cy="902360"/>
            </a:xfrm>
            <a:prstGeom prst="rect">
              <a:avLst/>
            </a:prstGeom>
            <a:solidFill>
              <a:srgbClr val="9C9B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946B238-8601-4409-EA42-856748D04AE4}"/>
              </a:ext>
            </a:extLst>
          </p:cNvPr>
          <p:cNvSpPr txBox="1"/>
          <p:nvPr/>
        </p:nvSpPr>
        <p:spPr>
          <a:xfrm>
            <a:off x="3525905" y="907590"/>
            <a:ext cx="85584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LV RELAY SETTING        HVI RELAY SETTING            HV2 RELAY SETTING</a:t>
            </a: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74178-FD2A-52BA-9025-3456DFAE00E4}"/>
              </a:ext>
            </a:extLst>
          </p:cNvPr>
          <p:cNvSpPr txBox="1"/>
          <p:nvPr/>
        </p:nvSpPr>
        <p:spPr>
          <a:xfrm>
            <a:off x="6183797" y="1648025"/>
            <a:ext cx="295026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51 Protection               =Enabled           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51-1 Char                    =SI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51-1 Setting                 =1.05 x In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51-1 TMS                    =0.13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50 Protection               =Enabled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50-1 Setting                 =5.80 X In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50-1 Delay                   = 0.30 Sec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535E9-03C5-83B5-20C4-533ABCFA5A63}"/>
              </a:ext>
            </a:extLst>
          </p:cNvPr>
          <p:cNvSpPr txBox="1"/>
          <p:nvPr/>
        </p:nvSpPr>
        <p:spPr>
          <a:xfrm>
            <a:off x="3615359" y="1648025"/>
            <a:ext cx="247898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51 Protection       =Enabled </a:t>
            </a:r>
          </a:p>
          <a:p>
            <a:r>
              <a:rPr lang="en-IN" sz="1400" dirty="0"/>
              <a:t>51-1 Char            =SI</a:t>
            </a:r>
          </a:p>
          <a:p>
            <a:r>
              <a:rPr lang="en-IN" sz="1400" dirty="0"/>
              <a:t>51-1 Setting         =1.09 x In </a:t>
            </a:r>
          </a:p>
          <a:p>
            <a:r>
              <a:rPr lang="en-IN" sz="1400" dirty="0"/>
              <a:t>51-1 TMS             =0.074 </a:t>
            </a:r>
          </a:p>
          <a:p>
            <a:r>
              <a:rPr lang="en-IN" sz="1400" dirty="0"/>
              <a:t>50 Protection       =Enabled </a:t>
            </a:r>
          </a:p>
          <a:p>
            <a:r>
              <a:rPr lang="en-IN" sz="1400" dirty="0"/>
              <a:t>50-1 Setting         =3.64 X In </a:t>
            </a:r>
          </a:p>
          <a:p>
            <a:r>
              <a:rPr lang="en-IN" sz="1400" dirty="0"/>
              <a:t>50-1 Delay           =0.10 Sec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71515-61C0-E144-147F-74F6A7371B2B}"/>
              </a:ext>
            </a:extLst>
          </p:cNvPr>
          <p:cNvSpPr txBox="1"/>
          <p:nvPr/>
        </p:nvSpPr>
        <p:spPr>
          <a:xfrm>
            <a:off x="9134062" y="1648025"/>
            <a:ext cx="295026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51 Protection               =Enabled           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51-1 Char                    =SI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51-1 Setting                 =0.99 x In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51-1 TMS                    =0.16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50 Protection               =Enabled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50-1 Setting                 =4.79 X In 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50-1 Delay                   = 0.50Sec </a:t>
            </a:r>
          </a:p>
        </p:txBody>
      </p:sp>
    </p:spTree>
    <p:extLst>
      <p:ext uri="{BB962C8B-B14F-4D97-AF65-F5344CB8AC3E}">
        <p14:creationId xmlns:p14="http://schemas.microsoft.com/office/powerpoint/2010/main" val="2390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EAF1-0306-1965-1892-DDF279B5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813447"/>
            <a:ext cx="2806165" cy="615553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196194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109</TotalTime>
  <Words>666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GenAITheme3-whiteBG</vt:lpstr>
      <vt:lpstr>PowerPoint Presentation</vt:lpstr>
      <vt:lpstr>PowerPoint Presentation</vt:lpstr>
      <vt:lpstr>Phase O/C Function in Relay </vt:lpstr>
      <vt:lpstr>PowerPoint Presentation</vt:lpstr>
      <vt:lpstr>PowerPoint Presentation</vt:lpstr>
      <vt:lpstr>PowerPoint Presentation</vt:lpstr>
      <vt:lpstr>Phase O/C Function in relay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2025-02-10T12:27:34Z</dcterms:created>
  <dcterms:modified xsi:type="dcterms:W3CDTF">2025-02-14T17:43:03Z</dcterms:modified>
</cp:coreProperties>
</file>