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2A18-AA9A-4CA0-BB72-D91C66AC3E8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F1D2-7191-43F1-8034-7034E698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F1D2-7191-43F1-8034-7034E6984B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7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2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2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9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5843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54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8F76C7-9357-8254-FA3A-161A62C6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AD0686-C9BF-2160-EAD8-B724FD8E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5D8E5C-8C58-438C-737D-D0A336A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25-3CFD-4C33-A1E1-717B7C52AAB7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6A913A-1B22-B243-03C1-6BB87555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35E03B-E745-4436-F23C-4FCA6FE7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AF4-FF87-435C-A121-8CB9797A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61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2893383"/>
            <a:ext cx="10152379" cy="430887"/>
          </a:xfrm>
        </p:spPr>
        <p:txBody>
          <a:bodyPr/>
          <a:lstStyle/>
          <a:p>
            <a:pPr algn="ctr"/>
            <a:r>
              <a:rPr lang="en-US" sz="2800" dirty="0" smtClean="0"/>
              <a:t>Introduction </a:t>
            </a:r>
            <a:r>
              <a:rPr lang="en-US" sz="2800" dirty="0"/>
              <a:t>to Front-End </a:t>
            </a:r>
            <a:r>
              <a:rPr lang="en-US" sz="2800" dirty="0" smtClean="0"/>
              <a:t>Frameworks </a:t>
            </a:r>
            <a:r>
              <a:rPr lang="en-US" sz="2800" dirty="0"/>
              <a:t>and React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596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Features of React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6402" y="1477825"/>
            <a:ext cx="7139197" cy="3915810"/>
            <a:chOff x="2771567" y="1557338"/>
            <a:chExt cx="7139197" cy="3915810"/>
          </a:xfrm>
        </p:grpSpPr>
        <p:grpSp>
          <p:nvGrpSpPr>
            <p:cNvPr id="4" name="Group 3"/>
            <p:cNvGrpSpPr/>
            <p:nvPr/>
          </p:nvGrpSpPr>
          <p:grpSpPr>
            <a:xfrm>
              <a:off x="2771567" y="1557338"/>
              <a:ext cx="6648867" cy="3915810"/>
              <a:chOff x="3210750" y="1862138"/>
              <a:chExt cx="5582895" cy="31337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4145" y="1862138"/>
                <a:ext cx="3619500" cy="3133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750" y="2276475"/>
                <a:ext cx="2162175" cy="23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6096000" y="1921565"/>
              <a:ext cx="3324434" cy="357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2577549"/>
              <a:ext cx="3324434" cy="357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330" y="3256826"/>
              <a:ext cx="3324434" cy="357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4597595"/>
              <a:ext cx="3324434" cy="357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1729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2" y="759782"/>
            <a:ext cx="10152379" cy="430887"/>
          </a:xfrm>
        </p:spPr>
        <p:txBody>
          <a:bodyPr/>
          <a:lstStyle/>
          <a:p>
            <a:r>
              <a:rPr lang="en-IN" sz="2800" dirty="0"/>
              <a:t>Component-based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51890" y="2173356"/>
            <a:ext cx="10088221" cy="3507757"/>
            <a:chOff x="874642" y="2173356"/>
            <a:chExt cx="10088221" cy="3507757"/>
          </a:xfrm>
        </p:grpSpPr>
        <p:grpSp>
          <p:nvGrpSpPr>
            <p:cNvPr id="5" name="Group 4"/>
            <p:cNvGrpSpPr/>
            <p:nvPr/>
          </p:nvGrpSpPr>
          <p:grpSpPr>
            <a:xfrm>
              <a:off x="6877880" y="2173356"/>
              <a:ext cx="4084983" cy="3507757"/>
              <a:chOff x="6321288" y="1611723"/>
              <a:chExt cx="4084983" cy="3507757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1288" y="1611723"/>
                <a:ext cx="4084983" cy="3507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6321288" y="1611723"/>
                <a:ext cx="1219199" cy="813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74642" y="2173356"/>
              <a:ext cx="3856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• Emphasizes reusable UI elements </a:t>
              </a:r>
            </a:p>
            <a:p>
              <a:r>
                <a:rPr lang="en-IN" dirty="0" smtClean="0"/>
                <a:t>• Composing independent </a:t>
              </a:r>
            </a:p>
            <a:p>
              <a:r>
                <a:rPr lang="en-IN" dirty="0" smtClean="0"/>
                <a:t>components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461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 Component-based architecture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5058" y="1417983"/>
            <a:ext cx="10135136" cy="3551997"/>
            <a:chOff x="808383" y="1417983"/>
            <a:chExt cx="10135136" cy="3551997"/>
          </a:xfrm>
        </p:grpSpPr>
        <p:sp>
          <p:nvSpPr>
            <p:cNvPr id="5" name="TextBox 4"/>
            <p:cNvSpPr txBox="1"/>
            <p:nvPr/>
          </p:nvSpPr>
          <p:spPr>
            <a:xfrm>
              <a:off x="808383" y="1603513"/>
              <a:ext cx="57779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Emphasizes reusable UI elements </a:t>
              </a:r>
            </a:p>
            <a:p>
              <a:r>
                <a:rPr lang="en-US" dirty="0" smtClean="0"/>
                <a:t>• Composing independent </a:t>
              </a:r>
            </a:p>
            <a:p>
              <a:r>
                <a:rPr lang="en-US" dirty="0" smtClean="0"/>
                <a:t>components </a:t>
              </a:r>
            </a:p>
            <a:p>
              <a:r>
                <a:rPr lang="en-US" dirty="0" smtClean="0"/>
                <a:t>• Encapsulates UI functionality in </a:t>
              </a:r>
            </a:p>
            <a:p>
              <a:r>
                <a:rPr lang="en-US" dirty="0" smtClean="0"/>
                <a:t>individual files </a:t>
              </a:r>
            </a:p>
            <a:p>
              <a:r>
                <a:rPr lang="en-US" dirty="0" smtClean="0"/>
                <a:t>• Easy to use without duplication </a:t>
              </a:r>
              <a:endParaRPr lang="en-IN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43524" y="1417983"/>
              <a:ext cx="5599995" cy="3551997"/>
              <a:chOff x="5343524" y="1417983"/>
              <a:chExt cx="5599995" cy="3551997"/>
            </a:xfrm>
          </p:grpSpPr>
          <p:pic>
            <p:nvPicPr>
              <p:cNvPr id="1126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3524" y="1417983"/>
                <a:ext cx="5599995" cy="3551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605670" y="2186609"/>
                <a:ext cx="2279373" cy="5963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605669" y="3180728"/>
                <a:ext cx="2411896" cy="9539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79165" y="1603513"/>
                <a:ext cx="2279373" cy="437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95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Declarative syntax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7568" y="1484865"/>
            <a:ext cx="7216864" cy="4107552"/>
            <a:chOff x="1152110" y="1484865"/>
            <a:chExt cx="7216864" cy="410755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10" y="1484865"/>
              <a:ext cx="4122066" cy="410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99" y="2166315"/>
              <a:ext cx="3267075" cy="92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020" y="3101007"/>
              <a:ext cx="3219450" cy="914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445" y="4128674"/>
              <a:ext cx="3248025" cy="840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996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59" y="614006"/>
            <a:ext cx="10152379" cy="574453"/>
          </a:xfrm>
        </p:spPr>
        <p:txBody>
          <a:bodyPr/>
          <a:lstStyle/>
          <a:p>
            <a:r>
              <a:rPr lang="en-IN" dirty="0"/>
              <a:t>Virtual DOM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0191" y="1561066"/>
            <a:ext cx="9491618" cy="3448257"/>
            <a:chOff x="940904" y="1561066"/>
            <a:chExt cx="9491618" cy="3448257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026" y="1561066"/>
              <a:ext cx="4177496" cy="3448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40904" y="1561066"/>
              <a:ext cx="542013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• Generates virtual DOM copies </a:t>
              </a:r>
            </a:p>
            <a:p>
              <a:r>
                <a:rPr lang="pt-BR" dirty="0" smtClean="0"/>
                <a:t>• Compares to real DOM </a:t>
              </a:r>
            </a:p>
            <a:p>
              <a:r>
                <a:rPr lang="pt-BR" dirty="0" smtClean="0"/>
                <a:t>• Updates essential segments </a:t>
              </a:r>
            </a:p>
            <a:p>
              <a:r>
                <a:rPr lang="pt-BR" dirty="0" smtClean="0"/>
                <a:t>• Optimizes performance </a:t>
              </a:r>
            </a:p>
            <a:p>
              <a:r>
                <a:rPr lang="pt-BR" dirty="0" smtClean="0"/>
                <a:t>• Minimizes DOM modifications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48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One-way data binding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5914" y="1839568"/>
            <a:ext cx="8680173" cy="3673316"/>
            <a:chOff x="861392" y="1839568"/>
            <a:chExt cx="8680173" cy="3673316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62" y="1839568"/>
              <a:ext cx="3056903" cy="367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61392" y="1839568"/>
              <a:ext cx="4452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Data flows </a:t>
              </a:r>
              <a:r>
                <a:rPr lang="en-US" dirty="0" err="1" smtClean="0"/>
                <a:t>unidirectionally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• Simplifies data management </a:t>
              </a:r>
            </a:p>
            <a:p>
              <a:r>
                <a:rPr lang="en-US" dirty="0" smtClean="0"/>
                <a:t>• Reduces bugs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XML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073758"/>
            <a:ext cx="52197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33277" y="1628464"/>
            <a:ext cx="8125446" cy="3725622"/>
            <a:chOff x="2033277" y="1628464"/>
            <a:chExt cx="8125446" cy="3725622"/>
          </a:xfrm>
        </p:grpSpPr>
        <p:grpSp>
          <p:nvGrpSpPr>
            <p:cNvPr id="4" name="Group 3"/>
            <p:cNvGrpSpPr/>
            <p:nvPr/>
          </p:nvGrpSpPr>
          <p:grpSpPr>
            <a:xfrm>
              <a:off x="2033277" y="1628464"/>
              <a:ext cx="8125446" cy="3548062"/>
              <a:chOff x="1389615" y="1938338"/>
              <a:chExt cx="7316235" cy="2981325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9615" y="1938338"/>
                <a:ext cx="2124075" cy="298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150" y="2073757"/>
                <a:ext cx="5219700" cy="2657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4374951" y="2345635"/>
              <a:ext cx="859658" cy="1431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79033" y="3922851"/>
              <a:ext cx="859658" cy="1431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2949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 employment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4842" y="1868556"/>
            <a:ext cx="10202317" cy="2896014"/>
            <a:chOff x="689113" y="1868556"/>
            <a:chExt cx="10202317" cy="289601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705" y="1868556"/>
              <a:ext cx="5073725" cy="2896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89113" y="1868556"/>
              <a:ext cx="49033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Handle states </a:t>
              </a:r>
            </a:p>
            <a:p>
              <a:r>
                <a:rPr lang="en-US" dirty="0" smtClean="0"/>
                <a:t>• No need for class components </a:t>
              </a:r>
            </a:p>
            <a:p>
              <a:r>
                <a:rPr lang="en-US" dirty="0" smtClean="0"/>
                <a:t>• Simplify component logic </a:t>
              </a:r>
            </a:p>
            <a:p>
              <a:r>
                <a:rPr lang="en-US" dirty="0" smtClean="0"/>
                <a:t>• Promote code reuse </a:t>
              </a:r>
            </a:p>
            <a:p>
              <a:r>
                <a:rPr lang="en-US" dirty="0" smtClean="0"/>
                <a:t>• Easily manage </a:t>
              </a:r>
              <a:r>
                <a:rPr lang="en-US" dirty="0" err="1" smtClean="0"/>
                <a:t>stateful</a:t>
              </a:r>
              <a:r>
                <a:rPr lang="en-US" dirty="0" smtClean="0"/>
                <a:t> behavior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17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83" y="362217"/>
            <a:ext cx="10152379" cy="574453"/>
          </a:xfrm>
        </p:spPr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303" y="1126435"/>
            <a:ext cx="8468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Libraries offer reusable code components, while frameworks </a:t>
            </a:r>
          </a:p>
          <a:p>
            <a:r>
              <a:rPr lang="en-US" dirty="0" smtClean="0"/>
              <a:t>provide a comprehensive structure for building applications </a:t>
            </a:r>
          </a:p>
          <a:p>
            <a:r>
              <a:rPr lang="en-US" dirty="0" smtClean="0"/>
              <a:t>• Front-end frameworks focus on building the user-facing side of </a:t>
            </a:r>
          </a:p>
          <a:p>
            <a:r>
              <a:rPr lang="en-US" dirty="0" smtClean="0"/>
              <a:t>web applications </a:t>
            </a:r>
          </a:p>
          <a:p>
            <a:r>
              <a:rPr lang="en-US" dirty="0" smtClean="0"/>
              <a:t>• React is an open-source JavaScript library developed by </a:t>
            </a:r>
          </a:p>
          <a:p>
            <a:r>
              <a:rPr lang="en-US" dirty="0" smtClean="0"/>
              <a:t>Facebook that facilitates the creation of dynamic and interactive </a:t>
            </a:r>
          </a:p>
          <a:p>
            <a:r>
              <a:rPr lang="en-US" dirty="0" smtClean="0"/>
              <a:t>user interfaces for web applications </a:t>
            </a:r>
          </a:p>
          <a:p>
            <a:r>
              <a:rPr lang="en-US" dirty="0" smtClean="0"/>
              <a:t>• React features include component-based architecture, </a:t>
            </a:r>
          </a:p>
          <a:p>
            <a:r>
              <a:rPr lang="en-US" dirty="0" smtClean="0"/>
              <a:t>declarative syntax, virtual DOM optimization, one-way data </a:t>
            </a:r>
          </a:p>
          <a:p>
            <a:r>
              <a:rPr lang="en-US" dirty="0" smtClean="0"/>
              <a:t>binding, JSX integration, and React Hooks employment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1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What you will learn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10" y="1777655"/>
            <a:ext cx="6730137" cy="28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7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535" y="362217"/>
            <a:ext cx="10152379" cy="574453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8802" y="1709530"/>
            <a:ext cx="7934396" cy="2769704"/>
            <a:chOff x="1205947" y="1709530"/>
            <a:chExt cx="7934396" cy="2769704"/>
          </a:xfrm>
        </p:grpSpPr>
        <p:sp>
          <p:nvSpPr>
            <p:cNvPr id="4" name="TextBox 3"/>
            <p:cNvSpPr txBox="1"/>
            <p:nvPr/>
          </p:nvSpPr>
          <p:spPr>
            <a:xfrm>
              <a:off x="1205947" y="1709530"/>
              <a:ext cx="4479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React: </a:t>
              </a:r>
            </a:p>
            <a:p>
              <a:r>
                <a:rPr lang="en-US" dirty="0" smtClean="0"/>
                <a:t>• Widely adopted for building </a:t>
              </a:r>
            </a:p>
            <a:p>
              <a:r>
                <a:rPr lang="en-US" dirty="0" smtClean="0"/>
                <a:t>modern web applications </a:t>
              </a:r>
              <a:endParaRPr lang="en-IN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6175" y="1709530"/>
              <a:ext cx="3084168" cy="2769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42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Introduction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6800" y="1696278"/>
            <a:ext cx="10058400" cy="2754117"/>
            <a:chOff x="609600" y="1696278"/>
            <a:chExt cx="10058400" cy="27541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414" y="1696278"/>
              <a:ext cx="4612586" cy="2754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9600" y="1696278"/>
              <a:ext cx="51550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React: </a:t>
              </a:r>
            </a:p>
            <a:p>
              <a:r>
                <a:rPr lang="en-US" dirty="0" smtClean="0"/>
                <a:t>• Widely adopted for building </a:t>
              </a:r>
            </a:p>
            <a:p>
              <a:r>
                <a:rPr lang="en-US" dirty="0" smtClean="0"/>
                <a:t>modern web applications </a:t>
              </a:r>
            </a:p>
            <a:p>
              <a:r>
                <a:rPr lang="en-US" dirty="0" smtClean="0"/>
                <a:t>Libraries and frameworks: </a:t>
              </a:r>
            </a:p>
            <a:p>
              <a:r>
                <a:rPr lang="en-US" dirty="0" smtClean="0"/>
                <a:t>• Essential tools in software </a:t>
              </a:r>
            </a:p>
            <a:p>
              <a:r>
                <a:rPr lang="en-US" dirty="0" smtClean="0"/>
                <a:t>development </a:t>
              </a:r>
            </a:p>
            <a:p>
              <a:r>
                <a:rPr lang="en-US" dirty="0" smtClean="0"/>
                <a:t>• Serve distinct purposes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Libraries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6030" y="1589430"/>
            <a:ext cx="10653192" cy="3035578"/>
            <a:chOff x="675860" y="1589430"/>
            <a:chExt cx="10653192" cy="303557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1589431"/>
              <a:ext cx="5363710" cy="3035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5860" y="1589430"/>
              <a:ext cx="512859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Repository of pre-written code </a:t>
              </a:r>
            </a:p>
            <a:p>
              <a:r>
                <a:rPr lang="en-US" dirty="0" smtClean="0"/>
                <a:t>segments </a:t>
              </a:r>
            </a:p>
            <a:p>
              <a:r>
                <a:rPr lang="en-US" dirty="0" smtClean="0"/>
                <a:t>• Provide reusable functions and </a:t>
              </a:r>
            </a:p>
            <a:p>
              <a:r>
                <a:rPr lang="en-US" dirty="0" smtClean="0"/>
                <a:t>routines </a:t>
              </a:r>
            </a:p>
            <a:p>
              <a:r>
                <a:rPr lang="en-US" dirty="0" smtClean="0"/>
                <a:t>• Target specific tasks or </a:t>
              </a:r>
            </a:p>
            <a:p>
              <a:r>
                <a:rPr lang="en-US" dirty="0" smtClean="0"/>
                <a:t>functionalities </a:t>
              </a:r>
            </a:p>
            <a:p>
              <a:r>
                <a:rPr lang="en-US" dirty="0" smtClean="0"/>
                <a:t>• Offer flexibility for integration </a:t>
              </a:r>
            </a:p>
            <a:p>
              <a:r>
                <a:rPr lang="en-US" dirty="0" smtClean="0"/>
                <a:t>• Examples: </a:t>
              </a:r>
              <a:r>
                <a:rPr lang="en-US" dirty="0" err="1" smtClean="0"/>
                <a:t>jQuery</a:t>
              </a:r>
              <a:r>
                <a:rPr lang="en-US" dirty="0" smtClean="0"/>
                <a:t>, </a:t>
              </a:r>
              <a:r>
                <a:rPr lang="en-US" dirty="0" err="1" smtClean="0"/>
                <a:t>Lodash</a:t>
              </a:r>
              <a:r>
                <a:rPr lang="en-US" dirty="0" smtClean="0"/>
                <a:t>, D3.js </a:t>
              </a:r>
            </a:p>
            <a:p>
              <a:r>
                <a:rPr lang="en-US" dirty="0" smtClean="0"/>
                <a:t>and React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 smtClean="0"/>
              <a:t>Frameworks</a:t>
            </a:r>
            <a:endParaRPr lang="en-I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65582" y="1093513"/>
            <a:ext cx="9660836" cy="4137784"/>
            <a:chOff x="715617" y="1093513"/>
            <a:chExt cx="9660836" cy="4137784"/>
          </a:xfrm>
        </p:grpSpPr>
        <p:sp>
          <p:nvSpPr>
            <p:cNvPr id="4" name="TextBox 3"/>
            <p:cNvSpPr txBox="1"/>
            <p:nvPr/>
          </p:nvSpPr>
          <p:spPr>
            <a:xfrm>
              <a:off x="715617" y="1643270"/>
              <a:ext cx="53406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A comprehensive software </a:t>
              </a:r>
            </a:p>
            <a:p>
              <a:r>
                <a:rPr lang="en-US" dirty="0" smtClean="0"/>
                <a:t>development platform </a:t>
              </a:r>
            </a:p>
            <a:p>
              <a:r>
                <a:rPr lang="en-US" dirty="0" smtClean="0"/>
                <a:t>• Provide foundation and structure </a:t>
              </a:r>
            </a:p>
            <a:p>
              <a:r>
                <a:rPr lang="en-US" dirty="0" smtClean="0"/>
                <a:t>for application building </a:t>
              </a:r>
            </a:p>
            <a:p>
              <a:r>
                <a:rPr lang="en-US" dirty="0" smtClean="0"/>
                <a:t>• Handle user requests </a:t>
              </a:r>
            </a:p>
            <a:p>
              <a:r>
                <a:rPr lang="en-US" dirty="0" smtClean="0"/>
                <a:t>• Manage data flow </a:t>
              </a:r>
            </a:p>
            <a:p>
              <a:r>
                <a:rPr lang="en-US" dirty="0" smtClean="0"/>
                <a:t>• Impose architecture </a:t>
              </a:r>
            </a:p>
            <a:p>
              <a:r>
                <a:rPr lang="en-US" dirty="0" smtClean="0"/>
                <a:t>• Example: </a:t>
              </a:r>
              <a:r>
                <a:rPr lang="en-US" dirty="0" err="1" smtClean="0"/>
                <a:t>AngularJS</a:t>
              </a:r>
              <a:r>
                <a:rPr lang="en-US" dirty="0" smtClean="0"/>
                <a:t>, Ember JS, </a:t>
              </a:r>
            </a:p>
            <a:p>
              <a:r>
                <a:rPr lang="en-US" dirty="0" smtClean="0"/>
                <a:t>Svelte, and Vue.js </a:t>
              </a:r>
              <a:endParaRPr lang="en-IN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238668" y="1093513"/>
              <a:ext cx="4137785" cy="4137784"/>
              <a:chOff x="6238668" y="1093513"/>
              <a:chExt cx="4137785" cy="4137784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669" y="1093513"/>
                <a:ext cx="4137784" cy="413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238669" y="1093514"/>
                <a:ext cx="1474096" cy="18424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 rot="20187831">
                <a:off x="6238668" y="2877484"/>
                <a:ext cx="957261" cy="569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74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259" y="415225"/>
            <a:ext cx="10152379" cy="430887"/>
          </a:xfrm>
        </p:spPr>
        <p:txBody>
          <a:bodyPr/>
          <a:lstStyle/>
          <a:p>
            <a:r>
              <a:rPr lang="en-IN" sz="2800" dirty="0"/>
              <a:t>Front-end frameworks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45568" y="1614281"/>
            <a:ext cx="10100864" cy="4070212"/>
            <a:chOff x="966373" y="1614281"/>
            <a:chExt cx="10100864" cy="4070212"/>
          </a:xfrm>
        </p:grpSpPr>
        <p:sp>
          <p:nvSpPr>
            <p:cNvPr id="4" name="TextBox 3"/>
            <p:cNvSpPr txBox="1"/>
            <p:nvPr/>
          </p:nvSpPr>
          <p:spPr>
            <a:xfrm>
              <a:off x="966373" y="1614281"/>
              <a:ext cx="51020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• User-facing </a:t>
              </a:r>
            </a:p>
            <a:p>
              <a:r>
                <a:rPr lang="en-US" dirty="0" smtClean="0"/>
                <a:t>• Leverage HTML, CSS, and </a:t>
              </a:r>
            </a:p>
            <a:p>
              <a:r>
                <a:rPr lang="en-US" dirty="0" smtClean="0"/>
                <a:t>JavaScript </a:t>
              </a:r>
            </a:p>
            <a:p>
              <a:r>
                <a:rPr lang="en-US" dirty="0" smtClean="0"/>
                <a:t>• Create dynamic and </a:t>
              </a:r>
            </a:p>
            <a:p>
              <a:r>
                <a:rPr lang="en-US" dirty="0" smtClean="0"/>
                <a:t>interactive user interfaces </a:t>
              </a:r>
              <a:endParaRPr lang="en-IN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8460" y="1614281"/>
              <a:ext cx="4998777" cy="4070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21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5504"/>
          </a:xfrm>
        </p:spPr>
        <p:txBody>
          <a:bodyPr/>
          <a:lstStyle/>
          <a:p>
            <a:r>
              <a:rPr lang="en-IN" sz="2830" dirty="0"/>
              <a:t>Front-end frameworks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190" y="1484243"/>
            <a:ext cx="10287621" cy="4329871"/>
            <a:chOff x="715618" y="1484243"/>
            <a:chExt cx="10287621" cy="4329871"/>
          </a:xfrm>
        </p:grpSpPr>
        <p:sp>
          <p:nvSpPr>
            <p:cNvPr id="4" name="TextBox 3"/>
            <p:cNvSpPr txBox="1"/>
            <p:nvPr/>
          </p:nvSpPr>
          <p:spPr>
            <a:xfrm>
              <a:off x="715618" y="1484243"/>
              <a:ext cx="43467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User-facing </a:t>
              </a:r>
            </a:p>
            <a:p>
              <a:r>
                <a:rPr lang="en-US" dirty="0" smtClean="0"/>
                <a:t>• Leverage HTML, CSS, and </a:t>
              </a:r>
            </a:p>
            <a:p>
              <a:r>
                <a:rPr lang="en-US" dirty="0" smtClean="0"/>
                <a:t>JavaScript </a:t>
              </a:r>
            </a:p>
            <a:p>
              <a:r>
                <a:rPr lang="en-US" dirty="0" smtClean="0"/>
                <a:t>• Create dynamic and </a:t>
              </a:r>
            </a:p>
            <a:p>
              <a:r>
                <a:rPr lang="en-US" dirty="0" smtClean="0"/>
                <a:t>interactive user interfaces</a:t>
              </a:r>
              <a:endParaRPr lang="en-IN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12376" y="1484243"/>
              <a:ext cx="6490863" cy="4329871"/>
              <a:chOff x="4512376" y="1484243"/>
              <a:chExt cx="6490863" cy="4329871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2331" y="1484243"/>
                <a:ext cx="5940908" cy="4247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 rot="19710154">
                <a:off x="4512376" y="2625146"/>
                <a:ext cx="2080564" cy="3188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 rot="2438652">
                <a:off x="5924726" y="2404430"/>
                <a:ext cx="1049299" cy="13282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99400" y="1484243"/>
                <a:ext cx="2093844" cy="463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 rot="18115557">
                <a:off x="7609815" y="1880960"/>
                <a:ext cx="872445" cy="10692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 rot="18115557">
                <a:off x="6830598" y="3803267"/>
                <a:ext cx="1144845" cy="1887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 rot="18601633">
                <a:off x="6611649" y="3513120"/>
                <a:ext cx="372769" cy="636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1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React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3104" y="3003648"/>
            <a:ext cx="303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Facilitates the creation </a:t>
            </a:r>
          </a:p>
          <a:p>
            <a:r>
              <a:rPr lang="en-US" dirty="0" smtClean="0"/>
              <a:t>of interactive user </a:t>
            </a:r>
          </a:p>
          <a:p>
            <a:r>
              <a:rPr lang="en-US" dirty="0" smtClean="0"/>
              <a:t>interfaces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7894" y="1265584"/>
            <a:ext cx="11516212" cy="4306956"/>
            <a:chOff x="530015" y="1265584"/>
            <a:chExt cx="11516212" cy="4306956"/>
          </a:xfrm>
        </p:grpSpPr>
        <p:grpSp>
          <p:nvGrpSpPr>
            <p:cNvPr id="8" name="Group 7"/>
            <p:cNvGrpSpPr/>
            <p:nvPr/>
          </p:nvGrpSpPr>
          <p:grpSpPr>
            <a:xfrm>
              <a:off x="4114765" y="1265584"/>
              <a:ext cx="7931462" cy="4306956"/>
              <a:chOff x="3412400" y="1080053"/>
              <a:chExt cx="7931462" cy="4306956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62" y="1676111"/>
                <a:ext cx="3571494" cy="3207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3412400" y="1080053"/>
                <a:ext cx="4359965" cy="43069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772365" y="2630424"/>
                <a:ext cx="3571497" cy="1298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30015" y="2815956"/>
              <a:ext cx="3571497" cy="1298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1518" y="3142147"/>
              <a:ext cx="2968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An open-source </a:t>
              </a:r>
            </a:p>
            <a:p>
              <a:r>
                <a:rPr lang="en-IN" dirty="0" smtClean="0"/>
                <a:t>JavaScript library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946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78</TotalTime>
  <Words>358</Words>
  <Application>Microsoft Office PowerPoint</Application>
  <PresentationFormat>Custom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GenAITheme3-whiteBG</vt:lpstr>
      <vt:lpstr>Introduction to Front-End Frameworks and React </vt:lpstr>
      <vt:lpstr>What you will learn </vt:lpstr>
      <vt:lpstr>Introduction </vt:lpstr>
      <vt:lpstr>Introduction </vt:lpstr>
      <vt:lpstr>Libraries </vt:lpstr>
      <vt:lpstr>Frameworks</vt:lpstr>
      <vt:lpstr>Front-end frameworks </vt:lpstr>
      <vt:lpstr>Front-end frameworks</vt:lpstr>
      <vt:lpstr>React </vt:lpstr>
      <vt:lpstr>Features of React </vt:lpstr>
      <vt:lpstr>Component-based architecture</vt:lpstr>
      <vt:lpstr> Component-based architecture </vt:lpstr>
      <vt:lpstr>Declarative syntax </vt:lpstr>
      <vt:lpstr>Virtual DOM </vt:lpstr>
      <vt:lpstr>One-way data binding </vt:lpstr>
      <vt:lpstr>JavaScript XML</vt:lpstr>
      <vt:lpstr>Hook employment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Front-End Frameworks and React </dc:title>
  <dc:creator>dell</dc:creator>
  <cp:lastModifiedBy>LENOVO</cp:lastModifiedBy>
  <cp:revision>23</cp:revision>
  <dcterms:created xsi:type="dcterms:W3CDTF">2025-03-10T06:44:14Z</dcterms:created>
  <dcterms:modified xsi:type="dcterms:W3CDTF">2025-03-13T12:44:25Z</dcterms:modified>
</cp:coreProperties>
</file>