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  <a:srgbClr val="F6E2F6"/>
    <a:srgbClr val="F0D3F1"/>
    <a:srgbClr val="E9C0EA"/>
    <a:srgbClr val="BC50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902" y="77"/>
      </p:cViewPr>
      <p:guideLst>
        <p:guide orient="horz" pos="289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F9B43-3F89-4D49-94B2-20D944BE9048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3869B-38FC-4FE3-B206-6C08151C2B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11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3869B-38FC-4FE3-B206-6C08151C2B3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06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86CBA7-94A8-F23A-3B05-861F88888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58" y="529871"/>
            <a:ext cx="7880684" cy="35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5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72816D-4D99-C387-E947-4FD92C1E7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90" y="1037959"/>
            <a:ext cx="3506440" cy="2840308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CE94D17-1B94-A3E4-C649-BB55D43B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Side effects 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DEE9FD4-F13B-2ECC-616C-F2BD76018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8284" y="1077500"/>
            <a:ext cx="4720682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React: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Includes data fetching, subscriptions, or DOM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manipulation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Utilizes the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useEffect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hook with ([])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Ensures that side effects execute only once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Optimizes performance and prevents unnecessary re-execution Loading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517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A53434-3016-B2C4-8BD3-7C051579F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889" y="1373494"/>
            <a:ext cx="3628415" cy="221191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354A881-E70F-D962-59C8-96ACB09E8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Updating phase 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775BC8E-28EF-CDBC-203D-CE8589F1B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1475" y="899245"/>
            <a:ext cx="4468877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React: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Responds to changes in the component’s state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Props by re-invoking function body of the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component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Triggers a re-evaluation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of JSX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6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35C188-BDBD-6092-91D8-89D5ED64A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668" y="1295143"/>
            <a:ext cx="3743645" cy="242193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869E011-BEBD-A6F7-D7BC-888A44B8D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Updating phase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CD23E48-A83F-AC07-D826-860000F6A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1475" y="1146484"/>
            <a:ext cx="39294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Responds to user actions and state modifications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Ensures your UI stays in sync with the underlying data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11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24562C-C782-FF73-9FAE-8DF5CAD5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701" y="1157625"/>
            <a:ext cx="3400919" cy="226909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D8A4C0C-ED3B-0E3E-B51E-6DD49D1F4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Unmounting phase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F50E42B-EC2B-ABE7-3B4E-F845DCE243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1475" y="1157625"/>
            <a:ext cx="425475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Involves cleanup operations when removing a component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Includes cleaning up event listeners, subscriptions, timers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93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8488-6B6A-9C7F-1698-5D7D3B5A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Error handling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D9983E-0BFB-ED58-6A85-481E2FEB5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1475" y="973250"/>
            <a:ext cx="6611378" cy="263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Error handling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Involves routing error to the nearest error boundary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Is the final phase of the functional component's lifecycle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Error boundaries: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Catch errors during the rendering phase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Display a fallback UI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Ensures application remains functional despite the error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D92219-E3C1-1001-B6B9-98167F52E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422" y="1266642"/>
            <a:ext cx="2229247" cy="2205104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8977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E317-8CC0-6236-5C89-D3506AC3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A7ED37-877E-0D81-8C78-A73D03E6B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1475" y="930354"/>
            <a:ext cx="800105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In this video, you learned that: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React's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lifecycle phases include mounting, updating, unmounting, and error handling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The mounting phase initializes the component, sets up the initial state, and performs side effects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In the updating phase, React re-invokes the function body and re-evaluates JSX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• In the unmounting phase, React executes cleanup operations when removing a component from the DOM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03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920D58-6631-3F60-0142-3D787F922263}"/>
              </a:ext>
            </a:extLst>
          </p:cNvPr>
          <p:cNvSpPr/>
          <p:nvPr/>
        </p:nvSpPr>
        <p:spPr>
          <a:xfrm>
            <a:off x="5221704" y="1274078"/>
            <a:ext cx="2767239" cy="27925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1721C3-4F66-4AFF-BB8E-B079E872C4AA}"/>
              </a:ext>
            </a:extLst>
          </p:cNvPr>
          <p:cNvSpPr/>
          <p:nvPr/>
        </p:nvSpPr>
        <p:spPr>
          <a:xfrm>
            <a:off x="1227245" y="1265717"/>
            <a:ext cx="2818717" cy="28009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DF3B5-0DB1-8CC8-FE77-26AAAA10E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45" y="1265717"/>
            <a:ext cx="2818717" cy="13060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F1A470-9648-C340-A6E0-D1FC3E7A6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705" y="1257354"/>
            <a:ext cx="2767239" cy="1322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FC804B-8CB0-487D-DCEB-15AC8ED33940}"/>
              </a:ext>
            </a:extLst>
          </p:cNvPr>
          <p:cNvSpPr txBox="1"/>
          <p:nvPr/>
        </p:nvSpPr>
        <p:spPr>
          <a:xfrm>
            <a:off x="1415409" y="2677061"/>
            <a:ext cx="2442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a-IN" dirty="0"/>
              <a:t>Define functional components in React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589FDD-D4AB-C9DE-1897-D8ACBE4F9072}"/>
              </a:ext>
            </a:extLst>
          </p:cNvPr>
          <p:cNvSpPr txBox="1"/>
          <p:nvPr/>
        </p:nvSpPr>
        <p:spPr>
          <a:xfrm>
            <a:off x="5384129" y="2730444"/>
            <a:ext cx="2442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a-IN" dirty="0"/>
              <a:t>Recognize the four different phases of a functional component in React</a:t>
            </a:r>
            <a:endParaRPr lang="en-IN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A477C05-7C30-B034-0DEC-0E6F2D83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ta-IN" dirty="0">
                <a:solidFill>
                  <a:srgbClr val="FF5900"/>
                </a:solidFill>
              </a:rPr>
              <a:t>What you will learn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57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07709B-55E2-2202-64DF-D6CF4797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Functional components in React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B04F13C-61B8-7092-A874-6C2681E1F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9073" y="1398847"/>
            <a:ext cx="467607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Functional components are building blocks for UI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rial Unicode MS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Lifecycle understanding is crucial for: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latin typeface="Arial Unicode MS"/>
              <a:cs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Managing behavior and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state of components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3A1082-FD15-E593-2293-B7B75DAF2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24" b="87415" l="10875" r="77375">
                        <a14:foregroundMark x1="15000" y1="26871" x2="15000" y2="26871"/>
                        <a14:foregroundMark x1="15000" y1="26871" x2="15000" y2="26871"/>
                        <a14:foregroundMark x1="18875" y1="51190" x2="18875" y2="51190"/>
                        <a14:foregroundMark x1="18875" y1="51190" x2="18875" y2="51190"/>
                        <a14:foregroundMark x1="18875" y1="51190" x2="18875" y2="51190"/>
                        <a14:foregroundMark x1="18875" y1="51190" x2="18875" y2="51190"/>
                        <a14:foregroundMark x1="18875" y1="50510" x2="18875" y2="50510"/>
                        <a14:foregroundMark x1="18875" y1="50510" x2="18875" y2="50510"/>
                        <a14:foregroundMark x1="18875" y1="50510" x2="18875" y2="50510"/>
                        <a14:foregroundMark x1="28500" y1="12925" x2="28500" y2="12925"/>
                        <a14:foregroundMark x1="29875" y1="14116" x2="29875" y2="14116"/>
                        <a14:foregroundMark x1="29375" y1="12245" x2="29375" y2="12245"/>
                        <a14:foregroundMark x1="29375" y1="12245" x2="29375" y2="12245"/>
                        <a14:foregroundMark x1="29375" y1="14116" x2="29375" y2="14116"/>
                        <a14:foregroundMark x1="28750" y1="12585" x2="28750" y2="12585"/>
                        <a14:foregroundMark x1="28750" y1="11905" x2="28750" y2="11905"/>
                        <a14:foregroundMark x1="28750" y1="11905" x2="28750" y2="11905"/>
                        <a14:foregroundMark x1="28750" y1="10544" x2="28750" y2="10544"/>
                        <a14:foregroundMark x1="72375" y1="86905" x2="72375" y2="86905"/>
                        <a14:foregroundMark x1="72375" y1="87585" x2="72375" y2="87585"/>
                        <a14:foregroundMark x1="55750" y1="75850" x2="55750" y2="75850"/>
                        <a14:foregroundMark x1="46500" y1="47619" x2="46500" y2="47619"/>
                        <a14:foregroundMark x1="63375" y1="27551" x2="63375" y2="27551"/>
                        <a14:foregroundMark x1="51375" y1="16156" x2="51375" y2="16156"/>
                        <a14:foregroundMark x1="52375" y1="15816" x2="52375" y2="15816"/>
                        <a14:foregroundMark x1="30125" y1="56803" x2="30125" y2="56803"/>
                        <a14:foregroundMark x1="36875" y1="52891" x2="36875" y2="52891"/>
                        <a14:foregroundMark x1="34250" y1="63265" x2="34250" y2="63265"/>
                        <a14:foregroundMark x1="36375" y1="55442" x2="36375" y2="55442"/>
                        <a14:foregroundMark x1="70625" y1="48299" x2="70625" y2="48299"/>
                        <a14:foregroundMark x1="61000" y1="69558" x2="61000" y2="69558"/>
                        <a14:foregroundMark x1="31875" y1="87245" x2="31875" y2="87245"/>
                        <a14:foregroundMark x1="37125" y1="87585" x2="37125" y2="87585"/>
                        <a14:foregroundMark x1="75500" y1="64286" x2="75500" y2="64286"/>
                        <a14:foregroundMark x1="77375" y1="50510" x2="77375" y2="50510"/>
                        <a14:foregroundMark x1="77375" y1="50510" x2="77375" y2="50510"/>
                        <a14:foregroundMark x1="77375" y1="50510" x2="77375" y2="50510"/>
                        <a14:foregroundMark x1="38625" y1="48980" x2="38625" y2="48980"/>
                        <a14:foregroundMark x1="25625" y1="85374" x2="25625" y2="85374"/>
                        <a14:foregroundMark x1="25625" y1="85374" x2="25625" y2="85374"/>
                        <a14:foregroundMark x1="23375" y1="85034" x2="23375" y2="85034"/>
                        <a14:foregroundMark x1="23375" y1="85034" x2="23375" y2="85034"/>
                        <a14:foregroundMark x1="34750" y1="83673" x2="34750" y2="83673"/>
                        <a14:foregroundMark x1="64875" y1="87245" x2="64875" y2="87245"/>
                        <a14:foregroundMark x1="57125" y1="81633" x2="57125" y2="81633"/>
                        <a14:foregroundMark x1="57125" y1="81633" x2="57125" y2="81633"/>
                        <a14:foregroundMark x1="57125" y1="81633" x2="57125" y2="81633"/>
                        <a14:foregroundMark x1="53750" y1="64286" x2="53750" y2="64286"/>
                        <a14:foregroundMark x1="57375" y1="37415" x2="57375" y2="37415"/>
                        <a14:foregroundMark x1="58625" y1="46939" x2="58625" y2="46939"/>
                        <a14:foregroundMark x1="58625" y1="46939" x2="58625" y2="46939"/>
                        <a14:foregroundMark x1="58625" y1="46939" x2="58625" y2="46939"/>
                        <a14:foregroundMark x1="58625" y1="46939" x2="58625" y2="46939"/>
                        <a14:foregroundMark x1="61250" y1="46599" x2="61250" y2="46599"/>
                        <a14:foregroundMark x1="61250" y1="46599" x2="61250" y2="46599"/>
                        <a14:foregroundMark x1="61500" y1="44388" x2="61500" y2="44388"/>
                        <a14:foregroundMark x1="60750" y1="80442" x2="60750" y2="80442"/>
                        <a14:foregroundMark x1="47750" y1="72449" x2="47750" y2="72449"/>
                        <a14:foregroundMark x1="48250" y1="73810" x2="48250" y2="73810"/>
                        <a14:foregroundMark x1="48750" y1="79082" x2="48750" y2="79082"/>
                        <a14:foregroundMark x1="52375" y1="77721" x2="52375" y2="77721"/>
                        <a14:foregroundMark x1="52375" y1="78401" x2="52375" y2="78401"/>
                        <a14:foregroundMark x1="53000" y1="73129" x2="53000" y2="73129"/>
                        <a14:foregroundMark x1="57625" y1="81973" x2="57625" y2="81973"/>
                        <a14:foregroundMark x1="57625" y1="81973" x2="57625" y2="81973"/>
                        <a14:foregroundMark x1="49375" y1="84014" x2="49375" y2="84014"/>
                        <a14:foregroundMark x1="41250" y1="83333" x2="41250" y2="83333"/>
                        <a14:foregroundMark x1="40750" y1="80442" x2="40750" y2="80442"/>
                        <a14:foregroundMark x1="40750" y1="80442" x2="40750" y2="80442"/>
                        <a14:backgroundMark x1="29625" y1="12925" x2="29625" y2="12925"/>
                        <a14:backgroundMark x1="30375" y1="14116" x2="30375" y2="14116"/>
                        <a14:backgroundMark x1="30375" y1="14116" x2="29625" y2="12245"/>
                        <a14:backgroundMark x1="28750" y1="11905" x2="28750" y2="11905"/>
                        <a14:backgroundMark x1="28000" y1="11224" x2="28000" y2="11224"/>
                        <a14:backgroundMark x1="28000" y1="12245" x2="28000" y2="12245"/>
                        <a14:backgroundMark x1="28750" y1="12245" x2="28750" y2="12245"/>
                        <a14:backgroundMark x1="29375" y1="14796" x2="29375" y2="14796"/>
                        <a14:backgroundMark x1="29375" y1="14796" x2="29375" y2="14796"/>
                        <a14:backgroundMark x1="29875" y1="9524" x2="29375" y2="7993"/>
                        <a14:backgroundMark x1="29625" y1="12585" x2="29625" y2="12585"/>
                        <a14:backgroundMark x1="19125" y1="52211" x2="19125" y2="52211"/>
                        <a14:backgroundMark x1="19500" y1="50510" x2="19500" y2="50510"/>
                        <a14:backgroundMark x1="18625" y1="50850" x2="18625" y2="50850"/>
                        <a14:backgroundMark x1="18625" y1="50850" x2="18625" y2="50850"/>
                        <a14:backgroundMark x1="18625" y1="50850" x2="18625" y2="50850"/>
                        <a14:backgroundMark x1="19125" y1="50510" x2="19125" y2="50510"/>
                        <a14:backgroundMark x1="19125" y1="50510" x2="19125" y2="50510"/>
                        <a14:backgroundMark x1="19125" y1="50510" x2="19125" y2="50510"/>
                        <a14:backgroundMark x1="19500" y1="50170" x2="19500" y2="50170"/>
                        <a14:backgroundMark x1="19125" y1="50170" x2="19125" y2="50170"/>
                        <a14:backgroundMark x1="19125" y1="50850" x2="19125" y2="50850"/>
                        <a14:backgroundMark x1="19125" y1="50850" x2="19125" y2="50850"/>
                      </a14:backgroundRemoval>
                    </a14:imgEffect>
                  </a14:imgLayer>
                </a14:imgProps>
              </a:ext>
            </a:extLst>
          </a:blip>
          <a:srcRect l="2963" r="17599" b="3494"/>
          <a:stretch/>
        </p:blipFill>
        <p:spPr>
          <a:xfrm>
            <a:off x="5672890" y="1137083"/>
            <a:ext cx="3139261" cy="2803138"/>
          </a:xfrm>
          <a:prstGeom prst="rect">
            <a:avLst/>
          </a:prstGeom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D093E78-7A64-4CFE-A263-C682F8EAF93D}"/>
              </a:ext>
            </a:extLst>
          </p:cNvPr>
          <p:cNvSpPr/>
          <p:nvPr/>
        </p:nvSpPr>
        <p:spPr>
          <a:xfrm>
            <a:off x="6453426" y="1371990"/>
            <a:ext cx="300790" cy="300790"/>
          </a:xfrm>
          <a:prstGeom prst="flowChartConnector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99F1282-CC33-CA08-8081-54BB2C82F11F}"/>
              </a:ext>
            </a:extLst>
          </p:cNvPr>
          <p:cNvSpPr/>
          <p:nvPr/>
        </p:nvSpPr>
        <p:spPr>
          <a:xfrm>
            <a:off x="5672890" y="2538652"/>
            <a:ext cx="276726" cy="276726"/>
          </a:xfrm>
          <a:prstGeom prst="flowChartConnector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4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8A6F5-9FD3-187D-7B5D-6A25E88A6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Functional components in React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9B0A0C-1EA5-2714-5EA2-FD1FD5330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1475" y="1301176"/>
            <a:ext cx="484780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Functional components lack traditional lifecycle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methods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Similar functionalities achieved with hooks such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as: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useState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useEffect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useReducer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C13944-CE3E-DCE2-EAFF-C3B3DD75C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282" b="91667" l="9961" r="89974">
                        <a14:foregroundMark x1="53255" y1="25000" x2="53255" y2="25000"/>
                        <a14:foregroundMark x1="59310" y1="20718" x2="59310" y2="20718"/>
                        <a14:foregroundMark x1="61263" y1="45833" x2="61263" y2="45833"/>
                        <a14:foregroundMark x1="74349" y1="87616" x2="74349" y2="87616"/>
                        <a14:foregroundMark x1="63021" y1="91088" x2="63021" y2="91088"/>
                        <a14:foregroundMark x1="63021" y1="91088" x2="63021" y2="91088"/>
                        <a14:foregroundMark x1="63021" y1="91088" x2="63021" y2="91088"/>
                        <a14:foregroundMark x1="64323" y1="38889" x2="64323" y2="38889"/>
                        <a14:foregroundMark x1="64323" y1="38889" x2="64323" y2="38889"/>
                        <a14:foregroundMark x1="65169" y1="38889" x2="65169" y2="38889"/>
                        <a14:foregroundMark x1="65169" y1="20718" x2="65169" y2="20718"/>
                        <a14:foregroundMark x1="65169" y1="20718" x2="65169" y2="20718"/>
                        <a14:foregroundMark x1="63021" y1="22222" x2="63021" y2="22222"/>
                        <a14:foregroundMark x1="58268" y1="18750" x2="58268" y2="18750"/>
                        <a14:foregroundMark x1="56055" y1="19213" x2="56055" y2="19213"/>
                        <a14:foregroundMark x1="56055" y1="19213" x2="56055" y2="19213"/>
                        <a14:foregroundMark x1="51497" y1="21528" x2="51497" y2="21528"/>
                        <a14:foregroundMark x1="54297" y1="13426" x2="54297" y2="13426"/>
                        <a14:foregroundMark x1="54297" y1="13426" x2="54297" y2="13426"/>
                        <a14:foregroundMark x1="60221" y1="12616" x2="60221" y2="12616"/>
                        <a14:foregroundMark x1="60221" y1="12616" x2="60221" y2="12616"/>
                        <a14:foregroundMark x1="55404" y1="31944" x2="55404" y2="31944"/>
                        <a14:foregroundMark x1="55404" y1="31944" x2="55404" y2="31944"/>
                        <a14:foregroundMark x1="60872" y1="33102" x2="60872" y2="33102"/>
                        <a14:foregroundMark x1="60872" y1="33102" x2="60872" y2="33102"/>
                        <a14:foregroundMark x1="56510" y1="45486" x2="56510" y2="45486"/>
                        <a14:foregroundMark x1="56510" y1="45486" x2="56510" y2="45486"/>
                        <a14:foregroundMark x1="54753" y1="43519" x2="54753" y2="43519"/>
                        <a14:foregroundMark x1="54753" y1="43519" x2="54753" y2="43519"/>
                        <a14:foregroundMark x1="54753" y1="43519" x2="54753" y2="43519"/>
                        <a14:foregroundMark x1="54753" y1="43519" x2="54753" y2="43519"/>
                        <a14:foregroundMark x1="54753" y1="43519" x2="54753" y2="43519"/>
                        <a14:foregroundMark x1="50846" y1="46296" x2="50846" y2="46296"/>
                        <a14:foregroundMark x1="50651" y1="46296" x2="50651" y2="46296"/>
                        <a14:foregroundMark x1="48047" y1="46644" x2="48047" y2="46644"/>
                        <a14:foregroundMark x1="35612" y1="22222" x2="35612" y2="22222"/>
                        <a14:foregroundMark x1="34766" y1="27315" x2="34766" y2="27315"/>
                        <a14:foregroundMark x1="34766" y1="27315" x2="34766" y2="27315"/>
                        <a14:foregroundMark x1="34766" y1="27315" x2="34766" y2="27315"/>
                        <a14:foregroundMark x1="43229" y1="19907" x2="43229" y2="19907"/>
                        <a14:foregroundMark x1="43229" y1="19907" x2="43229" y2="19907"/>
                        <a14:foregroundMark x1="43229" y1="19907" x2="43229" y2="26505"/>
                        <a14:foregroundMark x1="43880" y1="8333" x2="37891" y2="23611"/>
                        <a14:foregroundMark x1="37891" y1="23611" x2="42773" y2="20718"/>
                        <a14:foregroundMark x1="40625" y1="44676" x2="40430" y2="50116"/>
                        <a14:foregroundMark x1="39518" y1="91898" x2="39518" y2="91898"/>
                        <a14:foregroundMark x1="45182" y1="88426" x2="45182" y2="88426"/>
                        <a14:foregroundMark x1="45182" y1="89583" x2="45182" y2="89583"/>
                        <a14:foregroundMark x1="45182" y1="89583" x2="45182" y2="89583"/>
                        <a14:foregroundMark x1="32357" y1="64815" x2="32357" y2="64815"/>
                        <a14:foregroundMark x1="65430" y1="9954" x2="65430" y2="14931"/>
                        <a14:foregroundMark x1="57813" y1="15278" x2="57813" y2="15278"/>
                        <a14:foregroundMark x1="59570" y1="16898" x2="59570" y2="16898"/>
                        <a14:foregroundMark x1="57357" y1="12963" x2="57357" y2="12963"/>
                        <a14:foregroundMark x1="57357" y1="12963" x2="57357" y2="12963"/>
                        <a14:foregroundMark x1="57161" y1="22685" x2="57161" y2="22685"/>
                        <a14:foregroundMark x1="53255" y1="60995" x2="53255" y2="60995"/>
                        <a14:foregroundMark x1="51953" y1="61690" x2="51953" y2="61690"/>
                        <a14:foregroundMark x1="51953" y1="61690" x2="51953" y2="61690"/>
                        <a14:foregroundMark x1="51953" y1="61690" x2="51953" y2="61690"/>
                        <a14:foregroundMark x1="54557" y1="59028" x2="53646" y2="62500"/>
                        <a14:foregroundMark x1="55404" y1="63657" x2="49740" y2="63657"/>
                        <a14:foregroundMark x1="54557" y1="59838" x2="51302" y2="59838"/>
                        <a14:foregroundMark x1="55404" y1="48958" x2="55404" y2="48958"/>
                        <a14:foregroundMark x1="55404" y1="48958" x2="55404" y2="48958"/>
                        <a14:foregroundMark x1="55404" y1="48958" x2="55404" y2="48958"/>
                        <a14:foregroundMark x1="57617" y1="32755" x2="57617" y2="32755"/>
                        <a14:foregroundMark x1="51693" y1="50116" x2="32878" y2="39931"/>
                        <a14:foregroundMark x1="32878" y1="39931" x2="36328" y2="15741"/>
                        <a14:foregroundMark x1="36328" y1="15741" x2="53125" y2="7292"/>
                        <a14:foregroundMark x1="53125" y1="7292" x2="65104" y2="26389"/>
                        <a14:foregroundMark x1="65104" y1="26389" x2="61393" y2="52083"/>
                        <a14:foregroundMark x1="61393" y1="52083" x2="54102" y2="56250"/>
                        <a14:foregroundMark x1="68034" y1="31597" x2="74544" y2="42014"/>
                        <a14:foregroundMark x1="74544" y1="42014" x2="63216" y2="59838"/>
                        <a14:foregroundMark x1="63216" y1="59838" x2="68490" y2="32755"/>
                        <a14:foregroundMark x1="69792" y1="33912" x2="69922" y2="8449"/>
                        <a14:foregroundMark x1="69922" y1="8449" x2="61914" y2="2894"/>
                        <a14:foregroundMark x1="61914" y1="2894" x2="35156" y2="4282"/>
                        <a14:foregroundMark x1="29999" y1="14563" x2="29595" y2="15369"/>
                        <a14:foregroundMark x1="35156" y1="4282" x2="30000" y2="14562"/>
                        <a14:foregroundMark x1="29356" y1="35417" x2="30599" y2="53819"/>
                        <a14:foregroundMark x1="29272" y1="34181" x2="29356" y2="35417"/>
                        <a14:foregroundMark x1="30599" y1="53819" x2="36263" y2="58218"/>
                        <a14:backgroundMark x1="29102" y1="15278" x2="28190" y2="30903"/>
                        <a14:backgroundMark x1="28190" y1="30903" x2="29557" y2="16898"/>
                        <a14:backgroundMark x1="29102" y1="31944" x2="29102" y2="31944"/>
                        <a14:backgroundMark x1="29102" y1="33102" x2="29102" y2="33102"/>
                        <a14:backgroundMark x1="28646" y1="30440" x2="28906" y2="34259"/>
                        <a14:backgroundMark x1="28906" y1="32755" x2="28906" y2="32755"/>
                        <a14:backgroundMark x1="28906" y1="35417" x2="28906" y2="35417"/>
                        <a14:backgroundMark x1="28906" y1="35069" x2="28906" y2="35069"/>
                      </a14:backgroundRemoval>
                    </a14:imgEffect>
                  </a14:imgLayer>
                </a14:imgProps>
              </a:ext>
            </a:extLst>
          </a:blip>
          <a:srcRect t="2239"/>
          <a:stretch/>
        </p:blipFill>
        <p:spPr>
          <a:xfrm>
            <a:off x="4993617" y="1063083"/>
            <a:ext cx="4823769" cy="265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96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87312F-C053-1CFD-C9B2-8AE4D8E2612F}"/>
              </a:ext>
            </a:extLst>
          </p:cNvPr>
          <p:cNvSpPr/>
          <p:nvPr/>
        </p:nvSpPr>
        <p:spPr>
          <a:xfrm>
            <a:off x="4572000" y="806982"/>
            <a:ext cx="2562726" cy="1452813"/>
          </a:xfrm>
          <a:prstGeom prst="roundRect">
            <a:avLst/>
          </a:prstGeom>
          <a:solidFill>
            <a:srgbClr val="F6E2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Updating phase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DA5F15-E9F7-7AEA-FAAE-178FD0413B4D}"/>
              </a:ext>
            </a:extLst>
          </p:cNvPr>
          <p:cNvSpPr/>
          <p:nvPr/>
        </p:nvSpPr>
        <p:spPr>
          <a:xfrm>
            <a:off x="1429754" y="2452805"/>
            <a:ext cx="2562726" cy="1452813"/>
          </a:xfrm>
          <a:prstGeom prst="roundRect">
            <a:avLst/>
          </a:prstGeom>
          <a:solidFill>
            <a:srgbClr val="F6E2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Unmounting phase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D4608E-2743-D650-3C34-27818B7D7036}"/>
              </a:ext>
            </a:extLst>
          </p:cNvPr>
          <p:cNvSpPr/>
          <p:nvPr/>
        </p:nvSpPr>
        <p:spPr>
          <a:xfrm>
            <a:off x="1459832" y="780916"/>
            <a:ext cx="2562726" cy="1452813"/>
          </a:xfrm>
          <a:prstGeom prst="roundRect">
            <a:avLst/>
          </a:prstGeom>
          <a:solidFill>
            <a:srgbClr val="F6E2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Mounting phase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B585DC-B22B-2FD2-8EE6-C3BACB7D870E}"/>
              </a:ext>
            </a:extLst>
          </p:cNvPr>
          <p:cNvSpPr/>
          <p:nvPr/>
        </p:nvSpPr>
        <p:spPr>
          <a:xfrm>
            <a:off x="4602079" y="2452806"/>
            <a:ext cx="2562726" cy="1452813"/>
          </a:xfrm>
          <a:prstGeom prst="roundRect">
            <a:avLst/>
          </a:prstGeom>
          <a:solidFill>
            <a:srgbClr val="F6E2F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Error handling phase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7386622-1A11-2118-5B81-9C7C37CA2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041" y="1752061"/>
            <a:ext cx="1208477" cy="1208477"/>
          </a:xfrm>
          <a:prstGeom prst="ellipse">
            <a:avLst/>
          </a:prstGeom>
          <a:ln w="76200"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1986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A921-2DBA-BCA8-D97F-B537BF85A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Mounting phase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07BA7B-BD29-A862-727F-6A58BCBCF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7758" y="1320240"/>
            <a:ext cx="3548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React in the mounting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phase: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Initializes the functional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component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  <a:cs typeface="Calibri" panose="020F050202020403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 Prepares it for rendering on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cs typeface="Calibri" panose="020F0502020204030204" pitchFamily="34" charset="0"/>
              </a:rPr>
              <a:t>the DOM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A0AFEC-42FD-ED49-DF08-250E8E3BE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7090" y="1499936"/>
            <a:ext cx="3115372" cy="206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20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61B4-86D3-2584-2BE6-3A11700E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Mounting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F428E-9E62-677D-41B8-420368839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307777"/>
          </a:xfrm>
        </p:spPr>
        <p:txBody>
          <a:bodyPr/>
          <a:lstStyle/>
          <a:p>
            <a:r>
              <a:rPr lang="en-IN" sz="2000" dirty="0"/>
              <a:t>Steps involved :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F9319BA-1595-458E-1362-1A82693208E3}"/>
              </a:ext>
            </a:extLst>
          </p:cNvPr>
          <p:cNvSpPr/>
          <p:nvPr/>
        </p:nvSpPr>
        <p:spPr>
          <a:xfrm>
            <a:off x="2707105" y="1076087"/>
            <a:ext cx="3332747" cy="312293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F676D4-CDE8-8E81-FE31-29FFFD842A24}"/>
              </a:ext>
            </a:extLst>
          </p:cNvPr>
          <p:cNvSpPr/>
          <p:nvPr/>
        </p:nvSpPr>
        <p:spPr>
          <a:xfrm>
            <a:off x="4439653" y="1503947"/>
            <a:ext cx="2671010" cy="6136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Side effects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F9DDF05-5F9E-CBE6-C757-82FF3F45FEE4}"/>
              </a:ext>
            </a:extLst>
          </p:cNvPr>
          <p:cNvSpPr/>
          <p:nvPr/>
        </p:nvSpPr>
        <p:spPr>
          <a:xfrm>
            <a:off x="4439653" y="2370221"/>
            <a:ext cx="2671010" cy="6557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State initialization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717ED7-2441-68A8-A957-B83ABD2DBF9A}"/>
              </a:ext>
            </a:extLst>
          </p:cNvPr>
          <p:cNvSpPr/>
          <p:nvPr/>
        </p:nvSpPr>
        <p:spPr>
          <a:xfrm>
            <a:off x="4439653" y="3260558"/>
            <a:ext cx="2671010" cy="65572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Initialization</a:t>
            </a:r>
          </a:p>
        </p:txBody>
      </p:sp>
    </p:spTree>
    <p:extLst>
      <p:ext uri="{BB962C8B-B14F-4D97-AF65-F5344CB8AC3E}">
        <p14:creationId xmlns:p14="http://schemas.microsoft.com/office/powerpoint/2010/main" val="397982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11A0F-F621-033D-1D32-56CACDFD9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Steps: Mounting phase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7DDF9-24FB-43E3-0107-78D034DB4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93899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 dirty="0"/>
              <a:t>Initialization :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React: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Runs function body of the functional component</a:t>
            </a:r>
          </a:p>
          <a:p>
            <a:pPr lvl="1"/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Sets up the initial structure and </a:t>
            </a:r>
            <a:r>
              <a:rPr lang="en-IN" dirty="0" err="1"/>
              <a:t>behavior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F290B-AA88-947C-6A94-F8FB17091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960" y="1287428"/>
            <a:ext cx="2158216" cy="2065641"/>
          </a:xfrm>
          <a:prstGeom prst="ellipse">
            <a:avLst/>
          </a:prstGeom>
          <a:ln w="38100"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005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50773-07CE-F1E8-AFB0-AA1C8A53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0238" y="1251997"/>
            <a:ext cx="2062992" cy="2048764"/>
          </a:xfrm>
          <a:prstGeom prst="ellipse">
            <a:avLst/>
          </a:prstGeom>
          <a:ln w="28575">
            <a:solidFill>
              <a:schemeClr val="tx1"/>
            </a:solidFill>
          </a:ln>
          <a:effectLst>
            <a:softEdge rad="112500"/>
          </a:effec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4CA5CD6-C6C9-776A-8972-E07C6BBC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Steps: Mounting phase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E6EB34-0378-0CE7-B32C-C30F77734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24500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b="1" dirty="0"/>
              <a:t>State initialization 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React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Utilizes the </a:t>
            </a:r>
            <a:r>
              <a:rPr lang="en-IN" dirty="0" err="1"/>
              <a:t>useState</a:t>
            </a:r>
            <a:r>
              <a:rPr lang="en-IN" dirty="0"/>
              <a:t> hook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Declares and initializes state variables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Variables hold data, triggering re-renders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42213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131</TotalTime>
  <Words>409</Words>
  <Application>Microsoft Office PowerPoint</Application>
  <PresentationFormat>On-screen Show (16:9)</PresentationFormat>
  <Paragraphs>70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Unicode MS</vt:lpstr>
      <vt:lpstr>Calibri</vt:lpstr>
      <vt:lpstr>GenAITheme3-whiteBG</vt:lpstr>
      <vt:lpstr>PowerPoint Presentation</vt:lpstr>
      <vt:lpstr>What you will learn</vt:lpstr>
      <vt:lpstr>Functional components in React</vt:lpstr>
      <vt:lpstr>Functional components in React</vt:lpstr>
      <vt:lpstr>PowerPoint Presentation</vt:lpstr>
      <vt:lpstr>Mounting phase</vt:lpstr>
      <vt:lpstr>Mounting phase</vt:lpstr>
      <vt:lpstr>Steps: Mounting phase</vt:lpstr>
      <vt:lpstr>Steps: Mounting phase</vt:lpstr>
      <vt:lpstr>Side effects :</vt:lpstr>
      <vt:lpstr>Updating phase :</vt:lpstr>
      <vt:lpstr>Updating phase</vt:lpstr>
      <vt:lpstr>Unmounting phase</vt:lpstr>
      <vt:lpstr>Error handling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2</cp:revision>
  <dcterms:created xsi:type="dcterms:W3CDTF">2025-03-13T08:06:13Z</dcterms:created>
  <dcterms:modified xsi:type="dcterms:W3CDTF">2025-03-13T10:17:18Z</dcterms:modified>
</cp:coreProperties>
</file>