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  <a:srgbClr val="F0E1FF"/>
    <a:srgbClr val="E6CDFF"/>
    <a:srgbClr val="000000"/>
    <a:srgbClr val="EAFAFC"/>
    <a:srgbClr val="D9FFF2"/>
    <a:srgbClr val="FFE1EB"/>
    <a:srgbClr val="FFB7CF"/>
    <a:srgbClr val="B7FFE7"/>
    <a:srgbClr val="D4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37D4B8-1201-053E-A3A2-9269737A0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95" y="532869"/>
            <a:ext cx="6676552" cy="353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8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D5BB5A-8249-28E6-C65E-EE1FEFE3F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45" y="812289"/>
            <a:ext cx="6185214" cy="296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6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047244-8D0C-AEC1-C98A-D9A138C5D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90" y="720275"/>
            <a:ext cx="6695574" cy="322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1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57DCC7-63B0-D5F0-82DA-E8A361E09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79" y="726936"/>
            <a:ext cx="6569242" cy="315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0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CBA804-3CDF-B54D-ABE3-86F5ED1E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912DD8-E0E5-6B62-4ECE-05D63D4C7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9758" y="925146"/>
            <a:ext cx="8055167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In this video, you learned that: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A prop stores the attributes of a component and allows you to pass these attributes from parent to child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You pass a props object as a parameter into a component. Define the data using the dot operator in the format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‘props.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attributeName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’</a:t>
            </a:r>
            <a:endParaRPr lang="en-US" altLang="en-US" sz="1600" dirty="0">
              <a:latin typeface="Arial Unicode MS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Props principles include reusability, unidirectional data flow, customization, and composition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You can use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‘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useState</a:t>
            </a:r>
            <a:r>
              <a:rPr lang="en-US" altLang="en-US" sz="1600" b="1" dirty="0">
                <a:latin typeface="Arial Unicode MS"/>
                <a:cs typeface="Calibri" panose="020F0502020204030204" pitchFamily="34" charset="0"/>
              </a:rPr>
              <a:t>’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 hook in conjunction with an event to control the UI in a child component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0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FC9544-8FE0-CB87-7B26-B987F0725AA6}"/>
              </a:ext>
            </a:extLst>
          </p:cNvPr>
          <p:cNvSpPr/>
          <p:nvPr/>
        </p:nvSpPr>
        <p:spPr>
          <a:xfrm>
            <a:off x="6051754" y="1908082"/>
            <a:ext cx="2422344" cy="1946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Discuss how events work in conjunction with props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727FED-E1A6-C4DE-6720-68D443966ADC}"/>
              </a:ext>
            </a:extLst>
          </p:cNvPr>
          <p:cNvSpPr/>
          <p:nvPr/>
        </p:nvSpPr>
        <p:spPr>
          <a:xfrm>
            <a:off x="3282712" y="1809250"/>
            <a:ext cx="2405693" cy="2045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Summarize how to use props to pass data between components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818A9A-FDED-073E-952E-D52FE52DB82C}"/>
              </a:ext>
            </a:extLst>
          </p:cNvPr>
          <p:cNvSpPr/>
          <p:nvPr/>
        </p:nvSpPr>
        <p:spPr>
          <a:xfrm>
            <a:off x="530323" y="1598265"/>
            <a:ext cx="2389040" cy="2256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IN" dirty="0">
              <a:solidFill>
                <a:schemeClr val="tx1"/>
              </a:solidFill>
            </a:endParaRPr>
          </a:p>
          <a:p>
            <a:pPr algn="l"/>
            <a:r>
              <a:rPr lang="en-IN" dirty="0">
                <a:solidFill>
                  <a:schemeClr val="tx1"/>
                </a:solidFill>
              </a:rPr>
              <a:t>Explain the value of props and default props in components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84AB04-8DE1-8537-76BA-1300F3D42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70" y="1232374"/>
            <a:ext cx="2389041" cy="1029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E798CE-26B7-39BC-06FA-1C61009A4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214" y="1232374"/>
            <a:ext cx="2422345" cy="10295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C9507-42E1-E92F-F6CE-D19F87CFD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233" y="1232374"/>
            <a:ext cx="2422346" cy="1029561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4609485F-F358-6A3B-6A4E-E86B44BA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What you will learn</a:t>
            </a:r>
          </a:p>
        </p:txBody>
      </p:sp>
    </p:spTree>
    <p:extLst>
      <p:ext uri="{BB962C8B-B14F-4D97-AF65-F5344CB8AC3E}">
        <p14:creationId xmlns:p14="http://schemas.microsoft.com/office/powerpoint/2010/main" val="91940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DC8BBAF-E210-122F-6172-B060961A5039}"/>
              </a:ext>
            </a:extLst>
          </p:cNvPr>
          <p:cNvGrpSpPr/>
          <p:nvPr/>
        </p:nvGrpSpPr>
        <p:grpSpPr>
          <a:xfrm>
            <a:off x="1124554" y="1511875"/>
            <a:ext cx="1672390" cy="1672390"/>
            <a:chOff x="1756610" y="1515979"/>
            <a:chExt cx="1672390" cy="1672390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CB124FED-A0FB-15C4-7E5E-1FBED2685F93}"/>
                </a:ext>
              </a:extLst>
            </p:cNvPr>
            <p:cNvSpPr/>
            <p:nvPr/>
          </p:nvSpPr>
          <p:spPr>
            <a:xfrm>
              <a:off x="1756610" y="1515979"/>
              <a:ext cx="1672390" cy="1672390"/>
            </a:xfrm>
            <a:prstGeom prst="flowChartConnector">
              <a:avLst/>
            </a:prstGeom>
            <a:solidFill>
              <a:srgbClr val="BE99F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2BDFCA5-0272-56CB-8F73-60F10EC08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3860" y="1843170"/>
              <a:ext cx="1077890" cy="101800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AAA086-AECF-9C91-33A9-9F7B33327EB6}"/>
              </a:ext>
            </a:extLst>
          </p:cNvPr>
          <p:cNvGrpSpPr/>
          <p:nvPr/>
        </p:nvGrpSpPr>
        <p:grpSpPr>
          <a:xfrm>
            <a:off x="3780978" y="1511874"/>
            <a:ext cx="1672390" cy="1672390"/>
            <a:chOff x="3831610" y="1556993"/>
            <a:chExt cx="1672390" cy="1672390"/>
          </a:xfrm>
        </p:grpSpPr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08E1C34-5CF0-C57B-AE6B-02AE67785371}"/>
                </a:ext>
              </a:extLst>
            </p:cNvPr>
            <p:cNvSpPr/>
            <p:nvPr/>
          </p:nvSpPr>
          <p:spPr>
            <a:xfrm>
              <a:off x="3831610" y="1556993"/>
              <a:ext cx="1672390" cy="1672390"/>
            </a:xfrm>
            <a:prstGeom prst="flowChartConnector">
              <a:avLst/>
            </a:prstGeom>
            <a:solidFill>
              <a:srgbClr val="F483B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0FD17D3-F432-97B6-8DDB-C8C4FA37F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7519" y="1921749"/>
              <a:ext cx="1041778" cy="97324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150088-74F7-3276-E863-28365416229C}"/>
              </a:ext>
            </a:extLst>
          </p:cNvPr>
          <p:cNvGrpSpPr/>
          <p:nvPr/>
        </p:nvGrpSpPr>
        <p:grpSpPr>
          <a:xfrm>
            <a:off x="6411972" y="1511875"/>
            <a:ext cx="1672390" cy="1672390"/>
            <a:chOff x="5906610" y="1593636"/>
            <a:chExt cx="1672390" cy="1672390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C9EE0B23-FBD8-96CE-9181-E89E89508BFD}"/>
                </a:ext>
              </a:extLst>
            </p:cNvPr>
            <p:cNvSpPr/>
            <p:nvPr/>
          </p:nvSpPr>
          <p:spPr>
            <a:xfrm>
              <a:off x="5906610" y="1593636"/>
              <a:ext cx="1672390" cy="1672390"/>
            </a:xfrm>
            <a:prstGeom prst="flowChartConnector">
              <a:avLst/>
            </a:prstGeom>
            <a:solidFill>
              <a:srgbClr val="47B2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57FAEB4-EE30-B6FB-1EB7-D795F80AC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2489" y="1927879"/>
              <a:ext cx="1114901" cy="106252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2699204-A68C-D8BC-A813-02B35437B61A}"/>
              </a:ext>
            </a:extLst>
          </p:cNvPr>
          <p:cNvSpPr txBox="1"/>
          <p:nvPr/>
        </p:nvSpPr>
        <p:spPr>
          <a:xfrm>
            <a:off x="1513847" y="34012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flow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D62F2A-3F30-2BF8-E8EA-E8DE7216327A}"/>
              </a:ext>
            </a:extLst>
          </p:cNvPr>
          <p:cNvSpPr txBox="1"/>
          <p:nvPr/>
        </p:nvSpPr>
        <p:spPr>
          <a:xfrm>
            <a:off x="3780978" y="340129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Props store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E83E64-F8FE-AC30-9A7E-9C1FB2140C0B}"/>
              </a:ext>
            </a:extLst>
          </p:cNvPr>
          <p:cNvSpPr txBox="1"/>
          <p:nvPr/>
        </p:nvSpPr>
        <p:spPr>
          <a:xfrm>
            <a:off x="6392805" y="340129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Pass attributes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A0568B81-E4AB-F699-E6A4-E051E5F9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Introduction to props</a:t>
            </a:r>
          </a:p>
        </p:txBody>
      </p:sp>
    </p:spTree>
    <p:extLst>
      <p:ext uri="{BB962C8B-B14F-4D97-AF65-F5344CB8AC3E}">
        <p14:creationId xmlns:p14="http://schemas.microsoft.com/office/powerpoint/2010/main" val="96277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72A5F6-EA5C-2130-A60A-7EDD6BE68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20" b="89888" l="4225" r="97929">
                        <a14:foregroundMark x1="68351" y1="4494" x2="68351" y2="4494"/>
                        <a14:foregroundMark x1="66446" y1="82397" x2="66446" y2="82397"/>
                        <a14:foregroundMark x1="30075" y1="89139" x2="30075" y2="89139"/>
                        <a14:foregroundMark x1="4391" y1="73783" x2="4391" y2="73783"/>
                        <a14:foregroundMark x1="93621" y1="73783" x2="93621" y2="73783"/>
                        <a14:foregroundMark x1="97929" y1="73783" x2="97929" y2="73783"/>
                        <a14:foregroundMark x1="58409" y1="47191" x2="58409" y2="47191"/>
                        <a14:backgroundMark x1="34797" y1="96629" x2="34797" y2="96629"/>
                        <a14:backgroundMark x1="34797" y1="96629" x2="34797" y2="96629"/>
                        <a14:backgroundMark x1="63297" y1="96629" x2="63297" y2="96629"/>
                        <a14:backgroundMark x1="63297" y1="96629" x2="63297" y2="96629"/>
                        <a14:backgroundMark x1="76305" y1="92509" x2="76305" y2="92509"/>
                        <a14:backgroundMark x1="64623" y1="96255" x2="64623" y2="96255"/>
                        <a14:backgroundMark x1="63877" y1="17978" x2="63877" y2="17978"/>
                        <a14:backgroundMark x1="63877" y1="17978" x2="63877" y2="17978"/>
                        <a14:backgroundMark x1="63297" y1="18727" x2="63297" y2="18727"/>
                        <a14:backgroundMark x1="63215" y1="20599" x2="63215" y2="20599"/>
                        <a14:backgroundMark x1="63546" y1="17228" x2="63049" y2="17978"/>
                        <a14:backgroundMark x1="63049" y1="17978" x2="63049" y2="17978"/>
                        <a14:backgroundMark x1="35626" y1="19101" x2="35626" y2="19101"/>
                        <a14:backgroundMark x1="35294" y1="17228" x2="35791" y2="17603"/>
                        <a14:backgroundMark x1="35626" y1="17228" x2="35626" y2="17228"/>
                        <a14:backgroundMark x1="35377" y1="16854" x2="35377" y2="16854"/>
                        <a14:backgroundMark x1="35791" y1="18727" x2="35791" y2="18727"/>
                        <a14:backgroundMark x1="36123" y1="19101" x2="36123" y2="19101"/>
                        <a14:backgroundMark x1="36123" y1="19476" x2="36123" y2="19476"/>
                        <a14:backgroundMark x1="30406" y1="10861" x2="30406" y2="10861"/>
                        <a14:backgroundMark x1="30406" y1="10861" x2="31317" y2="10861"/>
                        <a14:backgroundMark x1="68848" y1="11236" x2="68434" y2="11236"/>
                        <a14:backgroundMark x1="68766" y1="13483" x2="68766" y2="13483"/>
                        <a14:backgroundMark x1="68268" y1="11610" x2="68268" y2="11610"/>
                        <a14:backgroundMark x1="67937" y1="12360" x2="67937" y2="12360"/>
                        <a14:backgroundMark x1="68268" y1="9363" x2="68268" y2="9363"/>
                        <a14:backgroundMark x1="59072" y1="53184" x2="59072" y2="53184"/>
                        <a14:backgroundMark x1="59238" y1="51685" x2="59238" y2="51685"/>
                        <a14:backgroundMark x1="59238" y1="53184" x2="59238" y2="53184"/>
                        <a14:backgroundMark x1="59238" y1="53184" x2="59238" y2="53184"/>
                        <a14:backgroundMark x1="59238" y1="55056" x2="59238" y2="55056"/>
                        <a14:backgroundMark x1="59155" y1="55056" x2="59155" y2="55056"/>
                        <a14:backgroundMark x1="58906" y1="56180" x2="58906" y2="56180"/>
                        <a14:backgroundMark x1="58906" y1="56929" x2="58906" y2="56929"/>
                        <a14:backgroundMark x1="58989" y1="50936" x2="58989" y2="50936"/>
                        <a14:backgroundMark x1="58989" y1="50562" x2="58989" y2="50562"/>
                        <a14:backgroundMark x1="58906" y1="49438" x2="58906" y2="494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6462" y="1304176"/>
            <a:ext cx="7429662" cy="16435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5E2448-95EC-4B92-F598-FCA8EA141F15}"/>
              </a:ext>
            </a:extLst>
          </p:cNvPr>
          <p:cNvSpPr txBox="1"/>
          <p:nvPr/>
        </p:nvSpPr>
        <p:spPr>
          <a:xfrm>
            <a:off x="2886894" y="315475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Immutable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A873C-5E3F-7683-58B8-AF87B8CF0FE6}"/>
              </a:ext>
            </a:extLst>
          </p:cNvPr>
          <p:cNvSpPr txBox="1"/>
          <p:nvPr/>
        </p:nvSpPr>
        <p:spPr>
          <a:xfrm>
            <a:off x="5281006" y="3154750"/>
            <a:ext cx="2422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 child cannot change attributes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1A64871-D6FC-ED5D-C3EF-0970212C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Read only data</a:t>
            </a:r>
          </a:p>
        </p:txBody>
      </p:sp>
    </p:spTree>
    <p:extLst>
      <p:ext uri="{BB962C8B-B14F-4D97-AF65-F5344CB8AC3E}">
        <p14:creationId xmlns:p14="http://schemas.microsoft.com/office/powerpoint/2010/main" val="74642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3A44E10-DD79-0922-ACDA-5E2146B5C62B}"/>
              </a:ext>
            </a:extLst>
          </p:cNvPr>
          <p:cNvGrpSpPr/>
          <p:nvPr/>
        </p:nvGrpSpPr>
        <p:grpSpPr>
          <a:xfrm>
            <a:off x="2334126" y="1073129"/>
            <a:ext cx="1604680" cy="1486980"/>
            <a:chOff x="1858537" y="1227099"/>
            <a:chExt cx="2302040" cy="2266949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08CA62CE-AD76-7604-E186-40C0FF840FF5}"/>
                </a:ext>
              </a:extLst>
            </p:cNvPr>
            <p:cNvSpPr/>
            <p:nvPr/>
          </p:nvSpPr>
          <p:spPr>
            <a:xfrm>
              <a:off x="1858537" y="1227099"/>
              <a:ext cx="2302040" cy="2266949"/>
            </a:xfrm>
            <a:prstGeom prst="flowChartConnector">
              <a:avLst/>
            </a:prstGeom>
            <a:solidFill>
              <a:srgbClr val="34BBB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1E12A86-7485-0192-17EE-8A717E01D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3690" y="1673714"/>
              <a:ext cx="1346059" cy="1346059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C4B935C-B03C-7F7C-8574-D197CC583639}"/>
              </a:ext>
            </a:extLst>
          </p:cNvPr>
          <p:cNvGrpSpPr/>
          <p:nvPr/>
        </p:nvGrpSpPr>
        <p:grpSpPr>
          <a:xfrm>
            <a:off x="2334126" y="2724199"/>
            <a:ext cx="1604680" cy="1486980"/>
            <a:chOff x="4838793" y="1367883"/>
            <a:chExt cx="2302040" cy="2266949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347DD9DE-7017-1A83-2E6E-5B3666D1ACEB}"/>
                </a:ext>
              </a:extLst>
            </p:cNvPr>
            <p:cNvSpPr/>
            <p:nvPr/>
          </p:nvSpPr>
          <p:spPr>
            <a:xfrm>
              <a:off x="4838793" y="1367883"/>
              <a:ext cx="2302040" cy="2266949"/>
            </a:xfrm>
            <a:prstGeom prst="flowChartConnector">
              <a:avLst/>
            </a:prstGeom>
            <a:solidFill>
              <a:srgbClr val="48B1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0233D6-ECBF-3472-9EA5-B76BA54E7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3148" y="1834514"/>
              <a:ext cx="1409897" cy="1333686"/>
            </a:xfrm>
            <a:prstGeom prst="rect">
              <a:avLst/>
            </a:prstGeom>
          </p:spPr>
        </p:pic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90E2E076-4A6D-3D53-239A-81BCAA2F7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Default value purpose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05B088-9AC4-252E-9454-ACA68980561A}"/>
              </a:ext>
            </a:extLst>
          </p:cNvPr>
          <p:cNvSpPr txBox="1"/>
          <p:nvPr/>
        </p:nvSpPr>
        <p:spPr>
          <a:xfrm>
            <a:off x="4378617" y="1631953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Consistent rendering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44A3AD-0406-89D3-0B2F-42CF48F608E4}"/>
              </a:ext>
            </a:extLst>
          </p:cNvPr>
          <p:cNvSpPr txBox="1"/>
          <p:nvPr/>
        </p:nvSpPr>
        <p:spPr>
          <a:xfrm>
            <a:off x="4325230" y="3283022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 data not supplied in the parent</a:t>
            </a:r>
          </a:p>
        </p:txBody>
      </p:sp>
    </p:spTree>
    <p:extLst>
      <p:ext uri="{BB962C8B-B14F-4D97-AF65-F5344CB8AC3E}">
        <p14:creationId xmlns:p14="http://schemas.microsoft.com/office/powerpoint/2010/main" val="298730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C507129B-EBD7-FF52-D6DE-BF0290D96F32}"/>
              </a:ext>
            </a:extLst>
          </p:cNvPr>
          <p:cNvSpPr/>
          <p:nvPr/>
        </p:nvSpPr>
        <p:spPr>
          <a:xfrm>
            <a:off x="1418655" y="1411341"/>
            <a:ext cx="2870364" cy="671628"/>
          </a:xfrm>
          <a:prstGeom prst="homePlat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Reusability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A2E0AB92-04DE-BE58-A516-13607B0C84FC}"/>
              </a:ext>
            </a:extLst>
          </p:cNvPr>
          <p:cNvSpPr/>
          <p:nvPr/>
        </p:nvSpPr>
        <p:spPr>
          <a:xfrm flipH="1">
            <a:off x="4482790" y="1955287"/>
            <a:ext cx="2870368" cy="671628"/>
          </a:xfrm>
          <a:prstGeom prst="homePlat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Customization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1C93F1BB-0CAC-46D4-8832-56A76EFC6207}"/>
              </a:ext>
            </a:extLst>
          </p:cNvPr>
          <p:cNvSpPr/>
          <p:nvPr/>
        </p:nvSpPr>
        <p:spPr>
          <a:xfrm flipH="1">
            <a:off x="4572003" y="3022347"/>
            <a:ext cx="2870365" cy="671628"/>
          </a:xfrm>
          <a:prstGeom prst="homePlate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Composition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45C3BF6-34B8-A7FD-CBE9-8AC1BBABDE4F}"/>
              </a:ext>
            </a:extLst>
          </p:cNvPr>
          <p:cNvSpPr/>
          <p:nvPr/>
        </p:nvSpPr>
        <p:spPr>
          <a:xfrm>
            <a:off x="1507867" y="2532443"/>
            <a:ext cx="2870364" cy="671628"/>
          </a:xfrm>
          <a:prstGeom prst="homePlate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Unidirectional data flow</a:t>
            </a:r>
          </a:p>
        </p:txBody>
      </p:sp>
      <p:sp>
        <p:nvSpPr>
          <p:cNvPr id="6" name="Arrow: Left-Up 5">
            <a:extLst>
              <a:ext uri="{FF2B5EF4-FFF2-40B4-BE49-F238E27FC236}">
                <a16:creationId xmlns:a16="http://schemas.microsoft.com/office/drawing/2014/main" id="{21515C29-B432-0D03-5EF9-E536AA1DC7FB}"/>
              </a:ext>
            </a:extLst>
          </p:cNvPr>
          <p:cNvSpPr/>
          <p:nvPr/>
        </p:nvSpPr>
        <p:spPr>
          <a:xfrm rot="18906447">
            <a:off x="3594510" y="1328559"/>
            <a:ext cx="835466" cy="837192"/>
          </a:xfrm>
          <a:prstGeom prst="leftUpArrow">
            <a:avLst>
              <a:gd name="adj1" fmla="val 25000"/>
              <a:gd name="adj2" fmla="val 16828"/>
              <a:gd name="adj3" fmla="val 25000"/>
            </a:avLst>
          </a:prstGeom>
          <a:solidFill>
            <a:srgbClr val="9954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Left-Up 6">
            <a:extLst>
              <a:ext uri="{FF2B5EF4-FFF2-40B4-BE49-F238E27FC236}">
                <a16:creationId xmlns:a16="http://schemas.microsoft.com/office/drawing/2014/main" id="{398A3CB8-BF15-272B-8F8D-208E025905F6}"/>
              </a:ext>
            </a:extLst>
          </p:cNvPr>
          <p:cNvSpPr/>
          <p:nvPr/>
        </p:nvSpPr>
        <p:spPr>
          <a:xfrm rot="18906447" flipH="1" flipV="1">
            <a:off x="4327391" y="1845093"/>
            <a:ext cx="874228" cy="853258"/>
          </a:xfrm>
          <a:prstGeom prst="leftUpArrow">
            <a:avLst>
              <a:gd name="adj1" fmla="val 25000"/>
              <a:gd name="adj2" fmla="val 16828"/>
              <a:gd name="adj3" fmla="val 25000"/>
            </a:avLst>
          </a:prstGeom>
          <a:solidFill>
            <a:srgbClr val="B0DD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Arrow: Left-Up 7">
            <a:extLst>
              <a:ext uri="{FF2B5EF4-FFF2-40B4-BE49-F238E27FC236}">
                <a16:creationId xmlns:a16="http://schemas.microsoft.com/office/drawing/2014/main" id="{24386A0C-2B14-2AB8-3558-7CF187A9C7B6}"/>
              </a:ext>
            </a:extLst>
          </p:cNvPr>
          <p:cNvSpPr/>
          <p:nvPr/>
        </p:nvSpPr>
        <p:spPr>
          <a:xfrm rot="18906447" flipH="1" flipV="1">
            <a:off x="4467932" y="2904518"/>
            <a:ext cx="914224" cy="907286"/>
          </a:xfrm>
          <a:prstGeom prst="leftUpArrow">
            <a:avLst>
              <a:gd name="adj1" fmla="val 25000"/>
              <a:gd name="adj2" fmla="val 16828"/>
              <a:gd name="adj3" fmla="val 25000"/>
            </a:avLst>
          </a:prstGeom>
          <a:solidFill>
            <a:srgbClr val="5FBDD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Left-Up 8">
            <a:extLst>
              <a:ext uri="{FF2B5EF4-FFF2-40B4-BE49-F238E27FC236}">
                <a16:creationId xmlns:a16="http://schemas.microsoft.com/office/drawing/2014/main" id="{13E1E1F6-C06D-21C9-4EB5-AD2AF03CB23C}"/>
              </a:ext>
            </a:extLst>
          </p:cNvPr>
          <p:cNvSpPr/>
          <p:nvPr/>
        </p:nvSpPr>
        <p:spPr>
          <a:xfrm rot="18906447">
            <a:off x="3696278" y="2433180"/>
            <a:ext cx="866046" cy="870155"/>
          </a:xfrm>
          <a:prstGeom prst="leftUpArrow">
            <a:avLst>
              <a:gd name="adj1" fmla="val 25000"/>
              <a:gd name="adj2" fmla="val 16828"/>
              <a:gd name="adj3" fmla="val 25000"/>
            </a:avLst>
          </a:prstGeom>
          <a:solidFill>
            <a:srgbClr val="DF536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310D0C7-FF15-88FE-F7E6-D7F940E76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Principles</a:t>
            </a:r>
          </a:p>
        </p:txBody>
      </p:sp>
    </p:spTree>
    <p:extLst>
      <p:ext uri="{BB962C8B-B14F-4D97-AF65-F5344CB8AC3E}">
        <p14:creationId xmlns:p14="http://schemas.microsoft.com/office/powerpoint/2010/main" val="119274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16C9DF-01BD-E99E-4251-FC03502F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Principles explained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F8BA6B-1819-0149-C07A-96FFCA02CC01}"/>
              </a:ext>
            </a:extLst>
          </p:cNvPr>
          <p:cNvGrpSpPr/>
          <p:nvPr/>
        </p:nvGrpSpPr>
        <p:grpSpPr>
          <a:xfrm>
            <a:off x="1137424" y="1070713"/>
            <a:ext cx="2760808" cy="1227123"/>
            <a:chOff x="938464" y="1263316"/>
            <a:chExt cx="2959768" cy="135956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DCD7BD3-EA10-EC49-AB4C-57AE93D91028}"/>
                </a:ext>
              </a:extLst>
            </p:cNvPr>
            <p:cNvSpPr/>
            <p:nvPr/>
          </p:nvSpPr>
          <p:spPr>
            <a:xfrm>
              <a:off x="938464" y="1263316"/>
              <a:ext cx="2959768" cy="1359568"/>
            </a:xfrm>
            <a:prstGeom prst="roundRect">
              <a:avLst/>
            </a:prstGeom>
            <a:solidFill>
              <a:srgbClr val="F0E1FF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1B19C5-51CA-16B9-BC29-925A9492FE57}"/>
                </a:ext>
              </a:extLst>
            </p:cNvPr>
            <p:cNvSpPr txBox="1"/>
            <p:nvPr/>
          </p:nvSpPr>
          <p:spPr>
            <a:xfrm>
              <a:off x="1203158" y="1503947"/>
              <a:ext cx="22258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Reusability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Minimize code duplication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C2EECD-51FA-EE65-A366-45861DF7CF7C}"/>
              </a:ext>
            </a:extLst>
          </p:cNvPr>
          <p:cNvGrpSpPr/>
          <p:nvPr/>
        </p:nvGrpSpPr>
        <p:grpSpPr>
          <a:xfrm>
            <a:off x="4907022" y="1070713"/>
            <a:ext cx="2760809" cy="1227123"/>
            <a:chOff x="5161547" y="1263316"/>
            <a:chExt cx="2959768" cy="141972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76076C-5148-D286-25F9-1790020F68C9}"/>
                </a:ext>
              </a:extLst>
            </p:cNvPr>
            <p:cNvSpPr/>
            <p:nvPr/>
          </p:nvSpPr>
          <p:spPr>
            <a:xfrm>
              <a:off x="5161547" y="1263316"/>
              <a:ext cx="2959768" cy="1419726"/>
            </a:xfrm>
            <a:prstGeom prst="roundRect">
              <a:avLst/>
            </a:prstGeom>
            <a:solidFill>
              <a:srgbClr val="D9FFF2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642C88-5E91-34A2-02D4-33F81DDC7B78}"/>
                </a:ext>
              </a:extLst>
            </p:cNvPr>
            <p:cNvSpPr txBox="1"/>
            <p:nvPr/>
          </p:nvSpPr>
          <p:spPr>
            <a:xfrm>
              <a:off x="5426242" y="1503947"/>
              <a:ext cx="23942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Customization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Simple yet robust</a:t>
              </a:r>
            </a:p>
            <a:p>
              <a:endParaRPr lang="en-IN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1A2A5A-58F3-52E6-0AFC-9F6C2747962C}"/>
              </a:ext>
            </a:extLst>
          </p:cNvPr>
          <p:cNvGrpSpPr/>
          <p:nvPr/>
        </p:nvGrpSpPr>
        <p:grpSpPr>
          <a:xfrm>
            <a:off x="1137424" y="2665999"/>
            <a:ext cx="2889787" cy="1336995"/>
            <a:chOff x="938464" y="2835442"/>
            <a:chExt cx="3089961" cy="141972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BC7A84D-573D-3B67-1B44-CBF47F92EF2A}"/>
                </a:ext>
              </a:extLst>
            </p:cNvPr>
            <p:cNvSpPr/>
            <p:nvPr/>
          </p:nvSpPr>
          <p:spPr>
            <a:xfrm>
              <a:off x="938464" y="2835442"/>
              <a:ext cx="2959768" cy="1419726"/>
            </a:xfrm>
            <a:prstGeom prst="roundRect">
              <a:avLst/>
            </a:prstGeom>
            <a:solidFill>
              <a:srgbClr val="FFE1EB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04F6C6-94F3-7BB3-9077-32018D973735}"/>
                </a:ext>
              </a:extLst>
            </p:cNvPr>
            <p:cNvSpPr txBox="1"/>
            <p:nvPr/>
          </p:nvSpPr>
          <p:spPr>
            <a:xfrm>
              <a:off x="984435" y="3004345"/>
              <a:ext cx="3043990" cy="980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Unidirectional data flow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Code readability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Testing and debugging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514E45-0DE5-F8DF-B99D-31A651F1A4B7}"/>
              </a:ext>
            </a:extLst>
          </p:cNvPr>
          <p:cNvGrpSpPr/>
          <p:nvPr/>
        </p:nvGrpSpPr>
        <p:grpSpPr>
          <a:xfrm>
            <a:off x="4907022" y="2665999"/>
            <a:ext cx="2846794" cy="1337093"/>
            <a:chOff x="5161548" y="2835442"/>
            <a:chExt cx="2921622" cy="141972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E8756AE-BCB3-1717-3A64-1C24D81779B9}"/>
                </a:ext>
              </a:extLst>
            </p:cNvPr>
            <p:cNvSpPr/>
            <p:nvPr/>
          </p:nvSpPr>
          <p:spPr>
            <a:xfrm>
              <a:off x="5161548" y="2835442"/>
              <a:ext cx="2921622" cy="1419726"/>
            </a:xfrm>
            <a:prstGeom prst="roundRect">
              <a:avLst/>
            </a:prstGeom>
            <a:solidFill>
              <a:srgbClr val="EAFAFC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06C7E7-BE36-6ABB-C673-1AAF0C75BE92}"/>
                </a:ext>
              </a:extLst>
            </p:cNvPr>
            <p:cNvSpPr txBox="1"/>
            <p:nvPr/>
          </p:nvSpPr>
          <p:spPr>
            <a:xfrm>
              <a:off x="5426241" y="3068053"/>
              <a:ext cx="25988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Composition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Keeps code simple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dirty="0"/>
                <a:t>Build complex UIs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16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C60A1B-73AE-E723-8391-D609CA3E1F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63" t="12345" r="2439"/>
          <a:stretch/>
        </p:blipFill>
        <p:spPr>
          <a:xfrm>
            <a:off x="1341521" y="1148250"/>
            <a:ext cx="6460958" cy="307074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5F04040-45BE-E6E6-0131-7F4FF418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963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66912B-7598-906C-34B3-891EE7555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18147"/>
            <a:ext cx="6112042" cy="293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74893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68</TotalTime>
  <Words>185</Words>
  <Application>Microsoft Office PowerPoint</Application>
  <PresentationFormat>On-screen Show (16:9)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Unicode MS</vt:lpstr>
      <vt:lpstr>Calibri</vt:lpstr>
      <vt:lpstr>GenAITheme3-whiteBG</vt:lpstr>
      <vt:lpstr>PowerPoint Presentation</vt:lpstr>
      <vt:lpstr>What you will learn</vt:lpstr>
      <vt:lpstr>Introduction to props</vt:lpstr>
      <vt:lpstr>Read only data</vt:lpstr>
      <vt:lpstr>Default value purpose</vt:lpstr>
      <vt:lpstr>Principles</vt:lpstr>
      <vt:lpstr>Principles explained</vt:lpstr>
      <vt:lpstr>Output</vt:lpstr>
      <vt:lpstr>PowerPoint Presentation</vt:lpstr>
      <vt:lpstr>PowerPoint Presentation</vt:lpstr>
      <vt:lpstr>PowerPoint Presentation</vt:lpstr>
      <vt:lpstr>PowerPoint Presentation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2025-03-13T10:20:07Z</dcterms:created>
  <dcterms:modified xsi:type="dcterms:W3CDTF">2025-03-13T11:28:10Z</dcterms:modified>
</cp:coreProperties>
</file>