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EDF5FF"/>
    <a:srgbClr val="F5F2FE"/>
    <a:srgbClr val="FFE1FF"/>
    <a:srgbClr val="B9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D69B-7629-0BAC-7642-C4D2C3C87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94751"/>
            <a:ext cx="7772400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Testing React Components</a:t>
            </a:r>
          </a:p>
        </p:txBody>
      </p:sp>
    </p:spTree>
    <p:extLst>
      <p:ext uri="{BB962C8B-B14F-4D97-AF65-F5344CB8AC3E}">
        <p14:creationId xmlns:p14="http://schemas.microsoft.com/office/powerpoint/2010/main" val="279542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B6A7-9210-9E2B-F307-DDB46D97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Popular React testing libraries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AD95A1-2ADE-6B7E-7320-FE9D26E0497D}"/>
              </a:ext>
            </a:extLst>
          </p:cNvPr>
          <p:cNvGrpSpPr/>
          <p:nvPr/>
        </p:nvGrpSpPr>
        <p:grpSpPr>
          <a:xfrm>
            <a:off x="2691160" y="1709854"/>
            <a:ext cx="1278673" cy="1308409"/>
            <a:chOff x="1992351" y="1709854"/>
            <a:chExt cx="1278673" cy="1308409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56E2590-0233-A7F0-908D-9407BA0C1CD0}"/>
                </a:ext>
              </a:extLst>
            </p:cNvPr>
            <p:cNvSpPr/>
            <p:nvPr/>
          </p:nvSpPr>
          <p:spPr>
            <a:xfrm>
              <a:off x="1992351" y="1709854"/>
              <a:ext cx="1278673" cy="1308409"/>
            </a:xfrm>
            <a:prstGeom prst="flowChartConnector">
              <a:avLst/>
            </a:prstGeom>
            <a:solidFill>
              <a:srgbClr val="F5F2F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7712089-FB8F-D127-F5C0-777BEEC40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9982" y="1976585"/>
              <a:ext cx="726732" cy="74431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1CECD0-5635-33CD-FB71-B00D7F65DE6A}"/>
              </a:ext>
            </a:extLst>
          </p:cNvPr>
          <p:cNvGrpSpPr/>
          <p:nvPr/>
        </p:nvGrpSpPr>
        <p:grpSpPr>
          <a:xfrm>
            <a:off x="5270809" y="1709854"/>
            <a:ext cx="1278673" cy="1308409"/>
            <a:chOff x="4780156" y="1642946"/>
            <a:chExt cx="1278673" cy="1308409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D152558-6C53-DF69-9229-74B385632666}"/>
                </a:ext>
              </a:extLst>
            </p:cNvPr>
            <p:cNvSpPr/>
            <p:nvPr/>
          </p:nvSpPr>
          <p:spPr>
            <a:xfrm>
              <a:off x="4780156" y="1642946"/>
              <a:ext cx="1278673" cy="1308409"/>
            </a:xfrm>
            <a:prstGeom prst="flowChartConnector">
              <a:avLst/>
            </a:prstGeom>
            <a:solidFill>
              <a:srgbClr val="EDF5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6140C7-460C-4593-1925-F40DE0C9A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1347" y="1950543"/>
              <a:ext cx="632211" cy="69321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615086-3798-2295-AED6-4C8D566773B6}"/>
              </a:ext>
            </a:extLst>
          </p:cNvPr>
          <p:cNvSpPr txBox="1"/>
          <p:nvPr/>
        </p:nvSpPr>
        <p:spPr>
          <a:xfrm>
            <a:off x="2118730" y="3122341"/>
            <a:ext cx="24235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Jest</a:t>
            </a:r>
          </a:p>
          <a:p>
            <a:pPr algn="ctr"/>
            <a:r>
              <a:rPr lang="en-IN" sz="1400" dirty="0"/>
              <a:t>Combined Power of Mocha, Chai, Sinon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79A7C-1515-84A5-FF42-1CBFADCC7BF6}"/>
              </a:ext>
            </a:extLst>
          </p:cNvPr>
          <p:cNvSpPr txBox="1"/>
          <p:nvPr/>
        </p:nvSpPr>
        <p:spPr>
          <a:xfrm>
            <a:off x="4973446" y="3230063"/>
            <a:ext cx="2051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React Testing Library Set of helpers</a:t>
            </a:r>
          </a:p>
        </p:txBody>
      </p:sp>
    </p:spTree>
    <p:extLst>
      <p:ext uri="{BB962C8B-B14F-4D97-AF65-F5344CB8AC3E}">
        <p14:creationId xmlns:p14="http://schemas.microsoft.com/office/powerpoint/2010/main" val="326838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28FA-BB6A-725B-74D1-FD0576BB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en-IN" sz="3200" dirty="0">
                <a:solidFill>
                  <a:srgbClr val="FF5900"/>
                </a:solidFill>
              </a:rPr>
              <a:t>Testing with Jest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A7649-5C70-72E2-2F4A-C0C1EA9FE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7" y="1180717"/>
            <a:ext cx="5943601" cy="2900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BF8AB-612E-45CD-3CE2-52F060E0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640" y="1608737"/>
            <a:ext cx="1304657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8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4218-06A7-AC2F-1241-B4AF780D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Testing with React Testing Library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62022-678B-0E29-69FD-F6EE763C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3" t="15999" r="30000" b="14255"/>
          <a:stretch/>
        </p:blipFill>
        <p:spPr>
          <a:xfrm>
            <a:off x="571475" y="1118936"/>
            <a:ext cx="5257800" cy="27069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58C97-A5F7-0292-02B8-8E388FD44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87" y="1567295"/>
            <a:ext cx="1298561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2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6A4C-3442-E42B-91B9-1614B489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Example of usage of React Testing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8FDC9-FD20-4E31-9BAD-D081D59E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13" y="979533"/>
            <a:ext cx="6782114" cy="31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8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EE51-AE5B-E269-CB0C-9B549B40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Benefits of React Test Library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2DB89D-2527-1E63-3E93-3D634E0C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75" y="1462276"/>
            <a:ext cx="554682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Provides reliable testing of the components in the same way as an end user would use them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Enables you to write your tests based on the component output visible to the end users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Rewriting your tests increases your productivity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C171E-9677-8029-07EE-99E02BCA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10" y="1462276"/>
            <a:ext cx="1581371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0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8A97-4737-944C-3903-B4AEC6E6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980DCE-A2D7-C4C1-F9A4-05749D460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1295" y="824278"/>
            <a:ext cx="8331894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In this video, you learned that: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Testing is a line-by-line review of how your code will execute.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You can render component trees in a simple test environment or a realistic browser environment.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Component tests flow through three phases: Arrange, Act, and Assert.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React components can be tested using Mocha, Chai, Sinon, Jest and React Testing Library.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React Testing Library increases confidence in your tests by testing your components in the same way as an end user would use the components.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599C8D9-FF79-D42E-D3C2-2CC465D594E5}"/>
              </a:ext>
            </a:extLst>
          </p:cNvPr>
          <p:cNvSpPr/>
          <p:nvPr/>
        </p:nvSpPr>
        <p:spPr>
          <a:xfrm>
            <a:off x="6673174" y="1535006"/>
            <a:ext cx="1849045" cy="258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Describe the testing 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5C46A-E27C-8BFD-2E63-B4BB5333C0C4}"/>
              </a:ext>
            </a:extLst>
          </p:cNvPr>
          <p:cNvSpPr/>
          <p:nvPr/>
        </p:nvSpPr>
        <p:spPr>
          <a:xfrm>
            <a:off x="4648635" y="1535006"/>
            <a:ext cx="1849045" cy="2583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Describe the different approaches of component testing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2D1AF-004C-DD31-DCE3-949C6215D161}"/>
              </a:ext>
            </a:extLst>
          </p:cNvPr>
          <p:cNvSpPr/>
          <p:nvPr/>
        </p:nvSpPr>
        <p:spPr>
          <a:xfrm>
            <a:off x="2624096" y="1519210"/>
            <a:ext cx="1849045" cy="2599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List the advantages and disadvantages of testing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E9FE8-0D69-ED11-8796-B5F9AB10D2B2}"/>
              </a:ext>
            </a:extLst>
          </p:cNvPr>
          <p:cNvSpPr/>
          <p:nvPr/>
        </p:nvSpPr>
        <p:spPr>
          <a:xfrm>
            <a:off x="621781" y="1558700"/>
            <a:ext cx="1849045" cy="2559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Explain what is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9D267-4966-6E5D-1D97-4BDE5A816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1" y="1558700"/>
            <a:ext cx="1849045" cy="1060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93256-5747-37F9-1F3E-D444C315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096" y="1519210"/>
            <a:ext cx="1849045" cy="1060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E1CBFE-04F4-FE5C-E767-056037E58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635" y="1535006"/>
            <a:ext cx="1849045" cy="1044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9AAAAB-8933-57FF-E488-9E09116BE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174" y="1527109"/>
            <a:ext cx="1849045" cy="104464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2ABED84-931C-0F12-7C8D-3BA2683A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</a:t>
            </a:r>
          </a:p>
        </p:txBody>
      </p:sp>
    </p:spTree>
    <p:extLst>
      <p:ext uri="{BB962C8B-B14F-4D97-AF65-F5344CB8AC3E}">
        <p14:creationId xmlns:p14="http://schemas.microsoft.com/office/powerpoint/2010/main" val="382514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2E9A56-7F65-C664-A76E-CDD58A3083F3}"/>
              </a:ext>
            </a:extLst>
          </p:cNvPr>
          <p:cNvSpPr/>
          <p:nvPr/>
        </p:nvSpPr>
        <p:spPr>
          <a:xfrm>
            <a:off x="1082842" y="1227221"/>
            <a:ext cx="6978316" cy="10928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3C3DFE2-6300-571C-A6AD-B91EA3CDE3A2}"/>
              </a:ext>
            </a:extLst>
          </p:cNvPr>
          <p:cNvSpPr/>
          <p:nvPr/>
        </p:nvSpPr>
        <p:spPr>
          <a:xfrm>
            <a:off x="1082842" y="2703096"/>
            <a:ext cx="6978316" cy="10928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33BBC-4D81-AD92-9E29-1BEAFA4F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1378910"/>
            <a:ext cx="944311" cy="793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8AC32-1123-02EE-5814-DCFC54E92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200" y="2857674"/>
            <a:ext cx="791395" cy="783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798ABC-DE43-F612-398D-55FBCABA8B7B}"/>
              </a:ext>
            </a:extLst>
          </p:cNvPr>
          <p:cNvSpPr txBox="1"/>
          <p:nvPr/>
        </p:nvSpPr>
        <p:spPr>
          <a:xfrm>
            <a:off x="2613776" y="1450489"/>
            <a:ext cx="3537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Is a line-by-line review of how your code will execute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89861-3EE4-C59D-97AF-B177DFC470C6}"/>
              </a:ext>
            </a:extLst>
          </p:cNvPr>
          <p:cNvSpPr txBox="1"/>
          <p:nvPr/>
        </p:nvSpPr>
        <p:spPr>
          <a:xfrm>
            <a:off x="2516953" y="2772372"/>
            <a:ext cx="469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 be a suite of tests comprising bits of code to verify error-free execution of application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278002B-EE1A-EC63-40B3-FE3D426D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is testing ?</a:t>
            </a:r>
          </a:p>
        </p:txBody>
      </p:sp>
    </p:spTree>
    <p:extLst>
      <p:ext uri="{BB962C8B-B14F-4D97-AF65-F5344CB8AC3E}">
        <p14:creationId xmlns:p14="http://schemas.microsoft.com/office/powerpoint/2010/main" val="376505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29AD840-F4D1-364A-300A-35C34FE765F9}"/>
              </a:ext>
            </a:extLst>
          </p:cNvPr>
          <p:cNvGrpSpPr/>
          <p:nvPr/>
        </p:nvGrpSpPr>
        <p:grpSpPr>
          <a:xfrm>
            <a:off x="1959838" y="1276229"/>
            <a:ext cx="5035147" cy="3191691"/>
            <a:chOff x="3439233" y="324658"/>
            <a:chExt cx="5035147" cy="319169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1DD4D5-DA2D-0D9E-91C8-9172F95CAACE}"/>
                </a:ext>
              </a:extLst>
            </p:cNvPr>
            <p:cNvGrpSpPr/>
            <p:nvPr/>
          </p:nvGrpSpPr>
          <p:grpSpPr>
            <a:xfrm>
              <a:off x="3439233" y="324658"/>
              <a:ext cx="5035147" cy="3191691"/>
              <a:chOff x="1873782" y="948726"/>
              <a:chExt cx="5372105" cy="3690179"/>
            </a:xfrm>
          </p:grpSpPr>
          <p:sp>
            <p:nvSpPr>
              <p:cNvPr id="3" name="Rectangle: Diagonal Corners Rounded 2">
                <a:extLst>
                  <a:ext uri="{FF2B5EF4-FFF2-40B4-BE49-F238E27FC236}">
                    <a16:creationId xmlns:a16="http://schemas.microsoft.com/office/drawing/2014/main" id="{95BC8B43-773A-F16E-32B0-AF8A300D025A}"/>
                  </a:ext>
                </a:extLst>
              </p:cNvPr>
              <p:cNvSpPr/>
              <p:nvPr/>
            </p:nvSpPr>
            <p:spPr>
              <a:xfrm flipH="1">
                <a:off x="2681078" y="1696757"/>
                <a:ext cx="3754163" cy="2357952"/>
              </a:xfrm>
              <a:prstGeom prst="round2Diag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BFD80B0A-E493-A873-F0A0-BB710B16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0875" y="1984604"/>
                <a:ext cx="1775826" cy="1868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  <a:t>Prevents unexpected </a:t>
                </a:r>
                <a:b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</a:b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  <a:t>regression </a:t>
                </a:r>
                <a:b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</a:b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  <a:t>Allows focus on current </a:t>
                </a:r>
                <a:b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</a:b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  <a:t>task </a:t>
                </a:r>
                <a:b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</a:b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  <a:t>Allows modular </a:t>
                </a:r>
                <a:b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</a:b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  <a:t>construction of </a:t>
                </a:r>
                <a:b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</a:b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  <a:t>application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  <a:t>Reduces need for </a:t>
                </a:r>
                <a:b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</a:b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Unicode MS"/>
                    <a:cs typeface="Calibri" panose="020F0502020204030204" pitchFamily="34" charset="0"/>
                  </a:rPr>
                  <a:t>manual verification</a:t>
                </a:r>
                <a:endPara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50E4B72-B93D-039E-0551-DF50EFCBBBC5}"/>
                  </a:ext>
                </a:extLst>
              </p:cNvPr>
              <p:cNvGrpSpPr/>
              <p:nvPr/>
            </p:nvGrpSpPr>
            <p:grpSpPr>
              <a:xfrm rot="16200000">
                <a:off x="1137895" y="1684613"/>
                <a:ext cx="2357951" cy="886178"/>
                <a:chOff x="1640143" y="1075016"/>
                <a:chExt cx="2523258" cy="617230"/>
              </a:xfrm>
              <a:solidFill>
                <a:srgbClr val="B9DCFF"/>
              </a:solidFill>
            </p:grpSpPr>
            <p:sp>
              <p:nvSpPr>
                <p:cNvPr id="4" name="Arrow: Up 3">
                  <a:extLst>
                    <a:ext uri="{FF2B5EF4-FFF2-40B4-BE49-F238E27FC236}">
                      <a16:creationId xmlns:a16="http://schemas.microsoft.com/office/drawing/2014/main" id="{6D5E0EB8-57FC-F056-2019-EE808B7445D0}"/>
                    </a:ext>
                  </a:extLst>
                </p:cNvPr>
                <p:cNvSpPr/>
                <p:nvPr/>
              </p:nvSpPr>
              <p:spPr>
                <a:xfrm rot="5400000">
                  <a:off x="2593157" y="122002"/>
                  <a:ext cx="617230" cy="2523258"/>
                </a:xfrm>
                <a:prstGeom prst="upArrow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813C7-3591-AD3D-6AEC-0FD88D8DEBBC}"/>
                    </a:ext>
                  </a:extLst>
                </p:cNvPr>
                <p:cNvSpPr txBox="1"/>
                <p:nvPr/>
              </p:nvSpPr>
              <p:spPr>
                <a:xfrm>
                  <a:off x="2064281" y="1278743"/>
                  <a:ext cx="1558710" cy="22871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/>
                    <a:t>Advantages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0E9E4BF-5B2A-4139-9494-744FAB0FE6D6}"/>
                  </a:ext>
                </a:extLst>
              </p:cNvPr>
              <p:cNvGrpSpPr/>
              <p:nvPr/>
            </p:nvGrpSpPr>
            <p:grpSpPr>
              <a:xfrm rot="16200000">
                <a:off x="5680474" y="3073491"/>
                <a:ext cx="2251948" cy="878879"/>
                <a:chOff x="5637675" y="3094828"/>
                <a:chExt cx="2251948" cy="615719"/>
              </a:xfrm>
              <a:solidFill>
                <a:srgbClr val="B9DCFF"/>
              </a:solidFill>
            </p:grpSpPr>
            <p:sp>
              <p:nvSpPr>
                <p:cNvPr id="5" name="Arrow: Down 4">
                  <a:extLst>
                    <a:ext uri="{FF2B5EF4-FFF2-40B4-BE49-F238E27FC236}">
                      <a16:creationId xmlns:a16="http://schemas.microsoft.com/office/drawing/2014/main" id="{987085C5-7C3A-432C-8DE6-132F568CA38C}"/>
                    </a:ext>
                  </a:extLst>
                </p:cNvPr>
                <p:cNvSpPr/>
                <p:nvPr/>
              </p:nvSpPr>
              <p:spPr>
                <a:xfrm rot="5400000">
                  <a:off x="6455789" y="2276714"/>
                  <a:ext cx="615719" cy="2251948"/>
                </a:xfrm>
                <a:prstGeom prst="downArrow">
                  <a:avLst/>
                </a:prstGeom>
                <a:solidFill>
                  <a:srgbClr val="FFE1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61ED6FC-C4B0-DFD8-B79B-1CAC9ED517C7}"/>
                    </a:ext>
                  </a:extLst>
                </p:cNvPr>
                <p:cNvSpPr txBox="1"/>
                <p:nvPr/>
              </p:nvSpPr>
              <p:spPr>
                <a:xfrm>
                  <a:off x="6062889" y="3282759"/>
                  <a:ext cx="1639508" cy="237182"/>
                </a:xfrm>
                <a:prstGeom prst="rect">
                  <a:avLst/>
                </a:prstGeom>
                <a:solidFill>
                  <a:srgbClr val="FFE1FF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/>
                    <a:t>Disadvantages</a:t>
                  </a:r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B75733-6D31-B289-4CAD-0728B642BDA3}"/>
                </a:ext>
              </a:extLst>
            </p:cNvPr>
            <p:cNvSpPr txBox="1"/>
            <p:nvPr/>
          </p:nvSpPr>
          <p:spPr>
            <a:xfrm>
              <a:off x="5986185" y="1269152"/>
              <a:ext cx="1664440" cy="159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  <a:t>Requires writing of 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  <a:t>more code, debugging, 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  <a:t>and maintaining</a:t>
              </a:r>
            </a:p>
            <a:p>
              <a:pPr algn="ctr"/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  <a:t> 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  <a:t>Causes integration 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  <a:t>rejection due to non- </a:t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  <a:cs typeface="Calibri" panose="020F0502020204030204" pitchFamily="34" charset="0"/>
                </a:rPr>
                <a:t>critical failures</a:t>
              </a:r>
              <a:endParaRPr lang="en-IN" sz="1100" dirty="0"/>
            </a:p>
            <a:p>
              <a:endParaRPr lang="en-IN" sz="11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70DF2F7-7767-17FD-1A94-0FA3168A7A93}"/>
                </a:ext>
              </a:extLst>
            </p:cNvPr>
            <p:cNvCxnSpPr/>
            <p:nvPr/>
          </p:nvCxnSpPr>
          <p:spPr>
            <a:xfrm>
              <a:off x="5944497" y="1358826"/>
              <a:ext cx="0" cy="132490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5C300BCB-C592-10DD-8891-88FDA8CD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Advantages and disadvantages of testing</a:t>
            </a:r>
          </a:p>
        </p:txBody>
      </p:sp>
    </p:spTree>
    <p:extLst>
      <p:ext uri="{BB962C8B-B14F-4D97-AF65-F5344CB8AC3E}">
        <p14:creationId xmlns:p14="http://schemas.microsoft.com/office/powerpoint/2010/main" val="259077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793D-FC30-9CE1-D033-01C0C106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Why test React components?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F72F39-F891-D413-7235-6421C15BA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475" y="952600"/>
            <a:ext cx="6755757" cy="300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Testing of React components: </a:t>
            </a:r>
          </a:p>
          <a:p>
            <a:pPr marL="800100" lvl="1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Ensures application will work as intended </a:t>
            </a:r>
          </a:p>
          <a:p>
            <a:pPr marL="800100" lvl="1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Verifies the code runs error-free </a:t>
            </a:r>
          </a:p>
          <a:p>
            <a:pPr marL="800100" lvl="1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Tests functionality by replicating the actions of the end users </a:t>
            </a:r>
          </a:p>
          <a:p>
            <a:pPr marL="800100" lvl="1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Validates any updates done do not affect the working of the overall application </a:t>
            </a:r>
            <a:endParaRPr lang="en-US" altLang="en-US" sz="1600" dirty="0">
              <a:solidFill>
                <a:schemeClr val="tx1"/>
              </a:solidFill>
              <a:latin typeface="Arial Unicode MS"/>
              <a:cs typeface="Calibri" panose="020F0502020204030204" pitchFamily="34" charset="0"/>
            </a:endParaRPr>
          </a:p>
          <a:p>
            <a:pPr marL="800100" lvl="1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Prevents regression that is reappearance of a previous fixed bug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678CA-27DC-EEFB-1AC0-936D67DBB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56" y="1433070"/>
            <a:ext cx="1870910" cy="16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6B97E-DD22-D1CB-423C-3AC2BE19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44" y="1261829"/>
            <a:ext cx="7422912" cy="112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3938EF-7C64-C18E-8A61-991E0349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44" y="2749697"/>
            <a:ext cx="7422912" cy="112027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629894F-5F8A-5EA6-0065-0681D596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Approaches of React component testing</a:t>
            </a:r>
          </a:p>
        </p:txBody>
      </p:sp>
    </p:spTree>
    <p:extLst>
      <p:ext uri="{BB962C8B-B14F-4D97-AF65-F5344CB8AC3E}">
        <p14:creationId xmlns:p14="http://schemas.microsoft.com/office/powerpoint/2010/main" val="112896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8B80-608B-07AF-194F-238EA804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Phases of React component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6A688-D605-1892-2CFF-C7343AE3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9" b="94191" l="2634" r="98601">
                        <a14:foregroundMark x1="26091" y1="25311" x2="26091" y2="25311"/>
                        <a14:foregroundMark x1="26091" y1="25311" x2="26091" y2="25311"/>
                        <a14:foregroundMark x1="26091" y1="25311" x2="26091" y2="25311"/>
                        <a14:foregroundMark x1="26091" y1="25311" x2="26091" y2="25311"/>
                        <a14:foregroundMark x1="25597" y1="27386" x2="25597" y2="27386"/>
                        <a14:foregroundMark x1="25597" y1="27386" x2="25597" y2="27386"/>
                        <a14:foregroundMark x1="27572" y1="58091" x2="27572" y2="58091"/>
                        <a14:foregroundMark x1="27572" y1="58091" x2="27572" y2="58091"/>
                        <a14:foregroundMark x1="6914" y1="31950" x2="6914" y2="31950"/>
                        <a14:foregroundMark x1="6914" y1="31950" x2="6914" y2="31950"/>
                        <a14:foregroundMark x1="6914" y1="31950" x2="6914" y2="31950"/>
                        <a14:foregroundMark x1="6914" y1="31950" x2="6914" y2="31950"/>
                        <a14:foregroundMark x1="6914" y1="31950" x2="6914" y2="31950"/>
                        <a14:foregroundMark x1="6914" y1="31950" x2="6914" y2="31950"/>
                        <a14:foregroundMark x1="10288" y1="29876" x2="10288" y2="29876"/>
                        <a14:foregroundMark x1="10288" y1="29876" x2="10288" y2="29876"/>
                        <a14:foregroundMark x1="9465" y1="32780" x2="9465" y2="32780"/>
                        <a14:foregroundMark x1="9465" y1="32780" x2="8724" y2="43154"/>
                        <a14:foregroundMark x1="8724" y1="47718" x2="8724" y2="47718"/>
                        <a14:foregroundMark x1="8560" y1="48963" x2="5597" y2="32780"/>
                        <a14:foregroundMark x1="6337" y1="29046" x2="6337" y2="29046"/>
                        <a14:foregroundMark x1="7078" y1="21992" x2="2634" y2="42324"/>
                        <a14:foregroundMark x1="27243" y1="22822" x2="27243" y2="22822"/>
                        <a14:foregroundMark x1="27243" y1="22822" x2="34239" y2="37344"/>
                        <a14:foregroundMark x1="34239" y1="37344" x2="33498" y2="38589"/>
                        <a14:foregroundMark x1="23868" y1="45228" x2="21481" y2="12448"/>
                        <a14:foregroundMark x1="21481" y1="12448" x2="24774" y2="42324"/>
                        <a14:foregroundMark x1="24774" y1="42324" x2="23868" y2="58921"/>
                        <a14:foregroundMark x1="16872" y1="67220" x2="11276" y2="46473"/>
                        <a14:foregroundMark x1="11276" y1="46473" x2="17531" y2="50207"/>
                        <a14:foregroundMark x1="17531" y1="50207" x2="17613" y2="53112"/>
                        <a14:foregroundMark x1="17449" y1="34855" x2="16708" y2="31120"/>
                        <a14:foregroundMark x1="18189" y1="29876" x2="12675" y2="30290"/>
                        <a14:foregroundMark x1="73663" y1="41079" x2="68230" y2="25311"/>
                        <a14:foregroundMark x1="68230" y1="25311" x2="91193" y2="38174"/>
                        <a14:foregroundMark x1="91193" y1="38174" x2="92675" y2="30290"/>
                        <a14:foregroundMark x1="68560" y1="41494" x2="61399" y2="25311"/>
                        <a14:foregroundMark x1="61399" y1="25311" x2="51523" y2="25726"/>
                        <a14:foregroundMark x1="51523" y1="25726" x2="49877" y2="34025"/>
                        <a14:foregroundMark x1="59671" y1="51452" x2="46749" y2="35685"/>
                        <a14:foregroundMark x1="46749" y1="35685" x2="45679" y2="19087"/>
                        <a14:foregroundMark x1="45514" y1="65560" x2="38683" y2="25726"/>
                        <a14:foregroundMark x1="38683" y1="25726" x2="38848" y2="18257"/>
                        <a14:foregroundMark x1="40823" y1="86722" x2="23292" y2="92531"/>
                        <a14:foregroundMark x1="34074" y1="72199" x2="34074" y2="72199"/>
                        <a14:foregroundMark x1="34568" y1="72199" x2="34568" y2="72199"/>
                        <a14:foregroundMark x1="34979" y1="72199" x2="34979" y2="72199"/>
                        <a14:foregroundMark x1="35556" y1="70954" x2="35556" y2="70954"/>
                        <a14:foregroundMark x1="35885" y1="69295" x2="35885" y2="69295"/>
                        <a14:foregroundMark x1="36296" y1="69295" x2="36296" y2="69295"/>
                        <a14:foregroundMark x1="33169" y1="69295" x2="33169" y2="69295"/>
                        <a14:foregroundMark x1="33169" y1="69295" x2="32428" y2="69295"/>
                        <a14:foregroundMark x1="16296" y1="87967" x2="16296" y2="87967"/>
                        <a14:foregroundMark x1="16296" y1="87967" x2="16296" y2="87967"/>
                        <a14:foregroundMark x1="16296" y1="87967" x2="16296" y2="87967"/>
                        <a14:foregroundMark x1="20905" y1="86722" x2="20905" y2="86722"/>
                        <a14:foregroundMark x1="21893" y1="85062" x2="21893" y2="85062"/>
                        <a14:foregroundMark x1="22222" y1="83817" x2="22634" y2="83817"/>
                        <a14:foregroundMark x1="22634" y1="83817" x2="22634" y2="83817"/>
                        <a14:foregroundMark x1="7490" y1="79668" x2="7490" y2="79668"/>
                        <a14:foregroundMark x1="7490" y1="79668" x2="7490" y2="79668"/>
                        <a14:foregroundMark x1="7490" y1="80498" x2="7490" y2="80498"/>
                        <a14:foregroundMark x1="7490" y1="80498" x2="7490" y2="80498"/>
                        <a14:foregroundMark x1="7325" y1="80498" x2="7325" y2="80498"/>
                        <a14:foregroundMark x1="7325" y1="80498" x2="7325" y2="80498"/>
                        <a14:foregroundMark x1="7819" y1="84232" x2="7819" y2="84232"/>
                        <a14:foregroundMark x1="7819" y1="84232" x2="7819" y2="84232"/>
                        <a14:foregroundMark x1="7819" y1="84232" x2="7819" y2="84232"/>
                        <a14:foregroundMark x1="5432" y1="84232" x2="5432" y2="84232"/>
                        <a14:foregroundMark x1="5432" y1="84232" x2="5432" y2="84232"/>
                        <a14:foregroundMark x1="5432" y1="84232" x2="5432" y2="84232"/>
                        <a14:foregroundMark x1="5761" y1="84232" x2="6914" y2="84232"/>
                        <a14:foregroundMark x1="9877" y1="85062" x2="9877" y2="85062"/>
                        <a14:foregroundMark x1="10041" y1="85892" x2="2881" y2="89627"/>
                        <a14:foregroundMark x1="13745" y1="84232" x2="16872" y2="89627"/>
                        <a14:foregroundMark x1="18683" y1="85892" x2="18683" y2="85892"/>
                        <a14:foregroundMark x1="18765" y1="92531" x2="18765" y2="92531"/>
                        <a14:foregroundMark x1="58930" y1="87552" x2="45267" y2="91286"/>
                        <a14:foregroundMark x1="60247" y1="92531" x2="73663" y2="84647"/>
                        <a14:foregroundMark x1="73663" y1="84647" x2="75144" y2="85892"/>
                        <a14:foregroundMark x1="72181" y1="73029" x2="72181" y2="73029"/>
                        <a14:foregroundMark x1="68395" y1="73859" x2="68395" y2="73859"/>
                        <a14:foregroundMark x1="68395" y1="73859" x2="68395" y2="73859"/>
                        <a14:foregroundMark x1="93498" y1="55187" x2="95802" y2="32780"/>
                        <a14:foregroundMark x1="92757" y1="88797" x2="92757" y2="88797"/>
                        <a14:foregroundMark x1="92757" y1="88797" x2="92016" y2="88797"/>
                        <a14:foregroundMark x1="88971" y1="88797" x2="88971" y2="88797"/>
                        <a14:foregroundMark x1="88971" y1="88797" x2="87572" y2="90456"/>
                        <a14:foregroundMark x1="86091" y1="91701" x2="86091" y2="91701"/>
                        <a14:foregroundMark x1="85514" y1="92531" x2="80165" y2="94191"/>
                        <a14:foregroundMark x1="84609" y1="87552" x2="78683" y2="91286"/>
                        <a14:foregroundMark x1="94156" y1="85892" x2="94156" y2="85892"/>
                        <a14:foregroundMark x1="94239" y1="85062" x2="95144" y2="87552"/>
                        <a14:foregroundMark x1="96626" y1="87967" x2="90288" y2="95436"/>
                        <a14:foregroundMark x1="90288" y1="95436" x2="95885" y2="85062"/>
                        <a14:foregroundMark x1="95885" y1="85062" x2="96049" y2="84232"/>
                        <a14:foregroundMark x1="67078" y1="48548" x2="66502" y2="11618"/>
                        <a14:foregroundMark x1="66914" y1="13278" x2="66914" y2="13278"/>
                        <a14:foregroundMark x1="66914" y1="13278" x2="66914" y2="13278"/>
                        <a14:foregroundMark x1="66831" y1="14523" x2="66831" y2="14523"/>
                        <a14:foregroundMark x1="70041" y1="72199" x2="70041" y2="72199"/>
                        <a14:foregroundMark x1="70041" y1="72199" x2="70041" y2="72199"/>
                        <a14:foregroundMark x1="70041" y1="72199" x2="70041" y2="72199"/>
                        <a14:foregroundMark x1="72757" y1="73029" x2="72757" y2="73029"/>
                        <a14:foregroundMark x1="73169" y1="72199" x2="73169" y2="72199"/>
                        <a14:foregroundMark x1="73498" y1="72199" x2="73909" y2="72199"/>
                        <a14:foregroundMark x1="66008" y1="73859" x2="66008" y2="73859"/>
                        <a14:foregroundMark x1="66008" y1="72199" x2="66008" y2="72199"/>
                        <a14:foregroundMark x1="29465" y1="73859" x2="29465" y2="73859"/>
                        <a14:foregroundMark x1="98601" y1="91286" x2="98601" y2="91286"/>
                        <a14:foregroundMark x1="95802" y1="41079" x2="95802" y2="41079"/>
                        <a14:foregroundMark x1="94239" y1="66390" x2="96543" y2="23237"/>
                        <a14:foregroundMark x1="96543" y1="23237" x2="92922" y2="10373"/>
                        <a14:foregroundMark x1="9300" y1="60581" x2="3457" y2="48548"/>
                        <a14:foregroundMark x1="3457" y1="48548" x2="3128" y2="10788"/>
                        <a14:foregroundMark x1="3128" y1="10788" x2="3786" y2="1037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170" y="1803988"/>
            <a:ext cx="7741334" cy="15355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0D494B-DA26-D0C0-F5C5-50B40FD3D563}"/>
              </a:ext>
            </a:extLst>
          </p:cNvPr>
          <p:cNvSpPr/>
          <p:nvPr/>
        </p:nvSpPr>
        <p:spPr>
          <a:xfrm>
            <a:off x="5895474" y="2009274"/>
            <a:ext cx="541421" cy="794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3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3747-0832-8020-6FAF-242EDCFD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Choosing the right tool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14FDFA-1F66-2CE3-BFFB-03C0ED12BCB1}"/>
              </a:ext>
            </a:extLst>
          </p:cNvPr>
          <p:cNvGrpSpPr/>
          <p:nvPr/>
        </p:nvGrpSpPr>
        <p:grpSpPr>
          <a:xfrm>
            <a:off x="765717" y="1799901"/>
            <a:ext cx="7865325" cy="2348353"/>
            <a:chOff x="765717" y="1799901"/>
            <a:chExt cx="7865325" cy="23483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D096661-E26F-A54F-57C9-B82787222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01" t="32869" r="2032" b="10261"/>
            <a:stretch/>
          </p:blipFill>
          <p:spPr>
            <a:xfrm>
              <a:off x="765717" y="1799901"/>
              <a:ext cx="7865325" cy="234835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0C9CBE-C35C-96F3-E8FA-DC5491CED043}"/>
                </a:ext>
              </a:extLst>
            </p:cNvPr>
            <p:cNvSpPr/>
            <p:nvPr/>
          </p:nvSpPr>
          <p:spPr>
            <a:xfrm>
              <a:off x="4571999" y="1955180"/>
              <a:ext cx="245327" cy="1925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963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43F7-4409-1E87-EE1C-C4474BF0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React testing libraries/tools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030187-5671-EF30-BD80-6B6D7697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06" r="29053" b="5595"/>
          <a:stretch/>
        </p:blipFill>
        <p:spPr>
          <a:xfrm>
            <a:off x="1016643" y="1049755"/>
            <a:ext cx="6081989" cy="30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4940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68</TotalTime>
  <Words>360</Words>
  <Application>Microsoft Office PowerPoint</Application>
  <PresentationFormat>On-screen Show (16:9)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Calibri</vt:lpstr>
      <vt:lpstr>GenAITheme3-whiteBG</vt:lpstr>
      <vt:lpstr>Testing React Components</vt:lpstr>
      <vt:lpstr>What you will learn</vt:lpstr>
      <vt:lpstr>What is testing ?</vt:lpstr>
      <vt:lpstr>Advantages and disadvantages of testing</vt:lpstr>
      <vt:lpstr>Why test React components?</vt:lpstr>
      <vt:lpstr>Approaches of React component testing</vt:lpstr>
      <vt:lpstr>Phases of React component testing</vt:lpstr>
      <vt:lpstr>Choosing the right tool</vt:lpstr>
      <vt:lpstr>React testing libraries/tools</vt:lpstr>
      <vt:lpstr>Popular React testing libraries</vt:lpstr>
      <vt:lpstr>Testing with Jest</vt:lpstr>
      <vt:lpstr>Testing with React Testing Library</vt:lpstr>
      <vt:lpstr>Example of usage of React Testing Libraries</vt:lpstr>
      <vt:lpstr>Benefits of React Test Library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2025-03-13T12:25:39Z</dcterms:created>
  <dcterms:modified xsi:type="dcterms:W3CDTF">2025-03-13T13:34:04Z</dcterms:modified>
</cp:coreProperties>
</file>