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48:11.8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0,'2'28,"1"0,1-1,2 1,0-1,2 0,15 33,-8-19,16 69,57 208,-79-291,11 37,-2 1,-3 0,-4 1,-2 1,1 87,-11-146,1 0,1 1,-1-1,1 0,1 0,0 1,0-1,0 0,1 0,0-1,1 1,-1-1,2 0,-1 1,1-2,0 1,0-1,1 1,12 9,5 3,1-1,0-2,2 0,43 19,117 38,-169-66,39 11,61 13,-94-27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48:12.23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1 198,'0'-5,"0"-6,4-6,26 0,26-2,23-2,11 2,10-5,1 2,-11 4,-12 6,-9 5,-3 3,-8 2,-13 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48:20.37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49:03.755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440 490,'-5'0,"-6"14,-1 24,1 18,2 20,4 20,11 22,5 14,5 8,1 4,-4 5,-4-17,-2-18,-4-55,-6-67,-8-65,-11-52,-16-34,-7-13,5-6,9 14,10 30,8 33,17 34,16 47,19 69,21 59,6 39,-4 19,-12 9,-15-12,-14-19,-9-24,-8-29,-13-29,-30-35,-21-54,-10-75,-17-62,-7-32,7 9,18 17,17 28,17 52,19 75,17 72,8 50,13 31,1 10,-2-10,-5-25,0-21,-4-32,-3-40,-3-55,-3-47,-2-32,-6-15,-1 0,-1 12,2 59,6 87,2 75,11 63,7 36,1 6,-5-22,6-39,-2-54,-4-84,-6-88,-4-66,-3-34,-2-18,-2 9,-1 28,0 36,0 57,10 82,2 86,1 68,-3 51,-2 12,-3-19,-2-38,-1-43,-1-49,0-72,0-85,-1-76,1-66,-1-32,1-13,0 5,0 32,0 50,0 48,0 51,14 85,5 69,3 63,4 63,-4 30,-5 12,-5-22,-5-40,-4-47,3-42,4-38,6-34,0-49,-3-67,-3-61,-4-51,-3-19,-2-15,0 10,-2 35,1 82,-1 97,-4 80,-2 60,-23 52,-20 27,-2-1,-1-27,8-35,7-36,15-51,15-81,15-84,25-80,6-68,11-42,-2-18,-10 22,-11 56,-10 102,-7 126,-6 107,-17 79,-20 48,-19 28,-14-1,4-33,3-44,8-52,17-51,19-79,17-95,9-77,16-49,8-33,4-4,-5 19,-3 43,-8 84,-6 86,-7 87,-4 58,-13 29,-5 9,0-15,2-21,-1-30,0-29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49:04.333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1419 0,'-5'0,"4"19,6 48,2 42,5 58,0 57,-1 51,-4 40,-16 70,-35 54,-33 46,-42 39,-28 29,-22-4,-11-39,2-60,22-77,33-85,27-71,22-50,22-48,21-35,20-32,16-25,13-17,7-9,0-7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13T12:49:06.629"/>
    </inkml:context>
    <inkml:brush xml:id="br0">
      <inkml:brushProperty name="width" value="0.05" units="cm"/>
      <inkml:brushProperty name="height" value="0.3" units="cm"/>
      <inkml:brushProperty name="color" value="#FFFFFF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062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450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2576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750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0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5404-EB91-BD00-64DD-64A346334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B8156-57C9-BF1D-F029-8F7A64A04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81AB-E11D-1B96-6CD8-12661A7E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3CCE-3F2B-4986-9B2D-50DB765FA4B2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A9207-287B-4271-80F9-59E8EAFE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ADC4-634F-BC65-10A8-168C9B97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9D8E-D23A-472B-8D03-B46F30B078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6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297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944A2-9BA7-F7B9-47CC-BE88E9C99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14890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5900"/>
                </a:solidFill>
              </a:rPr>
              <a:t>Virtual DOM </a:t>
            </a:r>
            <a:br>
              <a:rPr lang="en-IN" dirty="0">
                <a:solidFill>
                  <a:srgbClr val="FF5900"/>
                </a:solidFill>
              </a:rPr>
            </a:br>
            <a:r>
              <a:rPr lang="en-IN" dirty="0">
                <a:solidFill>
                  <a:srgbClr val="FF5900"/>
                </a:solidFill>
              </a:rPr>
              <a:t>Manipulation in React </a:t>
            </a:r>
          </a:p>
        </p:txBody>
      </p:sp>
    </p:spTree>
    <p:extLst>
      <p:ext uri="{BB962C8B-B14F-4D97-AF65-F5344CB8AC3E}">
        <p14:creationId xmlns:p14="http://schemas.microsoft.com/office/powerpoint/2010/main" val="92150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B79E2-23E6-26FF-E01A-81CD0274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Comparison of normal and virtual DOMs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07064-1C0E-1F66-3DEB-697C7635E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7" y="1664817"/>
            <a:ext cx="9068586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4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D78C-C5AF-B4E4-D4EB-BE9D24C5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Conclusion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E7A6AD-E7E3-2940-47F8-E427F06A948C}"/>
              </a:ext>
            </a:extLst>
          </p:cNvPr>
          <p:cNvGrpSpPr/>
          <p:nvPr/>
        </p:nvGrpSpPr>
        <p:grpSpPr>
          <a:xfrm>
            <a:off x="2262808" y="1570383"/>
            <a:ext cx="7666384" cy="3919472"/>
            <a:chOff x="2262808" y="1570383"/>
            <a:chExt cx="7666384" cy="391947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0CAE2C-64B2-4638-6B35-1A205C053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62808" y="1790558"/>
              <a:ext cx="7666384" cy="327688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4ED505-EF29-4875-4326-E1FD932644E7}"/>
                </a:ext>
              </a:extLst>
            </p:cNvPr>
            <p:cNvSpPr/>
            <p:nvPr/>
          </p:nvSpPr>
          <p:spPr>
            <a:xfrm>
              <a:off x="3697357" y="1570383"/>
              <a:ext cx="4472608" cy="8448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D94A1A-7351-3C4A-0686-902CB2344EB3}"/>
                </a:ext>
              </a:extLst>
            </p:cNvPr>
            <p:cNvSpPr/>
            <p:nvPr/>
          </p:nvSpPr>
          <p:spPr>
            <a:xfrm>
              <a:off x="3859696" y="4645029"/>
              <a:ext cx="4472608" cy="844826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50011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618B-342C-2B8F-F600-AD246CAE0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165EA-1EB3-4C49-9CDE-791612AC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10777363" cy="59809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US" dirty="0"/>
              <a:t>• The DOM allows programs to access and manipulate web document's </a:t>
            </a:r>
          </a:p>
          <a:p>
            <a:pPr>
              <a:lnSpc>
                <a:spcPct val="150000"/>
              </a:lnSpc>
            </a:pPr>
            <a:r>
              <a:rPr lang="en-US" dirty="0"/>
              <a:t>content, structure, and style dynamically </a:t>
            </a:r>
          </a:p>
          <a:p>
            <a:pPr>
              <a:lnSpc>
                <a:spcPct val="150000"/>
              </a:lnSpc>
            </a:pPr>
            <a:r>
              <a:rPr lang="en-US" dirty="0"/>
              <a:t>• Virtual DOM is an abstraction of the actual DOM implemented in memory </a:t>
            </a:r>
          </a:p>
          <a:p>
            <a:pPr>
              <a:lnSpc>
                <a:spcPct val="150000"/>
              </a:lnSpc>
            </a:pPr>
            <a:r>
              <a:rPr lang="en-US" dirty="0"/>
              <a:t>and kept in sync with the real DOM by </a:t>
            </a:r>
            <a:r>
              <a:rPr lang="en-US" dirty="0" err="1"/>
              <a:t>React's</a:t>
            </a:r>
            <a:r>
              <a:rPr lang="en-US" dirty="0"/>
              <a:t> reconciliation process </a:t>
            </a:r>
          </a:p>
          <a:p>
            <a:pPr>
              <a:lnSpc>
                <a:spcPct val="150000"/>
              </a:lnSpc>
            </a:pPr>
            <a:r>
              <a:rPr lang="en-US" dirty="0"/>
              <a:t>• </a:t>
            </a:r>
            <a:r>
              <a:rPr lang="en-US" dirty="0" err="1"/>
              <a:t>React's</a:t>
            </a:r>
            <a:r>
              <a:rPr lang="en-US" dirty="0"/>
              <a:t> virtual DOM updates only the necessary parts of the DOM, </a:t>
            </a:r>
          </a:p>
          <a:p>
            <a:pPr>
              <a:lnSpc>
                <a:spcPct val="150000"/>
              </a:lnSpc>
            </a:pPr>
            <a:r>
              <a:rPr lang="en-US" dirty="0"/>
              <a:t>improving the performance of the application, especially in scenarios </a:t>
            </a:r>
          </a:p>
          <a:p>
            <a:pPr>
              <a:lnSpc>
                <a:spcPct val="150000"/>
              </a:lnSpc>
            </a:pPr>
            <a:r>
              <a:rPr lang="en-US" dirty="0"/>
              <a:t>where only specific components or elements need to be updated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12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B974-04A9-11BE-0ACE-123BD706F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1148904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 </a:t>
            </a:r>
            <a:br>
              <a:rPr lang="en-IN" dirty="0">
                <a:solidFill>
                  <a:srgbClr val="FF5900"/>
                </a:solidFill>
              </a:rPr>
            </a:b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088B1-86B9-691D-7888-4602A8D7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345" y="1840092"/>
            <a:ext cx="9335309" cy="317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7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9E30-0757-A2E5-535E-8EE3EBE4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Document object model (DOM)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00FA8CC-08F0-09D2-49C1-5370BEE03156}"/>
              </a:ext>
            </a:extLst>
          </p:cNvPr>
          <p:cNvGrpSpPr/>
          <p:nvPr/>
        </p:nvGrpSpPr>
        <p:grpSpPr>
          <a:xfrm>
            <a:off x="1405483" y="1310456"/>
            <a:ext cx="9381033" cy="4237087"/>
            <a:chOff x="1405483" y="1310456"/>
            <a:chExt cx="9381033" cy="423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40AF77-5636-1F33-9670-0D36A8BAF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483" y="1310456"/>
              <a:ext cx="9381033" cy="423708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CFCF4AC-97E8-7517-89DB-62B2E6D56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05483" y="1310456"/>
              <a:ext cx="9381033" cy="423708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5BAEA0-A2FE-2DEC-20C9-8DB0596B5B54}"/>
                </a:ext>
              </a:extLst>
            </p:cNvPr>
            <p:cNvSpPr/>
            <p:nvPr/>
          </p:nvSpPr>
          <p:spPr>
            <a:xfrm>
              <a:off x="4432852" y="2266122"/>
              <a:ext cx="3508513" cy="8845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3005AE-AD2B-AA43-8BA1-A85669CA05DF}"/>
                    </a:ext>
                  </a:extLst>
                </p14:cNvPr>
                <p14:cNvContentPartPr/>
                <p14:nvPr/>
              </p14:nvContentPartPr>
              <p14:xfrm>
                <a:off x="4581751" y="3756772"/>
                <a:ext cx="329040" cy="576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3005AE-AD2B-AA43-8BA1-A85669CA05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92111" y="3576772"/>
                  <a:ext cx="508680" cy="9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87B6691-1F36-3C53-9298-12D16A9E254F}"/>
                    </a:ext>
                  </a:extLst>
                </p14:cNvPr>
                <p14:cNvContentPartPr/>
                <p14:nvPr/>
              </p14:nvContentPartPr>
              <p14:xfrm>
                <a:off x="4492111" y="4143052"/>
                <a:ext cx="312120" cy="71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87B6691-1F36-3C53-9298-12D16A9E25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02471" y="3963052"/>
                  <a:ext cx="4917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1F45F46-65FD-D5F2-2A54-EFE2676CCF09}"/>
                    </a:ext>
                  </a:extLst>
                </p14:cNvPr>
                <p14:cNvContentPartPr/>
                <p14:nvPr/>
              </p14:nvContentPartPr>
              <p14:xfrm>
                <a:off x="4362871" y="2365372"/>
                <a:ext cx="43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1F45F46-65FD-D5F2-2A54-EFE2676CCF0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73231" y="2185732"/>
                  <a:ext cx="1839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6193F34-3F31-2725-1369-73CB8127C808}"/>
                    </a:ext>
                  </a:extLst>
                </p14:cNvPr>
                <p14:cNvContentPartPr/>
                <p14:nvPr/>
              </p14:nvContentPartPr>
              <p14:xfrm>
                <a:off x="4403911" y="3163132"/>
                <a:ext cx="222840" cy="830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193F34-3F31-2725-1369-73CB8127C8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94911" y="3109132"/>
                  <a:ext cx="24048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5280CA-D547-89ED-EDC8-D05196E53204}"/>
                    </a:ext>
                  </a:extLst>
                </p14:cNvPr>
                <p14:cNvContentPartPr/>
                <p14:nvPr/>
              </p14:nvContentPartPr>
              <p14:xfrm>
                <a:off x="2460991" y="2156572"/>
                <a:ext cx="528480" cy="2307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5280CA-D547-89ED-EDC8-D05196E5320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52351" y="2102572"/>
                  <a:ext cx="546120" cy="24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D2CAF0-6B49-1D20-FC99-1CFD2DCAF45E}"/>
                    </a:ext>
                  </a:extLst>
                </p14:cNvPr>
                <p14:cNvContentPartPr/>
                <p14:nvPr/>
              </p14:nvContentPartPr>
              <p14:xfrm>
                <a:off x="5446471" y="1550332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D2CAF0-6B49-1D20-FC99-1CFD2DCAF4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37471" y="1496332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1" name="Flowchart: Terminator 30">
              <a:extLst>
                <a:ext uri="{FF2B5EF4-FFF2-40B4-BE49-F238E27FC236}">
                  <a16:creationId xmlns:a16="http://schemas.microsoft.com/office/drawing/2014/main" id="{1E07F372-2BC9-5A39-C55E-D495CCC29A2B}"/>
                </a:ext>
              </a:extLst>
            </p:cNvPr>
            <p:cNvSpPr/>
            <p:nvPr/>
          </p:nvSpPr>
          <p:spPr>
            <a:xfrm>
              <a:off x="7448463" y="3429000"/>
              <a:ext cx="528480" cy="1679714"/>
            </a:xfrm>
            <a:prstGeom prst="flowChartTerminator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0471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E160D-F951-7357-42D9-E3B12CACE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Components of DOM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97F5BB-11F7-F6D2-87A7-19B3BC5DEA7F}"/>
              </a:ext>
            </a:extLst>
          </p:cNvPr>
          <p:cNvGrpSpPr/>
          <p:nvPr/>
        </p:nvGrpSpPr>
        <p:grpSpPr>
          <a:xfrm>
            <a:off x="1645534" y="1602592"/>
            <a:ext cx="8900931" cy="3239154"/>
            <a:chOff x="1645534" y="936670"/>
            <a:chExt cx="8900931" cy="32391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E6D229-1AD6-C7F1-6FC6-305904C47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5534" y="2682175"/>
              <a:ext cx="8900931" cy="149364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3FB943-5D71-02EC-200A-2D1A50F12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7324" y="1193802"/>
              <a:ext cx="8458933" cy="1310754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C4BDFC-BAF0-2384-A91B-8AD4F3E6335B}"/>
                </a:ext>
              </a:extLst>
            </p:cNvPr>
            <p:cNvSpPr/>
            <p:nvPr/>
          </p:nvSpPr>
          <p:spPr>
            <a:xfrm>
              <a:off x="5367130" y="936670"/>
              <a:ext cx="1013792" cy="1493649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9733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27B286-ED7E-0E5F-7521-1233897E0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176" y="2170700"/>
            <a:ext cx="967824" cy="990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3BBFE0-4D0E-C0D3-A453-89E94DF73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025" y="2170700"/>
            <a:ext cx="1066892" cy="10821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0EFD37-A6CB-C74D-791E-681F7A16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12" y="2170700"/>
            <a:ext cx="998307" cy="103641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3C165BB-1B71-DDBF-9B53-D1B404DAA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Virtual DOM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A500B-599F-DBEB-FE6D-50CD23A9DE84}"/>
              </a:ext>
            </a:extLst>
          </p:cNvPr>
          <p:cNvSpPr txBox="1"/>
          <p:nvPr/>
        </p:nvSpPr>
        <p:spPr>
          <a:xfrm>
            <a:off x="1915767" y="3429000"/>
            <a:ext cx="20101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Optimizes the </a:t>
            </a:r>
          </a:p>
          <a:p>
            <a:r>
              <a:rPr lang="en-IN" dirty="0"/>
              <a:t>performance of </a:t>
            </a:r>
          </a:p>
          <a:p>
            <a:r>
              <a:rPr lang="en-IN" dirty="0"/>
              <a:t>web applications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481D2C-E2F3-1CEA-1B69-A163CD5F81FC}"/>
              </a:ext>
            </a:extLst>
          </p:cNvPr>
          <p:cNvSpPr txBox="1"/>
          <p:nvPr/>
        </p:nvSpPr>
        <p:spPr>
          <a:xfrm>
            <a:off x="4937262" y="3472086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Abstraction of </a:t>
            </a:r>
          </a:p>
          <a:p>
            <a:r>
              <a:rPr lang="en-IN"/>
              <a:t>actual DOM in </a:t>
            </a:r>
          </a:p>
          <a:p>
            <a:r>
              <a:rPr lang="en-IN"/>
              <a:t>memory 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F5BD5A-90D6-ADC8-AF94-9A617DD166DE}"/>
              </a:ext>
            </a:extLst>
          </p:cNvPr>
          <p:cNvSpPr txBox="1"/>
          <p:nvPr/>
        </p:nvSpPr>
        <p:spPr>
          <a:xfrm>
            <a:off x="7638417" y="3472086"/>
            <a:ext cx="20323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Uses </a:t>
            </a:r>
            <a:r>
              <a:rPr lang="en-IN" dirty="0" err="1"/>
              <a:t>React's</a:t>
            </a:r>
            <a:r>
              <a:rPr lang="en-IN" dirty="0"/>
              <a:t> </a:t>
            </a:r>
          </a:p>
          <a:p>
            <a:r>
              <a:rPr lang="en-IN" dirty="0"/>
              <a:t>reconciliation </a:t>
            </a:r>
          </a:p>
          <a:p>
            <a:r>
              <a:rPr lang="en-IN" dirty="0"/>
              <a:t>process </a:t>
            </a:r>
          </a:p>
        </p:txBody>
      </p:sp>
    </p:spTree>
    <p:extLst>
      <p:ext uri="{BB962C8B-B14F-4D97-AF65-F5344CB8AC3E}">
        <p14:creationId xmlns:p14="http://schemas.microsoft.com/office/powerpoint/2010/main" val="423780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BF1F-CD30-E0A3-EC2C-3C6F9AC20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How does the virtual DOM work?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2BFDEC-5419-D1B8-4530-53996AC2C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66" y="1440007"/>
            <a:ext cx="9320068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8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985C-513A-3949-D5D2-E3F97C4B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Why is virtual DOM important?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11" name="Graphic 10" descr="Single gear">
            <a:extLst>
              <a:ext uri="{FF2B5EF4-FFF2-40B4-BE49-F238E27FC236}">
                <a16:creationId xmlns:a16="http://schemas.microsoft.com/office/drawing/2014/main" id="{77198629-F018-EE18-7542-9ECC774E8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733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Bar graph with upward trend">
            <a:extLst>
              <a:ext uri="{FF2B5EF4-FFF2-40B4-BE49-F238E27FC236}">
                <a16:creationId xmlns:a16="http://schemas.microsoft.com/office/drawing/2014/main" id="{1B973ADD-BF34-67E8-E9E4-F9F49E8093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58406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Ladybug">
            <a:extLst>
              <a:ext uri="{FF2B5EF4-FFF2-40B4-BE49-F238E27FC236}">
                <a16:creationId xmlns:a16="http://schemas.microsoft.com/office/drawing/2014/main" id="{40D2C13F-9AE3-EA94-EF64-77C245253D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554" y="2933038"/>
            <a:ext cx="914400" cy="914400"/>
          </a:xfrm>
          <a:prstGeom prst="rect">
            <a:avLst/>
          </a:prstGeom>
        </p:spPr>
      </p:pic>
      <p:pic>
        <p:nvPicPr>
          <p:cNvPr id="17" name="Graphic 16" descr="Subtitles">
            <a:extLst>
              <a:ext uri="{FF2B5EF4-FFF2-40B4-BE49-F238E27FC236}">
                <a16:creationId xmlns:a16="http://schemas.microsoft.com/office/drawing/2014/main" id="{071A0883-9E14-41EF-049A-B52B974B77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19" name="Graphic 18" descr="Group brainstorm">
            <a:extLst>
              <a:ext uri="{FF2B5EF4-FFF2-40B4-BE49-F238E27FC236}">
                <a16:creationId xmlns:a16="http://schemas.microsoft.com/office/drawing/2014/main" id="{0ABF4908-06F0-8585-78D1-C06C7A9D86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20077" y="2793921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845B7F-0DC3-9E2F-C21A-63D71C30F0CB}"/>
              </a:ext>
            </a:extLst>
          </p:cNvPr>
          <p:cNvSpPr txBox="1"/>
          <p:nvPr/>
        </p:nvSpPr>
        <p:spPr>
          <a:xfrm>
            <a:off x="811663" y="1679263"/>
            <a:ext cx="25458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Speed enhancement </a:t>
            </a:r>
          </a:p>
          <a:p>
            <a:r>
              <a:rPr lang="en-IN" dirty="0"/>
              <a:t>• Reduction in DOM </a:t>
            </a:r>
          </a:p>
          <a:p>
            <a:r>
              <a:rPr lang="en-IN" dirty="0"/>
              <a:t>changes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C6E77A-247E-3074-8C62-769F6C94056D}"/>
              </a:ext>
            </a:extLst>
          </p:cNvPr>
          <p:cNvSpPr txBox="1"/>
          <p:nvPr/>
        </p:nvSpPr>
        <p:spPr>
          <a:xfrm>
            <a:off x="5056170" y="1679263"/>
            <a:ext cx="3193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Cross-platform compatibility </a:t>
            </a:r>
          </a:p>
          <a:p>
            <a:r>
              <a:rPr lang="en-IN" dirty="0"/>
              <a:t>• Rendering on multiple </a:t>
            </a:r>
          </a:p>
          <a:p>
            <a:r>
              <a:rPr lang="en-IN" dirty="0"/>
              <a:t>platforms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19E763-CA9D-7710-18FF-04C8D90ACC9D}"/>
              </a:ext>
            </a:extLst>
          </p:cNvPr>
          <p:cNvSpPr txBox="1"/>
          <p:nvPr/>
        </p:nvSpPr>
        <p:spPr>
          <a:xfrm>
            <a:off x="9551442" y="1568907"/>
            <a:ext cx="27258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Debugging and testing </a:t>
            </a:r>
          </a:p>
          <a:p>
            <a:r>
              <a:rPr lang="en-IN" dirty="0"/>
              <a:t>• Examine virtual </a:t>
            </a:r>
          </a:p>
          <a:p>
            <a:r>
              <a:rPr lang="en-IN" dirty="0"/>
              <a:t>DOM version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810A9A-BCC0-71F0-7F7E-CA82F09B9EF9}"/>
              </a:ext>
            </a:extLst>
          </p:cNvPr>
          <p:cNvSpPr txBox="1"/>
          <p:nvPr/>
        </p:nvSpPr>
        <p:spPr>
          <a:xfrm>
            <a:off x="2697065" y="4469783"/>
            <a:ext cx="2941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Simple development </a:t>
            </a:r>
          </a:p>
          <a:p>
            <a:r>
              <a:rPr lang="en-IN" dirty="0"/>
              <a:t>• Concentrate on </a:t>
            </a:r>
          </a:p>
          <a:p>
            <a:r>
              <a:rPr lang="en-IN" dirty="0"/>
              <a:t>• Effective updates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BBE508-743D-6FD4-B8F4-746764FDD753}"/>
              </a:ext>
            </a:extLst>
          </p:cNvPr>
          <p:cNvSpPr txBox="1"/>
          <p:nvPr/>
        </p:nvSpPr>
        <p:spPr>
          <a:xfrm>
            <a:off x="7441924" y="4365764"/>
            <a:ext cx="28152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state management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effective updates</a:t>
            </a:r>
          </a:p>
          <a:p>
            <a:r>
              <a:rPr lang="en-IN" dirty="0"/>
              <a:t>and re-render</a:t>
            </a:r>
          </a:p>
        </p:txBody>
      </p:sp>
    </p:spTree>
    <p:extLst>
      <p:ext uri="{BB962C8B-B14F-4D97-AF65-F5344CB8AC3E}">
        <p14:creationId xmlns:p14="http://schemas.microsoft.com/office/powerpoint/2010/main" val="723950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C18C-5AE4-EE93-9FA4-BE8D1E69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Why virtual DOM in React? 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4420D-A5DE-E235-C9DF-BFD85434C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66" y="1390473"/>
            <a:ext cx="9541067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90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B3CA7-4E2C-0AAE-4A19-CF1E80263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Normal versus virtual DOMs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6EBC3-F53F-E921-5B1C-519A7CB65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55" y="1580990"/>
            <a:ext cx="9106689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132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32</TotalTime>
  <Words>189</Words>
  <Application>Microsoft Office PowerPoint</Application>
  <PresentationFormat>Widescreen</PresentationFormat>
  <Paragraphs>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Virtual DOM  Manipulation in React </vt:lpstr>
      <vt:lpstr>What you will learn  </vt:lpstr>
      <vt:lpstr>Document object model (DOM)</vt:lpstr>
      <vt:lpstr>Components of DOM </vt:lpstr>
      <vt:lpstr>Virtual DOM </vt:lpstr>
      <vt:lpstr>How does the virtual DOM work? </vt:lpstr>
      <vt:lpstr>Why is virtual DOM important? </vt:lpstr>
      <vt:lpstr>Why virtual DOM in React? </vt:lpstr>
      <vt:lpstr>Normal versus virtual DOMs </vt:lpstr>
      <vt:lpstr>Comparison of normal and virtual DOMs </vt:lpstr>
      <vt:lpstr>Conclusion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k s</cp:lastModifiedBy>
  <cp:revision>5</cp:revision>
  <dcterms:created xsi:type="dcterms:W3CDTF">2025-03-10T18:26:56Z</dcterms:created>
  <dcterms:modified xsi:type="dcterms:W3CDTF">2025-03-13T13:35:27Z</dcterms:modified>
</cp:coreProperties>
</file>