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14"/>
  </p:notesMasterIdLst>
  <p:sldIdLst>
    <p:sldId id="308" r:id="rId2"/>
    <p:sldId id="283" r:id="rId3"/>
    <p:sldId id="290" r:id="rId4"/>
    <p:sldId id="263" r:id="rId5"/>
    <p:sldId id="291" r:id="rId6"/>
    <p:sldId id="300" r:id="rId7"/>
    <p:sldId id="293" r:id="rId8"/>
    <p:sldId id="299" r:id="rId9"/>
    <p:sldId id="309" r:id="rId10"/>
    <p:sldId id="297" r:id="rId11"/>
    <p:sldId id="307" r:id="rId12"/>
    <p:sldId id="288" r:id="rId13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0099"/>
    <a:srgbClr val="0033CC"/>
    <a:srgbClr val="FF9900"/>
    <a:srgbClr val="99FF33"/>
    <a:srgbClr val="FFFF00"/>
    <a:srgbClr val="33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4704" autoAdjust="0"/>
  </p:normalViewPr>
  <p:slideViewPr>
    <p:cSldViewPr>
      <p:cViewPr varScale="1">
        <p:scale>
          <a:sx n="101" d="100"/>
          <a:sy n="101" d="100"/>
        </p:scale>
        <p:origin x="2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958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8" y="0"/>
            <a:ext cx="2944958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10"/>
            <a:ext cx="5438464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4958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8" y="9428242"/>
            <a:ext cx="2944958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5BDD3EB6-44D8-4AB8-A816-05086DDBD7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3952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25098-9C83-43D4-B3FE-A4C7D3CB8FD7}" type="slidenum">
              <a:rPr lang="en-US" altLang="zh-TW" smtClean="0">
                <a:ea typeface="新細明體" charset="-120"/>
              </a:rPr>
              <a:pPr/>
              <a:t>1</a:t>
            </a:fld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67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29593-0291-4993-B4D7-4202E4FC6F73}" type="slidenum">
              <a:rPr lang="en-US" altLang="zh-TW" smtClean="0">
                <a:ea typeface="新細明體" charset="-120"/>
              </a:rPr>
              <a:pPr/>
              <a:t>2</a:t>
            </a:fld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98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29593-0291-4993-B4D7-4202E4FC6F73}" type="slidenum">
              <a:rPr lang="en-US" altLang="zh-TW" smtClean="0">
                <a:ea typeface="新細明體" charset="-120"/>
              </a:rPr>
              <a:pPr/>
              <a:t>3</a:t>
            </a:fld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581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1C031-91F3-4904-AA68-C672C41FF18C}" type="slidenum">
              <a:rPr lang="zh-TW" altLang="en-US" smtClean="0">
                <a:ea typeface="新細明體" charset="-120"/>
              </a:rPr>
              <a:pPr/>
              <a:t>4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395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dirty="0" smtClean="0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1E26D-7B32-46D7-BC32-BDBE4544D4B0}" type="slidenum">
              <a:rPr lang="zh-TW" altLang="en-US" smtClean="0">
                <a:ea typeface="新細明體" charset="-120"/>
              </a:rPr>
              <a:pPr/>
              <a:t>7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335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1E26D-7B32-46D7-BC32-BDBE4544D4B0}" type="slidenum">
              <a:rPr lang="zh-TW" altLang="en-US" smtClean="0">
                <a:ea typeface="新細明體" charset="-120"/>
              </a:rPr>
              <a:pPr/>
              <a:t>8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3002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1E26D-7B32-46D7-BC32-BDBE4544D4B0}" type="slidenum">
              <a:rPr lang="zh-TW" altLang="en-US" smtClean="0">
                <a:ea typeface="新細明體" charset="-120"/>
              </a:rPr>
              <a:pPr/>
              <a:t>9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300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dirty="0" smtClean="0">
              <a:ea typeface="新細明體" charset="-120"/>
            </a:endParaRP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A8014-9986-4DAE-B47D-E23C308362EC}" type="slidenum">
              <a:rPr lang="zh-TW" altLang="en-US" smtClean="0">
                <a:ea typeface="新細明體" charset="-120"/>
              </a:rPr>
              <a:pPr/>
              <a:t>11</a:t>
            </a:fld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492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4F5B13-0B67-4FEC-8560-22D2D88C9E7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D4506-8FC4-4E3D-A88C-10CADAD86F83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4E5B9-5E38-4B40-80D8-585F6940B3F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EE58B-9AEC-49AA-853F-5D179B379D9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01C70A5-BFCB-48FB-B4A1-C8FD7E34C95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90C8D-88A0-4358-A5AE-0ECB4EEA322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401BE-4DD1-4DE7-95AF-B5C6C9EFB8D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BB349-4126-4C34-84A2-B31BF8CA3A0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630C7-1159-4634-8124-EEC3F52961F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8E3BC-C6C4-41E2-8F67-A92C84CA818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72F5093-9176-4049-A6CB-7732861A915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A726B54-013B-4B58-98DB-F89685EDF85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&#21069;&#23559;&#20197;&#19978;&#27284;&#26696;&#22739;&#32302;&#23492;&#20449;&#33267;h4604287@hot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資料庫管</a:t>
            </a:r>
            <a:r>
              <a:rPr lang="zh-TW" altLang="en-US" dirty="0"/>
              <a:t>理</a:t>
            </a:r>
            <a:r>
              <a:rPr lang="zh-TW" altLang="en-US" dirty="0" smtClean="0"/>
              <a:t>系統期末專題</a:t>
            </a:r>
            <a:endParaRPr lang="zh-TW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14179" y="4149080"/>
            <a:ext cx="6486213" cy="256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None/>
            </a:pPr>
            <a:r>
              <a:rPr kumimoji="0" lang="zh-TW" altLang="en-US" sz="2000" dirty="0">
                <a:latin typeface="+mj-ea"/>
                <a:ea typeface="+mj-ea"/>
              </a:rPr>
              <a:t>教授</a:t>
            </a:r>
            <a:r>
              <a:rPr kumimoji="0" lang="en-US" altLang="zh-TW" sz="2000" dirty="0">
                <a:latin typeface="+mj-ea"/>
                <a:ea typeface="+mj-ea"/>
              </a:rPr>
              <a:t>: </a:t>
            </a:r>
            <a:r>
              <a:rPr kumimoji="0" lang="zh-TW" altLang="en-US" sz="2000" dirty="0">
                <a:latin typeface="+mj-ea"/>
                <a:ea typeface="+mj-ea"/>
              </a:rPr>
              <a:t>李強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None/>
            </a:pPr>
            <a:r>
              <a:rPr kumimoji="0" lang="zh-TW" altLang="en-US" sz="2000" dirty="0" smtClean="0">
                <a:latin typeface="+mj-ea"/>
                <a:ea typeface="+mj-ea"/>
              </a:rPr>
              <a:t>助教</a:t>
            </a:r>
            <a:r>
              <a:rPr kumimoji="0" lang="en-US" altLang="zh-TW" sz="2000" dirty="0">
                <a:latin typeface="+mj-ea"/>
                <a:ea typeface="+mj-ea"/>
                <a:cs typeface="Times New Roman" pitchFamily="18" charset="0"/>
              </a:rPr>
              <a:t>E-mail</a:t>
            </a:r>
            <a:r>
              <a:rPr kumimoji="0" lang="en-US" altLang="zh-TW" sz="2000" dirty="0">
                <a:latin typeface="+mj-ea"/>
                <a:ea typeface="+mj-ea"/>
              </a:rPr>
              <a:t>: </a:t>
            </a:r>
            <a:endParaRPr kumimoji="0" lang="en-US" altLang="zh-TW" sz="2000" dirty="0" smtClean="0">
              <a:latin typeface="+mj-ea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None/>
            </a:pPr>
            <a:r>
              <a:rPr kumimoji="0" lang="en-US" altLang="zh-TW" sz="2000" dirty="0">
                <a:latin typeface="+mj-ea"/>
                <a:ea typeface="+mj-ea"/>
              </a:rPr>
              <a:t>	</a:t>
            </a:r>
            <a:r>
              <a:rPr lang="en-US" altLang="zh-TW" sz="2000" dirty="0"/>
              <a:t>ta@dblab.csie.ncku.edu.tw</a:t>
            </a:r>
            <a:endParaRPr kumimoji="0" lang="en-US" altLang="zh-TW" sz="2000" dirty="0" smtClean="0">
              <a:latin typeface="+mj-ea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None/>
            </a:pPr>
            <a:r>
              <a:rPr kumimoji="0" lang="en-US" altLang="zh-TW" dirty="0" smtClean="0">
                <a:latin typeface="+mj-ea"/>
                <a:ea typeface="+mj-ea"/>
                <a:cs typeface="Times New Roman" pitchFamily="18" charset="0"/>
              </a:rPr>
              <a:t>DEMO</a:t>
            </a:r>
            <a:r>
              <a:rPr kumimoji="0" lang="zh-TW" altLang="en-US" dirty="0">
                <a:latin typeface="+mj-ea"/>
                <a:ea typeface="+mj-ea"/>
              </a:rPr>
              <a:t>地點</a:t>
            </a:r>
            <a:r>
              <a:rPr kumimoji="0" lang="zh-TW" altLang="en-US" dirty="0" smtClean="0">
                <a:latin typeface="+mj-ea"/>
                <a:ea typeface="+mj-ea"/>
              </a:rPr>
              <a:t>：</a:t>
            </a:r>
            <a:endParaRPr kumimoji="0" lang="en-US" altLang="zh-TW" dirty="0" smtClean="0">
              <a:latin typeface="+mj-ea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None/>
            </a:pPr>
            <a:r>
              <a:rPr kumimoji="0" lang="en-US" altLang="zh-TW" dirty="0">
                <a:latin typeface="+mj-ea"/>
                <a:ea typeface="+mj-ea"/>
              </a:rPr>
              <a:t>	</a:t>
            </a:r>
            <a:r>
              <a:rPr lang="zh-TW" altLang="en-US" dirty="0" smtClean="0">
                <a:latin typeface="+mj-ea"/>
                <a:ea typeface="+mj-ea"/>
              </a:rPr>
              <a:t>資訊新館</a:t>
            </a:r>
            <a:r>
              <a:rPr lang="en-US" altLang="zh-TW" dirty="0" smtClean="0">
                <a:latin typeface="+mj-ea"/>
                <a:ea typeface="+mj-ea"/>
              </a:rPr>
              <a:t>3F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65302 </a:t>
            </a:r>
            <a:r>
              <a:rPr kumimoji="0" lang="zh-TW" altLang="en-US" dirty="0" smtClean="0">
                <a:latin typeface="+mj-ea"/>
                <a:ea typeface="+mj-ea"/>
              </a:rPr>
              <a:t>高等</a:t>
            </a:r>
            <a:r>
              <a:rPr kumimoji="0" lang="zh-TW" altLang="en-US" dirty="0">
                <a:latin typeface="+mj-ea"/>
                <a:ea typeface="+mj-ea"/>
              </a:rPr>
              <a:t>資料系統實驗室</a:t>
            </a:r>
            <a:endParaRPr kumimoji="0"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86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mtClean="0">
                <a:solidFill>
                  <a:schemeClr val="tx2">
                    <a:satMod val="130000"/>
                  </a:schemeClr>
                </a:solidFill>
              </a:rPr>
              <a:t>評分標準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EE58B-9AEC-49AA-853F-5D179B379D9D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 smtClean="0">
                <a:latin typeface="+mj-ea"/>
                <a:ea typeface="+mj-ea"/>
              </a:rPr>
              <a:t>Document</a:t>
            </a:r>
            <a:r>
              <a:rPr lang="zh-TW" altLang="en-US" sz="2400" dirty="0" smtClean="0">
                <a:latin typeface="+mj-ea"/>
                <a:ea typeface="+mj-ea"/>
              </a:rPr>
              <a:t>內容</a:t>
            </a:r>
            <a:r>
              <a:rPr lang="en-US" altLang="zh-TW" sz="2400" dirty="0" smtClean="0">
                <a:latin typeface="+mj-ea"/>
                <a:ea typeface="+mj-ea"/>
              </a:rPr>
              <a:t>(30%)</a:t>
            </a: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系統架構與環境  </a:t>
            </a:r>
            <a:r>
              <a:rPr lang="en-US" altLang="zh-TW" sz="2000" dirty="0" smtClean="0">
                <a:latin typeface="+mj-ea"/>
                <a:ea typeface="+mj-ea"/>
              </a:rPr>
              <a:t>&amp;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zh-TW" altLang="zh-TW" sz="2000" dirty="0" smtClean="0">
                <a:latin typeface="+mj-ea"/>
                <a:ea typeface="+mj-ea"/>
              </a:rPr>
              <a:t>介面截圖與使用說明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(5%)</a:t>
            </a:r>
          </a:p>
          <a:p>
            <a:endParaRPr lang="zh-TW" altLang="en-US" sz="2400" dirty="0" smtClean="0">
              <a:latin typeface="+mj-ea"/>
              <a:ea typeface="+mj-ea"/>
            </a:endParaRP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資料庫設計</a:t>
            </a:r>
            <a:r>
              <a:rPr lang="en-US" altLang="zh-TW" sz="2000" dirty="0" smtClean="0">
                <a:latin typeface="+mj-ea"/>
                <a:ea typeface="+mj-ea"/>
              </a:rPr>
              <a:t>(25%)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+mj-ea"/>
                <a:ea typeface="+mj-ea"/>
              </a:rPr>
              <a:t>畫出 </a:t>
            </a:r>
            <a:r>
              <a:rPr lang="en-US" altLang="zh-TW" sz="1600" dirty="0" smtClean="0">
                <a:latin typeface="+mj-ea"/>
                <a:ea typeface="+mj-ea"/>
              </a:rPr>
              <a:t>ER diagram</a:t>
            </a:r>
            <a:r>
              <a:rPr lang="zh-TW" altLang="en-US" sz="1600" dirty="0" smtClean="0">
                <a:latin typeface="+mj-ea"/>
                <a:ea typeface="+mj-ea"/>
              </a:rPr>
              <a:t>。 </a:t>
            </a:r>
            <a:r>
              <a:rPr lang="en-US" altLang="zh-TW" sz="1600" dirty="0" smtClean="0">
                <a:latin typeface="+mj-ea"/>
                <a:ea typeface="+mj-ea"/>
              </a:rPr>
              <a:t>(</a:t>
            </a:r>
            <a:r>
              <a:rPr lang="en-US" altLang="zh-TW" sz="1600" dirty="0">
                <a:latin typeface="+mj-ea"/>
                <a:ea typeface="+mj-ea"/>
              </a:rPr>
              <a:t>5</a:t>
            </a:r>
            <a:r>
              <a:rPr lang="en-US" altLang="zh-TW" sz="1600" dirty="0" smtClean="0">
                <a:latin typeface="+mj-ea"/>
                <a:ea typeface="+mj-ea"/>
              </a:rPr>
              <a:t>%)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+mj-ea"/>
                <a:ea typeface="+mj-ea"/>
              </a:rPr>
              <a:t>畫出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zh-TW" altLang="en-US" sz="1600" dirty="0">
                <a:solidFill>
                  <a:srgbClr val="FF0000"/>
                </a:solidFill>
                <a:latin typeface="+mj-ea"/>
                <a:ea typeface="+mj-ea"/>
              </a:rPr>
              <a:t>三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正規化</a:t>
            </a:r>
            <a:r>
              <a:rPr lang="zh-TW" altLang="en-US" sz="1600" dirty="0" smtClean="0">
                <a:latin typeface="+mj-ea"/>
                <a:ea typeface="+mj-ea"/>
              </a:rPr>
              <a:t>後的 </a:t>
            </a:r>
            <a:r>
              <a:rPr lang="en-US" altLang="zh-TW" sz="1600" dirty="0" smtClean="0">
                <a:latin typeface="+mj-ea"/>
                <a:ea typeface="+mj-ea"/>
              </a:rPr>
              <a:t>Relation Schema</a:t>
            </a:r>
            <a:r>
              <a:rPr lang="zh-TW" altLang="en-US" sz="1600" dirty="0">
                <a:latin typeface="+mj-ea"/>
              </a:rPr>
              <a:t>。 </a:t>
            </a:r>
            <a:r>
              <a:rPr lang="en-US" altLang="zh-TW" sz="1600" dirty="0" smtClean="0">
                <a:latin typeface="+mj-ea"/>
              </a:rPr>
              <a:t>(10%)</a:t>
            </a:r>
            <a:endParaRPr lang="en-US" altLang="zh-TW" sz="1600" dirty="0">
              <a:latin typeface="+mj-ea"/>
              <a:ea typeface="+mj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+mj-ea"/>
                <a:ea typeface="+mj-ea"/>
              </a:rPr>
              <a:t>符合規定數量</a:t>
            </a:r>
            <a:r>
              <a:rPr lang="en-US" altLang="zh-TW" sz="1600" dirty="0" smtClean="0">
                <a:latin typeface="+mj-ea"/>
                <a:ea typeface="+mj-ea"/>
              </a:rPr>
              <a:t>(</a:t>
            </a:r>
            <a:r>
              <a:rPr lang="zh-TW" altLang="en-US" sz="1600" dirty="0" smtClean="0">
                <a:latin typeface="+mj-ea"/>
                <a:ea typeface="+mj-ea"/>
              </a:rPr>
              <a:t>參考</a:t>
            </a:r>
            <a:r>
              <a:rPr lang="en-US" altLang="zh-TW" sz="1600" dirty="0" smtClean="0">
                <a:latin typeface="+mj-ea"/>
                <a:ea typeface="+mj-ea"/>
              </a:rPr>
              <a:t>p5.p6)</a:t>
            </a:r>
            <a:r>
              <a:rPr lang="zh-TW" altLang="en-US" sz="1600" dirty="0" smtClean="0">
                <a:latin typeface="+mj-ea"/>
                <a:ea typeface="+mj-ea"/>
              </a:rPr>
              <a:t>並需說明每個 </a:t>
            </a:r>
            <a:r>
              <a:rPr lang="en-US" altLang="zh-TW" sz="1600" dirty="0" smtClean="0">
                <a:latin typeface="+mj-ea"/>
                <a:ea typeface="+mj-ea"/>
              </a:rPr>
              <a:t>table, attribute, relationship </a:t>
            </a:r>
            <a:r>
              <a:rPr lang="zh-TW" altLang="en-US" sz="1600" dirty="0" smtClean="0">
                <a:latin typeface="+mj-ea"/>
                <a:ea typeface="+mj-ea"/>
              </a:rPr>
              <a:t>的意義和關係</a:t>
            </a:r>
            <a:r>
              <a:rPr lang="en-US" altLang="zh-TW" sz="1600" b="1" u="sng" dirty="0" smtClean="0">
                <a:latin typeface="+mj-ea"/>
                <a:ea typeface="+mj-ea"/>
              </a:rPr>
              <a:t> (10%)</a:t>
            </a:r>
          </a:p>
          <a:p>
            <a:pPr marL="594360" lvl="2" indent="0"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pPr marL="594360" lvl="2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594360" lvl="2" indent="0"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註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ea typeface="+mj-ea"/>
              </a:rPr>
              <a:t>Project 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嚴禁抄襲，發現抄襲一律零分！</a:t>
            </a:r>
            <a:endParaRPr lang="en-US" altLang="zh-TW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 smtClean="0">
                <a:solidFill>
                  <a:schemeClr val="tx2">
                    <a:satMod val="130000"/>
                  </a:schemeClr>
                </a:solidFill>
              </a:rPr>
              <a:t>Proejct </a:t>
            </a:r>
            <a:r>
              <a:rPr lang="zh-TW" altLang="en-US" sz="3200" dirty="0" smtClean="0">
                <a:solidFill>
                  <a:schemeClr val="tx2">
                    <a:satMod val="130000"/>
                  </a:schemeClr>
                </a:solidFill>
              </a:rPr>
              <a:t>繳交內容要求</a:t>
            </a:r>
            <a:endParaRPr lang="en-US" altLang="zh-TW" sz="32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E28341-2E47-4B9A-8969-925C5455FE10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 rtlCol="0">
            <a:normAutofit fontScale="92500" lnSpcReduction="20000"/>
          </a:bodyPr>
          <a:lstStyle/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smtClean="0">
                <a:latin typeface="+mj-ea"/>
                <a:ea typeface="+mj-ea"/>
              </a:rPr>
              <a:t>Program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Source Code </a:t>
            </a:r>
            <a:r>
              <a:rPr lang="en-US" altLang="zh-TW" dirty="0" smtClean="0">
                <a:latin typeface="+mj-ea"/>
                <a:ea typeface="+mj-ea"/>
              </a:rPr>
              <a:t>with Clear Explanations</a:t>
            </a:r>
            <a:br>
              <a:rPr lang="en-US" altLang="zh-TW" dirty="0" smtClean="0">
                <a:latin typeface="+mj-ea"/>
                <a:ea typeface="+mj-ea"/>
              </a:rPr>
            </a:br>
            <a:endParaRPr lang="en-US" altLang="zh-TW" dirty="0" smtClean="0">
              <a:latin typeface="+mj-ea"/>
              <a:ea typeface="+mj-ea"/>
            </a:endParaRP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b="1" dirty="0" smtClean="0">
                <a:latin typeface="+mj-ea"/>
                <a:ea typeface="+mj-ea"/>
              </a:rPr>
              <a:t>Executable file</a:t>
            </a:r>
            <a:r>
              <a:rPr lang="en-US" altLang="zh-TW" dirty="0" smtClean="0">
                <a:latin typeface="+mj-ea"/>
                <a:ea typeface="+mj-ea"/>
              </a:rPr>
              <a:t/>
            </a:r>
            <a:br>
              <a:rPr lang="en-US" altLang="zh-TW" dirty="0" smtClean="0">
                <a:latin typeface="+mj-ea"/>
                <a:ea typeface="+mj-ea"/>
              </a:rPr>
            </a:br>
            <a:endParaRPr lang="en-US" altLang="zh-TW" dirty="0" smtClean="0">
              <a:latin typeface="+mj-ea"/>
              <a:ea typeface="+mj-ea"/>
            </a:endParaRP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b="1" dirty="0" smtClean="0">
                <a:latin typeface="+mj-ea"/>
                <a:ea typeface="+mj-ea"/>
              </a:rPr>
              <a:t>Document</a:t>
            </a:r>
            <a:r>
              <a:rPr lang="zh-TW" altLang="en-US" b="1" dirty="0" smtClean="0">
                <a:latin typeface="+mj-ea"/>
                <a:ea typeface="+mj-ea"/>
              </a:rPr>
              <a:t> </a:t>
            </a:r>
            <a:endParaRPr lang="en-US" altLang="zh-TW" b="1" dirty="0" smtClean="0">
              <a:latin typeface="+mj-ea"/>
              <a:ea typeface="+mj-ea"/>
            </a:endParaRPr>
          </a:p>
          <a:p>
            <a:pPr marL="731520" lvl="1" indent="-283464">
              <a:lnSpc>
                <a:spcPct val="80000"/>
              </a:lnSpc>
              <a:defRPr/>
            </a:pPr>
            <a:r>
              <a:rPr lang="zh-TW" altLang="en-US" b="1" dirty="0" smtClean="0">
                <a:latin typeface="+mj-ea"/>
                <a:ea typeface="+mj-ea"/>
              </a:rPr>
              <a:t>需包含評分標準要求的內容。</a:t>
            </a:r>
            <a:endParaRPr lang="en-US" altLang="zh-TW" b="1" dirty="0" smtClean="0">
              <a:latin typeface="+mj-ea"/>
              <a:ea typeface="+mj-ea"/>
            </a:endParaRPr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365760" indent="-283464">
              <a:lnSpc>
                <a:spcPct val="80000"/>
              </a:lnSpc>
              <a:defRPr/>
            </a:pP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  <a:hlinkClick r:id="rId3"/>
              </a:rPr>
              <a:t>繳交日期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  <a:hlinkClick r:id="rId3"/>
              </a:rPr>
              <a:t>: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1/7(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日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 23:59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前</a:t>
            </a:r>
            <a:endParaRPr lang="en-US" altLang="zh-TW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65760" indent="-283464">
              <a:lnSpc>
                <a:spcPct val="80000"/>
              </a:lnSpc>
              <a:defRPr/>
            </a:pPr>
            <a:r>
              <a:rPr lang="en-US" altLang="zh-TW" dirty="0" smtClean="0">
                <a:solidFill>
                  <a:srgbClr val="FF0000"/>
                </a:solidFill>
                <a:latin typeface="+mj-ea"/>
                <a:hlinkClick r:id="rId3"/>
              </a:rPr>
              <a:t>DEMO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hlinkClick r:id="rId3"/>
              </a:rPr>
              <a:t>登記日期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hlinkClick r:id="rId3"/>
              </a:rPr>
              <a:t>: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12/27(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三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)~1/3(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三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) 23:59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前</a:t>
            </a:r>
            <a:endParaRPr lang="en-US" altLang="zh-TW" dirty="0" smtClean="0">
              <a:solidFill>
                <a:srgbClr val="FF0000"/>
              </a:solidFill>
              <a:latin typeface="+mj-ea"/>
              <a:ea typeface="+mj-ea"/>
              <a:hlinkClick r:id="rId3"/>
            </a:endParaRPr>
          </a:p>
          <a:p>
            <a:pPr marL="365760" indent="-283464">
              <a:lnSpc>
                <a:spcPct val="80000"/>
              </a:lnSpc>
              <a:defRPr/>
            </a:pP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  <a:hlinkClick r:id="rId3"/>
              </a:rPr>
              <a:t>DEMO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  <a:hlinkClick r:id="rId3"/>
              </a:rPr>
              <a:t>日期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  <a:hlinkClick r:id="rId3"/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1/8(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一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)~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/12(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五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365760" indent="-283464">
              <a:lnSpc>
                <a:spcPct val="110000"/>
              </a:lnSpc>
              <a:defRPr/>
            </a:pP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檔名範例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+mj-ea"/>
                <a:ea typeface="+mj-ea"/>
              </a:rPr>
              <a:t>DBProject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_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學號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.zip or </a:t>
            </a:r>
            <a:r>
              <a:rPr lang="en-US" altLang="zh-TW" dirty="0" err="1" smtClean="0">
                <a:solidFill>
                  <a:srgbClr val="FF0000"/>
                </a:solidFill>
                <a:latin typeface="+mj-ea"/>
                <a:ea typeface="+mj-ea"/>
              </a:rPr>
              <a:t>DBProject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_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學號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zh-TW" dirty="0" err="1" smtClean="0">
                <a:solidFill>
                  <a:srgbClr val="FF0000"/>
                </a:solidFill>
                <a:latin typeface="+mj-ea"/>
                <a:ea typeface="+mj-ea"/>
              </a:rPr>
              <a:t>rar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r>
              <a:rPr lang="zh-TW" altLang="en-US" smtClean="0">
                <a:solidFill>
                  <a:srgbClr val="FF0000"/>
                </a:solidFill>
                <a:latin typeface="+mj-ea"/>
                <a:ea typeface="+mj-ea"/>
              </a:rPr>
              <a:t>逾</a:t>
            </a:r>
            <a:r>
              <a:rPr lang="zh-TW" altLang="en-US" smtClean="0">
                <a:solidFill>
                  <a:srgbClr val="FF0000"/>
                </a:solidFill>
                <a:latin typeface="+mj-ea"/>
                <a:ea typeface="+mj-ea"/>
              </a:rPr>
              <a:t>時不收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!</a:t>
            </a:r>
          </a:p>
          <a:p>
            <a:pPr marL="365760" indent="-283464">
              <a:lnSpc>
                <a:spcPct val="80000"/>
              </a:lnSpc>
              <a:defRPr/>
            </a:pP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助教收到信後會回信確認已收到</a:t>
            </a:r>
            <a:endParaRPr lang="en-US" altLang="zh-TW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82296" indent="0">
              <a:lnSpc>
                <a:spcPct val="80000"/>
              </a:lnSpc>
              <a:buNone/>
              <a:defRPr/>
            </a:pP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	(</a:t>
            </a:r>
            <a:r>
              <a:rPr lang="en-US" altLang="zh-TW" sz="2800" dirty="0">
                <a:solidFill>
                  <a:srgbClr val="FF0000"/>
                </a:solidFill>
              </a:rPr>
              <a:t>ta@dblab.csie.ncku.edu.tw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zh-TW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zh-TW" sz="20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33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EE58B-9AEC-49AA-853F-5D179B379D9D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sz="2400" dirty="0" smtClean="0">
                <a:latin typeface="+mj-ea"/>
                <a:ea typeface="+mj-ea"/>
              </a:rPr>
              <a:t>同學要自行帶筆電 </a:t>
            </a:r>
            <a:r>
              <a:rPr lang="en-US" altLang="zh-TW" sz="2400" dirty="0" smtClean="0">
                <a:latin typeface="+mj-ea"/>
                <a:ea typeface="+mj-ea"/>
              </a:rPr>
              <a:t>Demo</a:t>
            </a:r>
            <a:r>
              <a:rPr lang="zh-TW" altLang="en-US" sz="2400" dirty="0" smtClean="0">
                <a:latin typeface="+mj-ea"/>
                <a:ea typeface="+mj-ea"/>
              </a:rPr>
              <a:t>，亦可</a:t>
            </a:r>
            <a:r>
              <a:rPr lang="en-US" altLang="zh-TW" sz="2400" dirty="0" err="1" smtClean="0">
                <a:latin typeface="+mj-ea"/>
                <a:ea typeface="+mj-ea"/>
              </a:rPr>
              <a:t>Teamviewer</a:t>
            </a:r>
            <a:r>
              <a:rPr lang="zh-TW" altLang="en-US" sz="2400" dirty="0" smtClean="0">
                <a:latin typeface="+mj-ea"/>
                <a:ea typeface="+mj-ea"/>
              </a:rPr>
              <a:t>遠端。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TW" altLang="en-US" sz="3600" dirty="0"/>
              <a:t>資料庫系統導論期末專題</a:t>
            </a:r>
            <a:endParaRPr lang="zh-TW" altLang="en-US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6761B0-E90B-4831-9F5D-840C3B3FB477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3315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482725"/>
            <a:ext cx="8136904" cy="5114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 smtClean="0">
                <a:latin typeface="+mj-ea"/>
                <a:ea typeface="+mj-ea"/>
              </a:rPr>
              <a:t>目標</a:t>
            </a:r>
            <a:endParaRPr lang="en-US" altLang="zh-TW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TW" altLang="en-US" sz="2000" dirty="0">
                <a:latin typeface="+mj-ea"/>
                <a:ea typeface="+mj-ea"/>
              </a:rPr>
              <a:t>學習使用</a:t>
            </a:r>
            <a:r>
              <a:rPr lang="en-US" altLang="zh-TW" sz="2000" dirty="0">
                <a:latin typeface="+mj-ea"/>
                <a:ea typeface="+mj-ea"/>
              </a:rPr>
              <a:t>SQL</a:t>
            </a:r>
            <a:r>
              <a:rPr lang="zh-TW" altLang="en-US" sz="2000" dirty="0">
                <a:latin typeface="+mj-ea"/>
                <a:ea typeface="+mj-ea"/>
              </a:rPr>
              <a:t>指令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TW" altLang="en-US" sz="2000" dirty="0" smtClean="0">
                <a:latin typeface="+mj-ea"/>
                <a:ea typeface="+mj-ea"/>
              </a:rPr>
              <a:t>利用現成資料庫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en-US" altLang="zh-TW" sz="2000" dirty="0">
                <a:latin typeface="+mj-ea"/>
                <a:ea typeface="+mj-ea"/>
              </a:rPr>
              <a:t>M</a:t>
            </a:r>
            <a:r>
              <a:rPr lang="en-US" altLang="zh-TW" sz="2000" dirty="0" smtClean="0">
                <a:latin typeface="+mj-ea"/>
                <a:ea typeface="+mj-ea"/>
              </a:rPr>
              <a:t>ySQL, …)</a:t>
            </a:r>
            <a:r>
              <a:rPr lang="zh-TW" altLang="en-US" sz="2000" dirty="0" smtClean="0">
                <a:latin typeface="+mj-ea"/>
                <a:ea typeface="+mj-ea"/>
              </a:rPr>
              <a:t>，開發一個簡易且人性化</a:t>
            </a:r>
            <a:r>
              <a:rPr lang="zh-TW" altLang="en-US" sz="2000" dirty="0">
                <a:latin typeface="+mj-ea"/>
                <a:ea typeface="+mj-ea"/>
              </a:rPr>
              <a:t>的</a:t>
            </a:r>
            <a:r>
              <a:rPr lang="en-US" altLang="zh-TW" sz="2000" dirty="0" smtClean="0">
                <a:latin typeface="+mj-ea"/>
                <a:ea typeface="+mj-ea"/>
              </a:rPr>
              <a:t>DBMS(</a:t>
            </a:r>
            <a:r>
              <a:rPr lang="zh-TW" altLang="en-US" sz="2000" dirty="0">
                <a:latin typeface="+mj-ea"/>
                <a:ea typeface="+mj-ea"/>
              </a:rPr>
              <a:t>例如：人事薪資</a:t>
            </a:r>
            <a:r>
              <a:rPr lang="zh-TW" altLang="en-US" sz="2000" dirty="0" smtClean="0">
                <a:latin typeface="+mj-ea"/>
                <a:ea typeface="+mj-ea"/>
              </a:rPr>
              <a:t>系統、</a:t>
            </a:r>
            <a:r>
              <a:rPr lang="zh-TW" altLang="en-US" sz="2000" dirty="0">
                <a:latin typeface="+mj-ea"/>
                <a:ea typeface="+mj-ea"/>
              </a:rPr>
              <a:t>學生學籍系統、醫療管理系統、圖書管理系統、 </a:t>
            </a:r>
            <a:r>
              <a:rPr lang="en-US" altLang="zh-TW" sz="2000" dirty="0">
                <a:latin typeface="+mj-ea"/>
                <a:ea typeface="+mj-ea"/>
              </a:rPr>
              <a:t>etc</a:t>
            </a:r>
            <a:r>
              <a:rPr lang="en-US" altLang="zh-TW" sz="2000" dirty="0" smtClean="0">
                <a:latin typeface="+mj-ea"/>
                <a:ea typeface="+mj-ea"/>
              </a:rPr>
              <a:t>.)</a:t>
            </a:r>
            <a:endParaRPr lang="en-US" altLang="zh-TW" sz="2000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endParaRPr lang="en-US" altLang="zh-TW" sz="2100" dirty="0" smtClean="0">
              <a:latin typeface="+mj-ea"/>
              <a:ea typeface="+mj-ea"/>
            </a:endParaRPr>
          </a:p>
          <a:p>
            <a:pPr marL="783907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 smtClean="0">
                <a:latin typeface="+mj-ea"/>
                <a:ea typeface="+mj-ea"/>
              </a:rPr>
              <a:t>分組需求</a:t>
            </a:r>
            <a:endParaRPr lang="en-US" altLang="zh-TW" sz="2400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TW" altLang="en-US" sz="2000" dirty="0">
                <a:latin typeface="+mj-ea"/>
                <a:ea typeface="+mj-ea"/>
              </a:rPr>
              <a:t>一人一</a:t>
            </a:r>
            <a:r>
              <a:rPr lang="zh-TW" altLang="en-US" sz="2000" dirty="0" smtClean="0">
                <a:latin typeface="+mj-ea"/>
                <a:ea typeface="+mj-ea"/>
              </a:rPr>
              <a:t>組</a:t>
            </a:r>
            <a:endParaRPr lang="en-US" altLang="zh-TW" sz="2000" dirty="0">
              <a:latin typeface="+mj-ea"/>
              <a:ea typeface="+mj-ea"/>
            </a:endParaRPr>
          </a:p>
          <a:p>
            <a:pPr eaLnBrk="1" hangingPunct="1">
              <a:lnSpc>
                <a:spcPct val="120000"/>
              </a:lnSpc>
              <a:buNone/>
            </a:pPr>
            <a:endParaRPr lang="en-US" altLang="zh-TW" sz="16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3600" dirty="0">
                <a:solidFill>
                  <a:schemeClr val="tx2">
                    <a:satMod val="130000"/>
                  </a:schemeClr>
                </a:solidFill>
              </a:rPr>
              <a:t>Project </a:t>
            </a:r>
            <a:r>
              <a:rPr lang="zh-TW" altLang="en-US" sz="3600" dirty="0">
                <a:solidFill>
                  <a:schemeClr val="tx2">
                    <a:satMod val="130000"/>
                  </a:schemeClr>
                </a:solidFill>
              </a:rPr>
              <a:t>說明</a:t>
            </a:r>
            <a:endParaRPr lang="zh-TW" altLang="en-US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6761B0-E90B-4831-9F5D-840C3B3FB477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3315" name="內容版面配置區 2"/>
          <p:cNvSpPr>
            <a:spLocks noGrp="1"/>
          </p:cNvSpPr>
          <p:nvPr>
            <p:ph sz="quarter" idx="1"/>
          </p:nvPr>
        </p:nvSpPr>
        <p:spPr>
          <a:xfrm>
            <a:off x="606319" y="1599729"/>
            <a:ext cx="7848872" cy="4610571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 smtClean="0">
                <a:latin typeface="+mj-ea"/>
                <a:ea typeface="+mj-ea"/>
              </a:rPr>
              <a:t>Project </a:t>
            </a:r>
            <a:r>
              <a:rPr lang="zh-TW" altLang="en-US" sz="2400" dirty="0" smtClean="0">
                <a:latin typeface="+mj-ea"/>
                <a:ea typeface="+mj-ea"/>
              </a:rPr>
              <a:t>實作基本要求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TW" sz="2400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"/>
            </a:pPr>
            <a:r>
              <a:rPr lang="zh-TW" altLang="en-US" sz="2200" dirty="0" smtClean="0">
                <a:latin typeface="+mj-ea"/>
                <a:ea typeface="+mj-ea"/>
              </a:rPr>
              <a:t>系統介面</a:t>
            </a:r>
            <a:r>
              <a:rPr lang="en-US" altLang="zh-TW" sz="2200" dirty="0" smtClean="0">
                <a:latin typeface="+mj-ea"/>
                <a:ea typeface="+mj-ea"/>
              </a:rPr>
              <a:t>(</a:t>
            </a:r>
            <a:r>
              <a:rPr lang="en-US" altLang="zh-TW" sz="2200" u="sng" dirty="0" smtClean="0">
                <a:latin typeface="+mj-ea"/>
                <a:ea typeface="+mj-ea"/>
              </a:rPr>
              <a:t>G</a:t>
            </a:r>
            <a:r>
              <a:rPr lang="en-US" altLang="zh-TW" sz="2200" dirty="0" smtClean="0">
                <a:latin typeface="+mj-ea"/>
                <a:ea typeface="+mj-ea"/>
              </a:rPr>
              <a:t>raphic </a:t>
            </a:r>
            <a:r>
              <a:rPr lang="en-US" altLang="zh-TW" sz="2200" u="sng" dirty="0" smtClean="0">
                <a:latin typeface="+mj-ea"/>
                <a:ea typeface="+mj-ea"/>
              </a:rPr>
              <a:t>U</a:t>
            </a:r>
            <a:r>
              <a:rPr lang="en-US" altLang="zh-TW" sz="2200" dirty="0" smtClean="0">
                <a:latin typeface="+mj-ea"/>
                <a:ea typeface="+mj-ea"/>
              </a:rPr>
              <a:t>ser </a:t>
            </a:r>
            <a:r>
              <a:rPr lang="en-US" altLang="zh-TW" sz="2200" u="sng" dirty="0" smtClean="0">
                <a:latin typeface="+mj-ea"/>
                <a:ea typeface="+mj-ea"/>
              </a:rPr>
              <a:t>I</a:t>
            </a:r>
            <a:r>
              <a:rPr lang="en-US" altLang="zh-TW" sz="2200" dirty="0" smtClean="0">
                <a:latin typeface="+mj-ea"/>
                <a:ea typeface="+mj-ea"/>
              </a:rPr>
              <a:t>nterface, GUI)</a:t>
            </a:r>
          </a:p>
          <a:p>
            <a:pPr lvl="2">
              <a:lnSpc>
                <a:spcPct val="120000"/>
              </a:lnSpc>
            </a:pPr>
            <a:r>
              <a:rPr lang="zh-TW" altLang="en-US" sz="1600" dirty="0">
                <a:latin typeface="+mj-ea"/>
                <a:ea typeface="+mj-ea"/>
              </a:rPr>
              <a:t>需自行撰寫介面，例如：</a:t>
            </a:r>
            <a:r>
              <a:rPr lang="en-US" altLang="zh-TW" sz="1600" dirty="0">
                <a:latin typeface="+mj-ea"/>
                <a:ea typeface="+mj-ea"/>
              </a:rPr>
              <a:t>Java Applet</a:t>
            </a:r>
            <a:r>
              <a:rPr lang="zh-TW" altLang="en-US" sz="1600" dirty="0">
                <a:latin typeface="+mj-ea"/>
                <a:ea typeface="+mj-ea"/>
              </a:rPr>
              <a:t>，</a:t>
            </a:r>
            <a:r>
              <a:rPr lang="en-US" altLang="zh-TW" sz="1600" dirty="0">
                <a:latin typeface="+mj-ea"/>
                <a:ea typeface="+mj-ea"/>
              </a:rPr>
              <a:t>C#</a:t>
            </a:r>
            <a:r>
              <a:rPr lang="zh-TW" altLang="en-US" sz="1600" dirty="0">
                <a:latin typeface="+mj-ea"/>
                <a:ea typeface="+mj-ea"/>
              </a:rPr>
              <a:t>，</a:t>
            </a:r>
            <a:r>
              <a:rPr lang="en-US" altLang="zh-TW" sz="1600" dirty="0">
                <a:latin typeface="+mj-ea"/>
                <a:ea typeface="+mj-ea"/>
              </a:rPr>
              <a:t>VB</a:t>
            </a:r>
            <a:r>
              <a:rPr lang="zh-TW" altLang="en-US" sz="1600" dirty="0">
                <a:latin typeface="+mj-ea"/>
                <a:ea typeface="+mj-ea"/>
              </a:rPr>
              <a:t> 、</a:t>
            </a:r>
            <a:r>
              <a:rPr lang="en-US" altLang="zh-TW" sz="1600" dirty="0">
                <a:latin typeface="+mj-ea"/>
                <a:ea typeface="+mj-ea"/>
              </a:rPr>
              <a:t>etc.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TW" sz="2400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"/>
            </a:pPr>
            <a:r>
              <a:rPr lang="zh-TW" altLang="en-US" sz="2200" dirty="0" smtClean="0">
                <a:latin typeface="+mj-ea"/>
                <a:ea typeface="+mj-ea"/>
              </a:rPr>
              <a:t>系統資料庫</a:t>
            </a:r>
            <a:endParaRPr lang="en-US" altLang="zh-TW" sz="2200" dirty="0" smtClean="0">
              <a:latin typeface="+mj-ea"/>
              <a:ea typeface="+mj-ea"/>
            </a:endParaRPr>
          </a:p>
          <a:p>
            <a:pPr lvl="2">
              <a:lnSpc>
                <a:spcPct val="120000"/>
              </a:lnSpc>
            </a:pPr>
            <a:r>
              <a:rPr lang="zh-TW" altLang="en-US" sz="1600" dirty="0" smtClean="0">
                <a:latin typeface="+mj-ea"/>
                <a:ea typeface="+mj-ea"/>
              </a:rPr>
              <a:t>各種資料庫</a:t>
            </a:r>
            <a:r>
              <a:rPr lang="zh-TW" altLang="en-US" sz="1600" dirty="0">
                <a:latin typeface="+mj-ea"/>
                <a:ea typeface="+mj-ea"/>
              </a:rPr>
              <a:t>，例如</a:t>
            </a:r>
            <a:r>
              <a:rPr lang="zh-TW" altLang="en-US" sz="1600" dirty="0" smtClean="0">
                <a:latin typeface="+mj-ea"/>
                <a:ea typeface="+mj-ea"/>
              </a:rPr>
              <a:t>：</a:t>
            </a:r>
            <a:r>
              <a:rPr lang="en-US" altLang="zh-TW" sz="1600" dirty="0" smtClean="0">
                <a:latin typeface="+mj-ea"/>
                <a:ea typeface="+mj-ea"/>
              </a:rPr>
              <a:t>MySQL</a:t>
            </a:r>
            <a:r>
              <a:rPr lang="zh-TW" altLang="en-US" sz="1600" dirty="0" smtClean="0">
                <a:latin typeface="+mj-ea"/>
                <a:ea typeface="+mj-ea"/>
              </a:rPr>
              <a:t> </a:t>
            </a:r>
            <a:r>
              <a:rPr lang="zh-TW" altLang="en-US" sz="1600" dirty="0">
                <a:latin typeface="+mj-ea"/>
                <a:ea typeface="+mj-ea"/>
              </a:rPr>
              <a:t>、</a:t>
            </a:r>
            <a:r>
              <a:rPr lang="en-US" altLang="zh-TW" sz="1600" dirty="0" smtClean="0">
                <a:latin typeface="+mj-ea"/>
                <a:ea typeface="+mj-ea"/>
              </a:rPr>
              <a:t>PostgreSQL</a:t>
            </a:r>
            <a:r>
              <a:rPr lang="zh-TW" altLang="en-US" sz="1600" dirty="0" smtClean="0">
                <a:latin typeface="+mj-ea"/>
                <a:ea typeface="+mj-ea"/>
              </a:rPr>
              <a:t>、 </a:t>
            </a:r>
            <a:r>
              <a:rPr lang="en-US" altLang="zh-TW" sz="1600" dirty="0">
                <a:latin typeface="+mj-ea"/>
                <a:ea typeface="+mj-ea"/>
              </a:rPr>
              <a:t>SQLite</a:t>
            </a:r>
            <a:r>
              <a:rPr lang="zh-TW" altLang="en-US" sz="1600" dirty="0">
                <a:latin typeface="+mj-ea"/>
                <a:ea typeface="+mj-ea"/>
              </a:rPr>
              <a:t> 、 </a:t>
            </a:r>
            <a:r>
              <a:rPr lang="en-US" altLang="zh-TW" sz="1600" dirty="0">
                <a:latin typeface="+mj-ea"/>
                <a:ea typeface="+mj-ea"/>
              </a:rPr>
              <a:t>etc.</a:t>
            </a:r>
          </a:p>
          <a:p>
            <a:pPr marL="320040" lvl="1" indent="0">
              <a:lnSpc>
                <a:spcPct val="120000"/>
              </a:lnSpc>
              <a:buNone/>
            </a:pPr>
            <a:endParaRPr lang="en-US" altLang="zh-TW" sz="2200" dirty="0">
              <a:latin typeface="+mj-ea"/>
            </a:endParaRPr>
          </a:p>
          <a:p>
            <a:pPr>
              <a:lnSpc>
                <a:spcPct val="120000"/>
              </a:lnSpc>
            </a:pPr>
            <a:endParaRPr lang="en-US" altLang="zh-TW" sz="2400" dirty="0" smtClean="0">
              <a:latin typeface="+mj-ea"/>
            </a:endParaRPr>
          </a:p>
          <a:p>
            <a:pPr eaLnBrk="1" hangingPunct="1">
              <a:lnSpc>
                <a:spcPct val="120000"/>
              </a:lnSpc>
            </a:pPr>
            <a:endParaRPr lang="en-US" altLang="zh-TW" sz="2400" dirty="0" smtClean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504" y="5353747"/>
            <a:ext cx="6696744" cy="430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1">
              <a:lnSpc>
                <a:spcPct val="12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latin typeface="+mj-ea"/>
              </a:rPr>
              <a:t>[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</a:rPr>
              <a:t>註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</a:rPr>
              <a:t>]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</a:rPr>
              <a:t>：不限使用的作業系統，不限實作的程式語言</a:t>
            </a:r>
            <a:endParaRPr lang="en-US" altLang="zh-TW" sz="2000" dirty="0">
              <a:solidFill>
                <a:srgbClr val="FF0000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solidFill>
                  <a:schemeClr val="tx2">
                    <a:satMod val="130000"/>
                  </a:schemeClr>
                </a:solidFill>
              </a:rPr>
              <a:t>Project </a:t>
            </a:r>
            <a:r>
              <a:rPr lang="zh-TW" altLang="en-US" sz="3600" dirty="0" smtClean="0">
                <a:solidFill>
                  <a:schemeClr val="tx2">
                    <a:satMod val="130000"/>
                  </a:schemeClr>
                </a:solidFill>
              </a:rPr>
              <a:t>說明</a:t>
            </a:r>
            <a:endParaRPr lang="en-US" altLang="zh-TW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597FBA1-C7D7-4183-B469-0D29B15E2E00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73100" y="1593850"/>
            <a:ext cx="7786688" cy="46434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TW" altLang="en-US" sz="2400" b="1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Project</a:t>
            </a:r>
            <a:r>
              <a:rPr lang="zh-TW" altLang="en-US" sz="2400" dirty="0" smtClean="0">
                <a:latin typeface="+mj-ea"/>
                <a:ea typeface="+mj-ea"/>
              </a:rPr>
              <a:t>基本要求</a:t>
            </a:r>
            <a:endParaRPr lang="en-US" altLang="zh-TW" sz="24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TW" sz="2400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TW" altLang="en-US" sz="2000" dirty="0" smtClean="0">
                <a:latin typeface="+mj-ea"/>
                <a:ea typeface="+mj-ea"/>
              </a:rPr>
              <a:t>設計需要的資料庫</a:t>
            </a:r>
            <a:r>
              <a:rPr lang="en-US" altLang="zh-TW" sz="2000" dirty="0" smtClean="0">
                <a:latin typeface="+mj-ea"/>
              </a:rPr>
              <a:t>(</a:t>
            </a:r>
            <a:r>
              <a:rPr lang="zh-TW" altLang="en-US" sz="2000" dirty="0">
                <a:latin typeface="+mj-ea"/>
              </a:rPr>
              <a:t>例如：人事薪資系統、學生學籍系統、醫療管理系統、圖書管理系統、 </a:t>
            </a:r>
            <a:r>
              <a:rPr lang="en-US" altLang="zh-TW" sz="2000" dirty="0">
                <a:latin typeface="+mj-ea"/>
              </a:rPr>
              <a:t>etc.)</a:t>
            </a:r>
          </a:p>
          <a:p>
            <a:pPr lvl="2"/>
            <a:r>
              <a:rPr lang="zh-TW" altLang="en-US" sz="1800" dirty="0" smtClean="0">
                <a:latin typeface="+mj-ea"/>
              </a:rPr>
              <a:t>完整</a:t>
            </a:r>
            <a:r>
              <a:rPr lang="zh-TW" altLang="en-US" sz="1800" dirty="0">
                <a:latin typeface="+mj-ea"/>
              </a:rPr>
              <a:t>的</a:t>
            </a:r>
            <a:r>
              <a:rPr lang="en-US" altLang="zh-TW" sz="1800" dirty="0">
                <a:latin typeface="+mj-ea"/>
              </a:rPr>
              <a:t>ER</a:t>
            </a:r>
            <a:r>
              <a:rPr lang="zh-TW" altLang="en-US" sz="1800" dirty="0">
                <a:latin typeface="+mj-ea"/>
              </a:rPr>
              <a:t> </a:t>
            </a:r>
            <a:r>
              <a:rPr lang="en-US" altLang="zh-TW" sz="1800" dirty="0" smtClean="0">
                <a:latin typeface="+mj-ea"/>
              </a:rPr>
              <a:t>Model</a:t>
            </a:r>
          </a:p>
          <a:p>
            <a:pPr lvl="2"/>
            <a:r>
              <a:rPr lang="zh-TW" altLang="en-US" sz="1800" dirty="0" smtClean="0">
                <a:latin typeface="+mj-ea"/>
              </a:rPr>
              <a:t>可以由</a:t>
            </a:r>
            <a:r>
              <a:rPr lang="en-US" altLang="zh-TW" sz="1800" dirty="0" smtClean="0">
                <a:latin typeface="+mj-ea"/>
              </a:rPr>
              <a:t>ER </a:t>
            </a:r>
            <a:r>
              <a:rPr lang="en-US" altLang="zh-TW" sz="1800" dirty="0">
                <a:latin typeface="+mj-ea"/>
              </a:rPr>
              <a:t>Model</a:t>
            </a:r>
            <a:r>
              <a:rPr lang="zh-TW" altLang="en-US" sz="1800" dirty="0">
                <a:latin typeface="+mj-ea"/>
              </a:rPr>
              <a:t> 轉</a:t>
            </a:r>
            <a:r>
              <a:rPr lang="zh-TW" altLang="en-US" sz="1800" dirty="0" smtClean="0">
                <a:latin typeface="+mj-ea"/>
              </a:rPr>
              <a:t>成</a:t>
            </a:r>
            <a:r>
              <a:rPr lang="zh-TW" altLang="en-US" sz="1800" dirty="0">
                <a:latin typeface="+mj-ea"/>
              </a:rPr>
              <a:t>第三正規</a:t>
            </a:r>
            <a:r>
              <a:rPr lang="zh-TW" altLang="en-US" sz="1800" dirty="0" smtClean="0">
                <a:latin typeface="+mj-ea"/>
              </a:rPr>
              <a:t>化</a:t>
            </a:r>
            <a:r>
              <a:rPr lang="en-US" altLang="zh-TW" sz="1800" dirty="0" smtClean="0">
                <a:latin typeface="+mj-ea"/>
              </a:rPr>
              <a:t>Relation </a:t>
            </a:r>
            <a:r>
              <a:rPr lang="en-US" altLang="zh-TW" sz="1800" dirty="0">
                <a:latin typeface="+mj-ea"/>
              </a:rPr>
              <a:t>Schema</a:t>
            </a:r>
            <a:r>
              <a:rPr lang="zh-TW" altLang="en-US" sz="1800" dirty="0">
                <a:latin typeface="+mj-ea"/>
              </a:rPr>
              <a:t> </a:t>
            </a:r>
            <a:endParaRPr lang="en-US" altLang="zh-TW" sz="1600" dirty="0" smtClean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1945" y="5013176"/>
            <a:ext cx="7283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1">
              <a:lnSpc>
                <a:spcPct val="120000"/>
              </a:lnSpc>
            </a:pPr>
            <a:r>
              <a:rPr lang="en-US" altLang="zh-TW" sz="2000" dirty="0">
                <a:solidFill>
                  <a:srgbClr val="FF0000"/>
                </a:solidFill>
                <a:latin typeface="+mj-ea"/>
              </a:rPr>
              <a:t>[</a:t>
            </a:r>
            <a:r>
              <a:rPr lang="zh-TW" altLang="en-US" sz="2000" dirty="0">
                <a:solidFill>
                  <a:srgbClr val="FF0000"/>
                </a:solidFill>
                <a:latin typeface="+mj-ea"/>
              </a:rPr>
              <a:t>註</a:t>
            </a:r>
            <a:r>
              <a:rPr lang="en-US" altLang="zh-TW" sz="2000" dirty="0">
                <a:solidFill>
                  <a:srgbClr val="FF0000"/>
                </a:solidFill>
                <a:latin typeface="+mj-ea"/>
              </a:rPr>
              <a:t>]</a:t>
            </a:r>
            <a:r>
              <a:rPr lang="zh-TW" altLang="en-US" sz="2000" dirty="0">
                <a:solidFill>
                  <a:srgbClr val="FF0000"/>
                </a:solidFill>
                <a:latin typeface="+mj-ea"/>
              </a:rPr>
              <a:t>：禁止使用</a:t>
            </a:r>
            <a:r>
              <a:rPr lang="zh-TW" altLang="zh-TW" sz="2000" dirty="0">
                <a:solidFill>
                  <a:srgbClr val="FF0000"/>
                </a:solidFill>
                <a:latin typeface="+mj-ea"/>
              </a:rPr>
              <a:t>作業</a:t>
            </a:r>
            <a:r>
              <a:rPr lang="zh-TW" altLang="en-US" sz="2000" dirty="0">
                <a:solidFill>
                  <a:srgbClr val="FF0000"/>
                </a:solidFill>
                <a:latin typeface="+mj-ea"/>
              </a:rPr>
              <a:t>、</a:t>
            </a:r>
            <a:r>
              <a:rPr lang="zh-TW" altLang="zh-TW" sz="2000" dirty="0">
                <a:solidFill>
                  <a:srgbClr val="FF0000"/>
                </a:solidFill>
                <a:latin typeface="+mj-ea"/>
              </a:rPr>
              <a:t>課本</a:t>
            </a:r>
            <a:r>
              <a:rPr lang="zh-TW" altLang="en-US" sz="2000" dirty="0">
                <a:solidFill>
                  <a:srgbClr val="FF0000"/>
                </a:solidFill>
                <a:latin typeface="+mj-ea"/>
              </a:rPr>
              <a:t>、網路上現成的例子</a:t>
            </a:r>
            <a:endParaRPr lang="en-US" altLang="zh-TW" sz="2000" dirty="0">
              <a:solidFill>
                <a:srgbClr val="FF0000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7828" y="325658"/>
            <a:ext cx="7772400" cy="1143000"/>
          </a:xfrm>
        </p:spPr>
        <p:txBody>
          <a:bodyPr/>
          <a:lstStyle/>
          <a:p>
            <a:r>
              <a:rPr lang="zh-TW" altLang="en-US" sz="3200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>資料庫基本要求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EFEE58B-9AEC-49AA-853F-5D179B379D9D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07524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 smtClean="0">
                <a:latin typeface="+mj-ea"/>
                <a:ea typeface="+mj-ea"/>
              </a:rPr>
              <a:t>Entity</a:t>
            </a:r>
            <a:r>
              <a:rPr lang="zh-TW" altLang="en-US" sz="2400" dirty="0" smtClean="0">
                <a:latin typeface="+mj-ea"/>
                <a:ea typeface="+mj-ea"/>
              </a:rPr>
              <a:t>需求</a:t>
            </a:r>
            <a:endParaRPr lang="en-US" altLang="zh-TW" sz="2400" dirty="0" smtClean="0">
              <a:latin typeface="+mj-ea"/>
              <a:ea typeface="+mj-ea"/>
            </a:endParaRP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最少 </a:t>
            </a:r>
            <a:r>
              <a:rPr lang="en-US" altLang="zh-TW" sz="2000" dirty="0" smtClean="0">
                <a:latin typeface="+mj-ea"/>
                <a:ea typeface="+mj-ea"/>
              </a:rPr>
              <a:t>5 </a:t>
            </a:r>
            <a:r>
              <a:rPr lang="zh-TW" altLang="en-US" sz="2000" dirty="0" smtClean="0">
                <a:latin typeface="+mj-ea"/>
                <a:ea typeface="+mj-ea"/>
              </a:rPr>
              <a:t>個 </a:t>
            </a:r>
            <a:r>
              <a:rPr lang="en-US" altLang="zh-TW" sz="2000" dirty="0" smtClean="0">
                <a:latin typeface="+mj-ea"/>
                <a:ea typeface="+mj-ea"/>
              </a:rPr>
              <a:t>entity</a:t>
            </a:r>
          </a:p>
          <a:p>
            <a:pPr>
              <a:buNone/>
            </a:pPr>
            <a:endParaRPr lang="en-US" altLang="zh-TW" strike="sngStrike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 smtClean="0">
                <a:latin typeface="+mj-ea"/>
                <a:ea typeface="+mj-ea"/>
              </a:rPr>
              <a:t>Relationship </a:t>
            </a:r>
            <a:r>
              <a:rPr lang="zh-TW" altLang="en-US" sz="2400" dirty="0" smtClean="0">
                <a:latin typeface="+mj-ea"/>
                <a:ea typeface="+mj-ea"/>
              </a:rPr>
              <a:t>需求</a:t>
            </a:r>
            <a:endParaRPr lang="en-US" altLang="zh-TW" sz="2400" dirty="0" smtClean="0">
              <a:latin typeface="+mj-ea"/>
              <a:ea typeface="+mj-ea"/>
            </a:endParaRPr>
          </a:p>
          <a:p>
            <a:pPr lvl="1"/>
            <a:r>
              <a:rPr lang="en-US" altLang="zh-TW" sz="2000" dirty="0" smtClean="0">
                <a:latin typeface="+mj-ea"/>
                <a:ea typeface="+mj-ea"/>
              </a:rPr>
              <a:t>Entity</a:t>
            </a:r>
            <a:r>
              <a:rPr lang="zh-TW" altLang="en-US" sz="2000" dirty="0" smtClean="0">
                <a:latin typeface="+mj-ea"/>
                <a:ea typeface="+mj-ea"/>
              </a:rPr>
              <a:t>之間的</a:t>
            </a:r>
            <a:r>
              <a:rPr lang="en-US" altLang="zh-TW" sz="2000" dirty="0" smtClean="0">
                <a:latin typeface="+mj-ea"/>
                <a:ea typeface="+mj-ea"/>
              </a:rPr>
              <a:t> Relationship</a:t>
            </a:r>
            <a:r>
              <a:rPr lang="zh-TW" altLang="en-US" sz="2000" dirty="0" smtClean="0">
                <a:latin typeface="+mj-ea"/>
                <a:ea typeface="+mj-ea"/>
              </a:rPr>
              <a:t>彼此具有</a:t>
            </a:r>
            <a:r>
              <a:rPr lang="zh-TW" altLang="en-US" sz="2000" dirty="0">
                <a:solidFill>
                  <a:srgbClr val="FF0000"/>
                </a:solidFill>
                <a:latin typeface="+mj-ea"/>
                <a:ea typeface="+mj-ea"/>
              </a:rPr>
              <a:t>二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元</a:t>
            </a:r>
            <a:r>
              <a:rPr lang="zh-TW" altLang="en-US" sz="2000" dirty="0" smtClean="0">
                <a:latin typeface="+mj-ea"/>
                <a:ea typeface="+mj-ea"/>
              </a:rPr>
              <a:t>和</a:t>
            </a:r>
            <a:r>
              <a:rPr lang="zh-TW" altLang="en-US" sz="2000" dirty="0">
                <a:solidFill>
                  <a:srgbClr val="FF0000"/>
                </a:solidFill>
                <a:latin typeface="+mj-ea"/>
                <a:ea typeface="+mj-ea"/>
              </a:rPr>
              <a:t>三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元</a:t>
            </a:r>
            <a:r>
              <a:rPr lang="zh-TW" altLang="en-US" sz="2000" dirty="0">
                <a:latin typeface="+mj-ea"/>
                <a:ea typeface="+mj-ea"/>
              </a:rPr>
              <a:t>的</a:t>
            </a:r>
            <a:r>
              <a:rPr lang="zh-TW" altLang="en-US" sz="2000" dirty="0" smtClean="0">
                <a:latin typeface="+mj-ea"/>
                <a:ea typeface="+mj-ea"/>
              </a:rPr>
              <a:t>關係，如上圖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某些</a:t>
            </a:r>
            <a:r>
              <a:rPr lang="en-US" altLang="zh-TW" sz="2000" dirty="0" smtClean="0">
                <a:latin typeface="+mj-ea"/>
                <a:ea typeface="+mj-ea"/>
              </a:rPr>
              <a:t>Entity</a:t>
            </a:r>
            <a:r>
              <a:rPr lang="zh-TW" altLang="en-US" sz="2000" dirty="0" smtClean="0">
                <a:latin typeface="+mj-ea"/>
                <a:ea typeface="+mj-ea"/>
              </a:rPr>
              <a:t>之間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需要有多個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Relationship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，</a:t>
            </a:r>
            <a:r>
              <a:rPr lang="zh-TW" altLang="en-US" sz="2000" dirty="0" smtClean="0">
                <a:latin typeface="+mj-ea"/>
                <a:ea typeface="+mj-ea"/>
              </a:rPr>
              <a:t>如下圖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4049942" y="4077072"/>
            <a:ext cx="864096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參與</a:t>
            </a:r>
            <a:endParaRPr lang="zh-TW" altLang="en-US" sz="2000" dirty="0"/>
          </a:p>
        </p:txBody>
      </p:sp>
      <p:sp>
        <p:nvSpPr>
          <p:cNvPr id="6" name="菱形 5"/>
          <p:cNvSpPr/>
          <p:nvPr/>
        </p:nvSpPr>
        <p:spPr>
          <a:xfrm>
            <a:off x="4049942" y="5733256"/>
            <a:ext cx="864096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管理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177734" y="5041352"/>
            <a:ext cx="1224136" cy="691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員工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88124" y="5031176"/>
            <a:ext cx="1260140" cy="712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部門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7" idx="0"/>
          </p:cNvCxnSpPr>
          <p:nvPr/>
        </p:nvCxnSpPr>
        <p:spPr>
          <a:xfrm flipV="1">
            <a:off x="2789802" y="4509120"/>
            <a:ext cx="1260140" cy="53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7" idx="2"/>
            <a:endCxn id="6" idx="1"/>
          </p:cNvCxnSpPr>
          <p:nvPr/>
        </p:nvCxnSpPr>
        <p:spPr>
          <a:xfrm>
            <a:off x="2789802" y="5733255"/>
            <a:ext cx="1260140" cy="43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3"/>
            <a:endCxn id="8" idx="0"/>
          </p:cNvCxnSpPr>
          <p:nvPr/>
        </p:nvCxnSpPr>
        <p:spPr>
          <a:xfrm>
            <a:off x="4914038" y="4509120"/>
            <a:ext cx="1404156" cy="52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3"/>
            <a:endCxn id="8" idx="2"/>
          </p:cNvCxnSpPr>
          <p:nvPr/>
        </p:nvCxnSpPr>
        <p:spPr>
          <a:xfrm flipV="1">
            <a:off x="4914038" y="5743429"/>
            <a:ext cx="1404156" cy="42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6192180" y="897158"/>
            <a:ext cx="864096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參與</a:t>
            </a:r>
            <a:endParaRPr lang="zh-TW" altLang="en-US" sz="2000" dirty="0"/>
          </a:p>
        </p:txBody>
      </p:sp>
      <p:cxnSp>
        <p:nvCxnSpPr>
          <p:cNvPr id="17" name="直線接點 16"/>
          <p:cNvCxnSpPr>
            <a:stCxn id="16" idx="3"/>
            <a:endCxn id="35" idx="2"/>
          </p:cNvCxnSpPr>
          <p:nvPr/>
        </p:nvCxnSpPr>
        <p:spPr>
          <a:xfrm flipV="1">
            <a:off x="7056276" y="908847"/>
            <a:ext cx="820587" cy="420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6" idx="2"/>
            <a:endCxn id="34" idx="0"/>
          </p:cNvCxnSpPr>
          <p:nvPr/>
        </p:nvCxnSpPr>
        <p:spPr>
          <a:xfrm>
            <a:off x="6624228" y="1761254"/>
            <a:ext cx="812" cy="37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3" idx="2"/>
            <a:endCxn id="16" idx="1"/>
          </p:cNvCxnSpPr>
          <p:nvPr/>
        </p:nvCxnSpPr>
        <p:spPr>
          <a:xfrm>
            <a:off x="5370731" y="908847"/>
            <a:ext cx="821449" cy="420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58663" y="216944"/>
            <a:ext cx="1224136" cy="691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消費者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12972" y="2132856"/>
            <a:ext cx="1224136" cy="691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員工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64795" y="216944"/>
            <a:ext cx="1224136" cy="691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會議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>資料庫基本要求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EFEE58B-9AEC-49AA-853F-5D179B379D9D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07524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 smtClean="0">
                <a:latin typeface="+mj-ea"/>
                <a:ea typeface="+mj-ea"/>
              </a:rPr>
              <a:t>Attribute </a:t>
            </a:r>
            <a:r>
              <a:rPr lang="zh-TW" altLang="en-US" sz="2400" dirty="0" smtClean="0">
                <a:latin typeface="+mj-ea"/>
                <a:ea typeface="+mj-ea"/>
              </a:rPr>
              <a:t>需求</a:t>
            </a:r>
            <a:endParaRPr lang="en-US" altLang="zh-TW" sz="2400" dirty="0" smtClean="0">
              <a:latin typeface="+mj-ea"/>
              <a:ea typeface="+mj-ea"/>
            </a:endParaRP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每個</a:t>
            </a:r>
            <a:r>
              <a:rPr lang="en-US" altLang="zh-TW" sz="2000" dirty="0" smtClean="0">
                <a:latin typeface="+mj-ea"/>
                <a:ea typeface="+mj-ea"/>
              </a:rPr>
              <a:t> entity</a:t>
            </a:r>
            <a:r>
              <a:rPr lang="zh-TW" altLang="en-US" sz="2000" dirty="0" smtClean="0">
                <a:latin typeface="+mj-ea"/>
                <a:ea typeface="+mj-ea"/>
              </a:rPr>
              <a:t>至少有 </a:t>
            </a:r>
            <a:r>
              <a:rPr lang="en-US" altLang="zh-TW" sz="2000" dirty="0" smtClean="0">
                <a:latin typeface="+mj-ea"/>
                <a:ea typeface="+mj-ea"/>
              </a:rPr>
              <a:t>3 </a:t>
            </a:r>
            <a:r>
              <a:rPr lang="zh-TW" altLang="en-US" sz="2000" dirty="0" smtClean="0">
                <a:latin typeface="+mj-ea"/>
                <a:ea typeface="+mj-ea"/>
              </a:rPr>
              <a:t>個 </a:t>
            </a:r>
            <a:r>
              <a:rPr lang="en-US" altLang="zh-TW" sz="2000" dirty="0" smtClean="0">
                <a:latin typeface="+mj-ea"/>
                <a:ea typeface="+mj-ea"/>
              </a:rPr>
              <a:t>attributes</a:t>
            </a: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每個 </a:t>
            </a:r>
            <a:r>
              <a:rPr lang="en-US" altLang="zh-TW" sz="2000" dirty="0" smtClean="0">
                <a:latin typeface="+mj-ea"/>
                <a:ea typeface="+mj-ea"/>
              </a:rPr>
              <a:t>table </a:t>
            </a:r>
            <a:r>
              <a:rPr lang="zh-TW" altLang="en-US" sz="2000" dirty="0" smtClean="0">
                <a:latin typeface="+mj-ea"/>
                <a:ea typeface="+mj-ea"/>
              </a:rPr>
              <a:t>都要有 </a:t>
            </a:r>
            <a:r>
              <a:rPr lang="en-US" altLang="zh-TW" sz="2000" dirty="0" smtClean="0">
                <a:latin typeface="+mj-ea"/>
                <a:ea typeface="+mj-ea"/>
              </a:rPr>
              <a:t>key attribute</a:t>
            </a: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每個</a:t>
            </a:r>
            <a:r>
              <a:rPr lang="en-US" altLang="zh-TW" sz="2000" dirty="0" smtClean="0">
                <a:latin typeface="+mj-ea"/>
                <a:ea typeface="+mj-ea"/>
              </a:rPr>
              <a:t> table </a:t>
            </a:r>
            <a:r>
              <a:rPr lang="zh-TW" altLang="en-US" sz="2000" dirty="0" smtClean="0">
                <a:latin typeface="+mj-ea"/>
                <a:ea typeface="+mj-ea"/>
              </a:rPr>
              <a:t>至少有 </a:t>
            </a:r>
            <a:r>
              <a:rPr lang="en-US" altLang="zh-TW" sz="2000" dirty="0" smtClean="0">
                <a:latin typeface="+mj-ea"/>
                <a:ea typeface="+mj-ea"/>
              </a:rPr>
              <a:t>10 </a:t>
            </a:r>
            <a:r>
              <a:rPr lang="zh-TW" altLang="en-US" sz="2000" dirty="0" smtClean="0">
                <a:latin typeface="+mj-ea"/>
                <a:ea typeface="+mj-ea"/>
              </a:rPr>
              <a:t>筆不同的資料</a:t>
            </a:r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TW" altLang="en-US" sz="3600" dirty="0" smtClean="0">
                <a:solidFill>
                  <a:schemeClr val="tx2">
                    <a:satMod val="130000"/>
                  </a:schemeClr>
                </a:solidFill>
              </a:rPr>
              <a:t>評分標準</a:t>
            </a:r>
            <a:endParaRPr lang="en-US" altLang="zh-TW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4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15E86-F13F-4BB0-81A6-DC587FE131C1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584" y="1556792"/>
            <a:ext cx="8640960" cy="1163173"/>
          </a:xfrm>
        </p:spPr>
        <p:txBody>
          <a:bodyPr rtlCol="0">
            <a:normAutofit/>
          </a:bodyPr>
          <a:lstStyle/>
          <a:p>
            <a:pPr marL="82296" indent="0">
              <a:lnSpc>
                <a:spcPct val="120000"/>
              </a:lnSpc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Demo(70%)  </a:t>
            </a:r>
            <a:r>
              <a:rPr lang="zh-TW" altLang="en-US" sz="2400" dirty="0" smtClean="0">
                <a:latin typeface="+mj-ea"/>
                <a:ea typeface="+mj-ea"/>
              </a:rPr>
              <a:t>                                       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82296" indent="0">
              <a:lnSpc>
                <a:spcPct val="120000"/>
              </a:lnSpc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Document 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en-US" altLang="zh-TW" dirty="0">
                <a:latin typeface="+mj-ea"/>
                <a:ea typeface="+mj-ea"/>
              </a:rPr>
              <a:t>3</a:t>
            </a:r>
            <a:r>
              <a:rPr lang="en-US" altLang="zh-TW" dirty="0" smtClean="0">
                <a:latin typeface="+mj-ea"/>
                <a:ea typeface="+mj-ea"/>
              </a:rPr>
              <a:t>0%)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3600" dirty="0" smtClean="0">
                <a:solidFill>
                  <a:schemeClr val="tx2">
                    <a:satMod val="130000"/>
                  </a:schemeClr>
                </a:solidFill>
              </a:rPr>
              <a:t>評分標準</a:t>
            </a:r>
            <a:endParaRPr lang="en-US" altLang="zh-TW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4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15E86-F13F-4BB0-81A6-DC587FE131C1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748464" cy="4929188"/>
          </a:xfrm>
          <a:prstGeom prst="rect">
            <a:avLst/>
          </a:prstGeom>
        </p:spPr>
        <p:txBody>
          <a:bodyPr vert="horz" rtlCol="0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5196" indent="-342900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TW" sz="2400" dirty="0">
                <a:latin typeface="+mj-ea"/>
              </a:rPr>
              <a:t>Demo (70%)</a:t>
            </a:r>
          </a:p>
          <a:p>
            <a:pPr marL="731520" lvl="1" indent="-283464">
              <a:lnSpc>
                <a:spcPct val="120000"/>
              </a:lnSpc>
              <a:defRPr/>
            </a:pPr>
            <a:r>
              <a:rPr lang="zh-TW" altLang="en-US" sz="2000" dirty="0">
                <a:latin typeface="+mj-ea"/>
              </a:rPr>
              <a:t>使用者操作介面</a:t>
            </a:r>
            <a:r>
              <a:rPr lang="en-US" altLang="zh-TW" sz="2000" dirty="0">
                <a:latin typeface="+mj-ea"/>
              </a:rPr>
              <a:t>(20%)</a:t>
            </a:r>
          </a:p>
          <a:p>
            <a:pPr marL="1065276" lvl="2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1600" dirty="0">
                <a:latin typeface="+mj-ea"/>
              </a:rPr>
              <a:t>Query</a:t>
            </a:r>
            <a:r>
              <a:rPr lang="zh-TW" altLang="en-US" sz="1600" dirty="0">
                <a:latin typeface="+mj-ea"/>
              </a:rPr>
              <a:t>：使用者可以透過介面輸入</a:t>
            </a:r>
            <a:r>
              <a:rPr lang="en-US" altLang="zh-TW" sz="1600" dirty="0">
                <a:latin typeface="+mj-ea"/>
              </a:rPr>
              <a:t>SQL</a:t>
            </a:r>
            <a:r>
              <a:rPr lang="zh-TW" altLang="en-US" sz="1600" dirty="0" smtClean="0">
                <a:latin typeface="+mj-ea"/>
              </a:rPr>
              <a:t>指令</a:t>
            </a:r>
            <a:r>
              <a:rPr lang="en-US" altLang="zh-TW" sz="1600" dirty="0" smtClean="0">
                <a:latin typeface="+mj-ea"/>
              </a:rPr>
              <a:t>(</a:t>
            </a:r>
            <a:r>
              <a:rPr lang="en-US" altLang="zh-TW" sz="1600" dirty="0">
                <a:latin typeface="+mj-ea"/>
              </a:rPr>
              <a:t>10%)</a:t>
            </a:r>
          </a:p>
          <a:p>
            <a:pPr marL="1065276" lvl="2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1600" dirty="0">
                <a:latin typeface="+mj-ea"/>
              </a:rPr>
              <a:t>Button</a:t>
            </a:r>
            <a:r>
              <a:rPr lang="zh-TW" altLang="en-US" sz="1600" dirty="0">
                <a:latin typeface="+mj-ea"/>
              </a:rPr>
              <a:t>：使用者可以透過介面上的元件，執行嵌入的</a:t>
            </a:r>
            <a:r>
              <a:rPr lang="en-US" altLang="zh-TW" sz="1600" dirty="0">
                <a:latin typeface="+mj-ea"/>
              </a:rPr>
              <a:t>SQL</a:t>
            </a:r>
            <a:r>
              <a:rPr lang="zh-TW" altLang="en-US" sz="1600" dirty="0" smtClean="0">
                <a:latin typeface="+mj-ea"/>
              </a:rPr>
              <a:t>指令</a:t>
            </a:r>
            <a:r>
              <a:rPr lang="en-US" altLang="zh-TW" sz="1600" dirty="0" smtClean="0">
                <a:latin typeface="+mj-ea"/>
              </a:rPr>
              <a:t>(</a:t>
            </a:r>
            <a:r>
              <a:rPr lang="en-US" altLang="zh-TW" sz="1600" dirty="0">
                <a:latin typeface="+mj-ea"/>
              </a:rPr>
              <a:t>10</a:t>
            </a:r>
            <a:r>
              <a:rPr lang="en-US" altLang="zh-TW" sz="1600" dirty="0" smtClean="0">
                <a:latin typeface="+mj-ea"/>
              </a:rPr>
              <a:t>%) </a:t>
            </a:r>
          </a:p>
          <a:p>
            <a:pPr marL="448056" lvl="1" indent="0"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731520" lvl="1" indent="-283464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TW" altLang="en-US" sz="2000" dirty="0" smtClean="0">
                <a:latin typeface="+mj-ea"/>
                <a:ea typeface="+mj-ea"/>
              </a:rPr>
              <a:t>系統需要使用</a:t>
            </a:r>
            <a:r>
              <a:rPr lang="en-US" altLang="zh-TW" sz="2000" dirty="0" smtClean="0">
                <a:latin typeface="+mj-ea"/>
                <a:ea typeface="+mj-ea"/>
              </a:rPr>
              <a:t>SQL</a:t>
            </a:r>
            <a:r>
              <a:rPr lang="zh-TW" altLang="en-US" sz="2000" dirty="0" smtClean="0">
                <a:latin typeface="+mj-ea"/>
                <a:ea typeface="+mj-ea"/>
              </a:rPr>
              <a:t>指令 </a:t>
            </a:r>
            <a:r>
              <a:rPr lang="en-US" altLang="zh-TW" sz="2000" dirty="0" smtClean="0">
                <a:latin typeface="+mj-ea"/>
                <a:ea typeface="+mj-ea"/>
              </a:rPr>
              <a:t>(50%) </a:t>
            </a:r>
          </a:p>
          <a:p>
            <a:pPr marL="1065276" lvl="2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dirty="0" smtClean="0">
                <a:latin typeface="+mj-ea"/>
              </a:rPr>
              <a:t>Basic queries in SQL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(20%</a:t>
            </a:r>
            <a:r>
              <a:rPr lang="zh-TW" altLang="en-US" dirty="0" smtClean="0">
                <a:latin typeface="+mj-ea"/>
              </a:rPr>
              <a:t>，每個</a:t>
            </a:r>
            <a:r>
              <a:rPr lang="en-US" altLang="zh-TW" dirty="0" smtClean="0">
                <a:latin typeface="+mj-ea"/>
              </a:rPr>
              <a:t>5%) </a:t>
            </a:r>
          </a:p>
          <a:p>
            <a:pPr marL="1339596" lvl="3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TW" sz="1600" dirty="0" smtClean="0">
                <a:latin typeface="+mj-ea"/>
              </a:rPr>
              <a:t>SELECT-FROM-WHERE , DELETE , INSERT , UPDATE</a:t>
            </a:r>
          </a:p>
          <a:p>
            <a:pPr marL="1339596" lvl="3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dirty="0" smtClean="0">
              <a:latin typeface="+mj-ea"/>
            </a:endParaRPr>
          </a:p>
          <a:p>
            <a:pPr marL="1065276" lvl="2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dirty="0" smtClean="0">
                <a:latin typeface="+mj-ea"/>
              </a:rPr>
              <a:t>Complex queries in SQL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(30%)</a:t>
            </a:r>
          </a:p>
          <a:p>
            <a:pPr marL="1339596" lvl="3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TW" sz="1600" dirty="0" smtClean="0">
                <a:latin typeface="+mj-ea"/>
              </a:rPr>
              <a:t>Nested queries (</a:t>
            </a:r>
            <a:r>
              <a:rPr lang="en-US" altLang="zh-TW" sz="1600" b="1" dirty="0" smtClean="0">
                <a:latin typeface="+mj-ea"/>
              </a:rPr>
              <a:t>IN, NOT IN, EXISTS, NOT EXISTS</a:t>
            </a:r>
            <a:r>
              <a:rPr lang="en-US" altLang="zh-TW" sz="1600" dirty="0" smtClean="0">
                <a:latin typeface="+mj-ea"/>
              </a:rPr>
              <a:t>) (12%)</a:t>
            </a:r>
          </a:p>
          <a:p>
            <a:pPr marL="1339596" lvl="3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TW" sz="1600" dirty="0" smtClean="0">
                <a:latin typeface="+mj-ea"/>
              </a:rPr>
              <a:t>Aggregate functions (</a:t>
            </a:r>
            <a:r>
              <a:rPr lang="en-US" altLang="zh-TW" sz="1600" b="1" dirty="0" smtClean="0">
                <a:latin typeface="+mj-ea"/>
              </a:rPr>
              <a:t>COUNT, SUM, MAX, MIN, </a:t>
            </a:r>
            <a:r>
              <a:rPr lang="en-US" altLang="zh-TW" sz="1600" b="1" dirty="0">
                <a:latin typeface="+mj-ea"/>
              </a:rPr>
              <a:t>AVG , HAVING</a:t>
            </a:r>
            <a:r>
              <a:rPr lang="en-US" altLang="zh-TW" sz="1600" dirty="0" smtClean="0">
                <a:latin typeface="+mj-ea"/>
              </a:rPr>
              <a:t>) (18%)</a:t>
            </a:r>
            <a:endParaRPr lang="en-US" altLang="zh-TW" dirty="0" smtClean="0">
              <a:latin typeface="+mj-ea"/>
            </a:endParaRPr>
          </a:p>
          <a:p>
            <a:pPr marL="996696" lvl="3" indent="0" fontAlgn="auto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altLang="zh-TW" sz="21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82296" indent="0" fontAlgn="auto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註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：每項功能皆須有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ea typeface="+mj-ea"/>
              </a:rPr>
              <a:t>Query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ea typeface="+mj-ea"/>
              </a:rPr>
              <a:t>Button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兩種不同的操作介面 </a:t>
            </a:r>
            <a:endParaRPr lang="en-US" altLang="zh-TW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82296" indent="0" fontAlgn="auto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ea typeface="+mj-ea"/>
              </a:rPr>
              <a:t>         (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ea typeface="+mj-ea"/>
              </a:rPr>
              <a:t>EX: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 註冊使用者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ea typeface="+mj-ea"/>
              </a:rPr>
              <a:t>-INSERT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zh-TW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05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3600" dirty="0" smtClean="0">
                <a:solidFill>
                  <a:schemeClr val="tx2">
                    <a:satMod val="130000"/>
                  </a:schemeClr>
                </a:solidFill>
              </a:rPr>
              <a:t>評分標準</a:t>
            </a:r>
            <a:endParaRPr lang="en-US" altLang="zh-TW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4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15E86-F13F-4BB0-81A6-DC587FE131C1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58" y="2581668"/>
            <a:ext cx="3818290" cy="31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123728" y="453395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Button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156176" y="59492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Query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9651"/>
            <a:ext cx="4033457" cy="243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9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6463</TotalTime>
  <Words>542</Words>
  <Application>Microsoft Office PowerPoint</Application>
  <PresentationFormat>如螢幕大小 (4:3)</PresentationFormat>
  <Paragraphs>120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微軟正黑體</vt:lpstr>
      <vt:lpstr>新細明體</vt:lpstr>
      <vt:lpstr>Arial</vt:lpstr>
      <vt:lpstr>Franklin Gothic Book</vt:lpstr>
      <vt:lpstr>Perpetua</vt:lpstr>
      <vt:lpstr>Times New Roman</vt:lpstr>
      <vt:lpstr>Verdana</vt:lpstr>
      <vt:lpstr>Wingdings</vt:lpstr>
      <vt:lpstr>Wingdings 2</vt:lpstr>
      <vt:lpstr>公正</vt:lpstr>
      <vt:lpstr>資料庫管理系統期末專題</vt:lpstr>
      <vt:lpstr>資料庫系統導論期末專題</vt:lpstr>
      <vt:lpstr>Project 說明</vt:lpstr>
      <vt:lpstr>Project 說明</vt:lpstr>
      <vt:lpstr>資料庫基本要求</vt:lpstr>
      <vt:lpstr>資料庫基本要求</vt:lpstr>
      <vt:lpstr>評分標準</vt:lpstr>
      <vt:lpstr>評分標準</vt:lpstr>
      <vt:lpstr>評分標準</vt:lpstr>
      <vt:lpstr>評分標準</vt:lpstr>
      <vt:lpstr>Proejct 繳交內容要求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Subspace Skyline Computation</dc:title>
  <dc:creator>Lin</dc:creator>
  <cp:lastModifiedBy>Windows 使用者</cp:lastModifiedBy>
  <cp:revision>353</cp:revision>
  <cp:lastPrinted>2015-01-25T08:42:55Z</cp:lastPrinted>
  <dcterms:created xsi:type="dcterms:W3CDTF">2006-12-10T02:56:35Z</dcterms:created>
  <dcterms:modified xsi:type="dcterms:W3CDTF">2017-11-22T04:30:40Z</dcterms:modified>
</cp:coreProperties>
</file>