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Montserrat Thin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E3326D-37A9-4200-8726-17519FF604C7}">
  <a:tblStyle styleId="{BCE3326D-37A9-4200-8726-17519FF604C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Thin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Thin-italic.fntdata"/><Relationship Id="rId30" Type="http://schemas.openxmlformats.org/officeDocument/2006/relationships/font" Target="fonts/MontserratThin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ontserratThin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bedd42c1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bedd42c1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243c1d38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243c1d38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243c1d38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243c1d38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edd42c1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bedd42c1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bedd42c1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bedd42c1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bedd42c1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bedd42c1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bedd42c1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bedd42c1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bedd42c1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bedd42c1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bedd42c1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bedd42c1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50725" y="1478550"/>
            <a:ext cx="4865700" cy="16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Lariat Rental Company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71250" y="3725675"/>
            <a:ext cx="3783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 Thin"/>
                <a:ea typeface="Montserrat Thin"/>
                <a:cs typeface="Montserrat Thin"/>
                <a:sym typeface="Montserrat Thin"/>
              </a:rPr>
              <a:t>Eliminating unnecessary costs to uncover additional revenue and profits</a:t>
            </a:r>
            <a:endParaRPr sz="1500"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1254225" y="484100"/>
            <a:ext cx="26505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Conclusion...</a:t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3246750" y="1895250"/>
            <a:ext cx="2650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rgbClr val="FFFFFF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$2,265,905.52</a:t>
            </a:r>
            <a:endParaRPr sz="3000" u="sng">
              <a:solidFill>
                <a:srgbClr val="FFFFFF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2940900" y="2956350"/>
            <a:ext cx="3262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-by implementing all three phases-</a:t>
            </a:r>
            <a:endParaRPr>
              <a:solidFill>
                <a:srgbClr val="FFFFFF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010175" y="1000900"/>
            <a:ext cx="6543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We have 72 car makes (brands) in our national fleet of rental cars</a:t>
            </a:r>
            <a:endParaRPr sz="1500">
              <a:solidFill>
                <a:srgbClr val="FFFFFF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4513300" y="1408600"/>
            <a:ext cx="43371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With over 4000 models to choose from</a:t>
            </a:r>
            <a:endParaRPr sz="1600">
              <a:solidFill>
                <a:srgbClr val="FFFFFF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695075" y="2066675"/>
            <a:ext cx="3271500" cy="269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593125" y="1881300"/>
            <a:ext cx="3058200" cy="25671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14"/>
          <p:cNvGraphicFramePr/>
          <p:nvPr/>
        </p:nvGraphicFramePr>
        <p:xfrm>
          <a:off x="1010163" y="198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{BCE3326D-37A9-4200-8726-17519FF604C7}</a:tableStyleId>
              </a:tblPr>
              <a:tblGrid>
                <a:gridCol w="2048175"/>
              </a:tblGrid>
              <a:tr h="342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Many Different Makes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Cars in Inventory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268,159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Many Different Models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6" name="Google Shape;146;p14"/>
          <p:cNvGraphicFramePr/>
          <p:nvPr/>
        </p:nvGraphicFramePr>
        <p:xfrm>
          <a:off x="6417275" y="21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{BCE3326D-37A9-4200-8726-17519FF604C7}</a:tableStyleId>
              </a:tblPr>
              <a:tblGrid>
                <a:gridCol w="17430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Average Cost Per Car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$ 8,269.17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7" name="Google Shape;147;p14"/>
          <p:cNvGraphicFramePr/>
          <p:nvPr/>
        </p:nvGraphicFramePr>
        <p:xfrm>
          <a:off x="6417275" y="34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{BCE3326D-37A9-4200-8726-17519FF604C7}</a:tableStyleId>
              </a:tblPr>
              <a:tblGrid>
                <a:gridCol w="17430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Revenue Per Car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$16,216.51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6411638" y="338800"/>
            <a:ext cx="2214900" cy="207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15"/>
          <p:cNvGraphicFramePr/>
          <p:nvPr/>
        </p:nvGraphicFramePr>
        <p:xfrm>
          <a:off x="6487300" y="39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{BCE3326D-37A9-4200-8726-17519FF604C7}</a:tableStyleId>
              </a:tblPr>
              <a:tblGrid>
                <a:gridCol w="20635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Revenue Per Location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$1,297,320.80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Cost Per Location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$670,828.21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15"/>
          <p:cNvSpPr txBox="1"/>
          <p:nvPr/>
        </p:nvSpPr>
        <p:spPr>
          <a:xfrm>
            <a:off x="1121400" y="1047225"/>
            <a:ext cx="35496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50 Locations nationwide</a:t>
            </a:r>
            <a:endParaRPr sz="1800">
              <a:solidFill>
                <a:srgbClr val="FFFFFF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1362375" y="1420250"/>
            <a:ext cx="15939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in 22 states</a:t>
            </a:r>
            <a:endParaRPr sz="1800">
              <a:solidFill>
                <a:srgbClr val="FFFFFF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  <p:graphicFrame>
        <p:nvGraphicFramePr>
          <p:cNvPr id="157" name="Google Shape;157;p15"/>
          <p:cNvGraphicFramePr/>
          <p:nvPr/>
        </p:nvGraphicFramePr>
        <p:xfrm>
          <a:off x="2037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{BCE3326D-37A9-4200-8726-17519FF604C7}</a:tableStyleId>
              </a:tblPr>
              <a:tblGrid>
                <a:gridCol w="646400"/>
                <a:gridCol w="672950"/>
                <a:gridCol w="1115725"/>
                <a:gridCol w="867775"/>
                <a:gridCol w="1044850"/>
                <a:gridCol w="1390200"/>
                <a:gridCol w="1381350"/>
                <a:gridCol w="1390200"/>
              </a:tblGrid>
              <a:tr h="39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branch_id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airport_ind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Cars Per Location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Revenue Per Branch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Cost Per Branch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Profit Per Branch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Raleigh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North Carolina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1977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	1,503,612.00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   	620,417.88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   	883,194.12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Atlanta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Georgia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16281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	1,555,289.00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   	620,417.88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   	934,871.12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Washington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District of Columbia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4439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	1,467,912.00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   	620,417.88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   	847,494.12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Denver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Colorado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4394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	1,387,929.00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   	712,695.24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   	675,233.76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Yonkers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York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2034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	1,468,623.00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   	712,695.24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$                 	755,927.76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Calculations</a:t>
            </a:r>
            <a:endParaRPr/>
          </a:p>
        </p:txBody>
      </p:sp>
      <p:graphicFrame>
        <p:nvGraphicFramePr>
          <p:cNvPr id="163" name="Google Shape;163;p16"/>
          <p:cNvGraphicFramePr/>
          <p:nvPr/>
        </p:nvGraphicFramePr>
        <p:xfrm>
          <a:off x="194075" y="189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{BCE3326D-37A9-4200-8726-17519FF604C7}</a:tableStyleId>
              </a:tblPr>
              <a:tblGrid>
                <a:gridCol w="1548750"/>
                <a:gridCol w="15927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Regions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Revenue By Branch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West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$ 17,161,060.00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Midwest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$ 8,878,286.00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Northeast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$ 7,652,526.00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Southeast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$ 17,034,405.00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South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$ 14,139,763.00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4" name="Google Shape;164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125" y="1154425"/>
            <a:ext cx="549859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288225" y="546775"/>
            <a:ext cx="70389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Calculations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0" name="Google Shape;170;p17"/>
          <p:cNvGraphicFramePr/>
          <p:nvPr/>
        </p:nvGraphicFramePr>
        <p:xfrm>
          <a:off x="1288225" y="1665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{BCE3326D-37A9-4200-8726-17519FF604C7}</a:tableStyleId>
              </a:tblPr>
              <a:tblGrid>
                <a:gridCol w="17430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Cost By Branch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$8,988,206.04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$4,712,034.60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$3,286,644.12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$5,370,684.96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$5,240,175.12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1" name="Google Shape;171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474" y="1283325"/>
            <a:ext cx="4987649" cy="31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/>
        </p:nvSpPr>
        <p:spPr>
          <a:xfrm>
            <a:off x="7191600" y="4578175"/>
            <a:ext cx="1899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$ 37,268,295.16</a:t>
            </a:r>
            <a:endParaRPr sz="1800">
              <a:solidFill>
                <a:srgbClr val="FFFFFF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1052550" y="2069250"/>
            <a:ext cx="70389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900">
                <a:latin typeface="Montserrat Thin"/>
                <a:ea typeface="Montserrat Thin"/>
                <a:cs typeface="Montserrat Thin"/>
                <a:sym typeface="Montserrat Thin"/>
              </a:rPr>
              <a:t>My Strategy Proposal</a:t>
            </a:r>
            <a:endParaRPr sz="3900"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17886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1: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2891500" y="393750"/>
            <a:ext cx="5189700" cy="75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Montserrat Thin"/>
                <a:ea typeface="Montserrat Thin"/>
                <a:cs typeface="Montserrat Thin"/>
                <a:sym typeface="Montserrat Thin"/>
              </a:rPr>
              <a:t>How much cost vs revenue would we lose, if we were to discontinue some of our least performing models?</a:t>
            </a:r>
            <a:endParaRPr sz="1700">
              <a:solidFill>
                <a:srgbClr val="FFFFFF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  <p:graphicFrame>
        <p:nvGraphicFramePr>
          <p:cNvPr id="184" name="Google Shape;184;p19"/>
          <p:cNvGraphicFramePr/>
          <p:nvPr/>
        </p:nvGraphicFramePr>
        <p:xfrm>
          <a:off x="4446163" y="116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{BCE3326D-37A9-4200-8726-17519FF604C7}</a:tableStyleId>
              </a:tblPr>
              <a:tblGrid>
                <a:gridCol w="477275"/>
                <a:gridCol w="1015550"/>
                <a:gridCol w="1015550"/>
                <a:gridCol w="873375"/>
                <a:gridCol w="629650"/>
                <a:gridCol w="568050"/>
              </a:tblGrid>
              <a:tr h="371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69949913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 Hyundai Santa Fe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$ 156.08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$ 15,632.00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$ 9,066.84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71361774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 Dodge Viper RT/10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$ 160.72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$ 16,422.00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$ 8,861.88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73222399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 BMW 5 Series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$ 151.24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$ 7,164.00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$ 7,955.52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73878626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 Nissan Rogue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$ 158.00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$ 16,636.00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$ 9,389.52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5" name="Google Shape;185;p19"/>
          <p:cNvGraphicFramePr/>
          <p:nvPr/>
        </p:nvGraphicFramePr>
        <p:xfrm>
          <a:off x="4240350" y="327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{BCE3326D-37A9-4200-8726-17519FF604C7}</a:tableStyleId>
              </a:tblPr>
              <a:tblGrid>
                <a:gridCol w="1165400"/>
                <a:gridCol w="1165400"/>
                <a:gridCol w="1204925"/>
                <a:gridCol w="1283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LPM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 of LP Models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of LP Models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Profit of LP Models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138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$1,209,709.00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$1,131,391.92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$78,317.08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6" name="Google Shape;186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25" y="1706425"/>
            <a:ext cx="3935549" cy="243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17052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2: 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2900750" y="393750"/>
            <a:ext cx="59682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  <a:latin typeface="Montserrat Thin"/>
                <a:ea typeface="Montserrat Thin"/>
                <a:cs typeface="Montserrat Thin"/>
                <a:sym typeface="Montserrat Thin"/>
              </a:rPr>
              <a:t>How much money would the company save by eliminating all negative profit models?</a:t>
            </a:r>
            <a:endParaRPr sz="1450"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  <p:graphicFrame>
        <p:nvGraphicFramePr>
          <p:cNvPr id="193" name="Google Shape;193;p20"/>
          <p:cNvGraphicFramePr/>
          <p:nvPr/>
        </p:nvGraphicFramePr>
        <p:xfrm>
          <a:off x="3137075" y="124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{BCE3326D-37A9-4200-8726-17519FF604C7}</a:tableStyleId>
              </a:tblPr>
              <a:tblGrid>
                <a:gridCol w="637250"/>
                <a:gridCol w="1561300"/>
                <a:gridCol w="1096075"/>
                <a:gridCol w="962275"/>
                <a:gridCol w="968625"/>
                <a:gridCol w="5990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596934548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 Mercedes-Benz 500SEL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$15,057.00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$7,564.08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$7,492.92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598458506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 Oldsmobile Toronado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$7,570.00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$10,461.60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-$2,891.60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610517929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 Honda Civic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$8,429.00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$10,389.00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-$1,960.00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612921824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 Isuzu Axiom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$14,895.00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$9,494.40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$5,400.60</a:t>
                      </a:r>
                      <a:endParaRPr sz="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4" name="Google Shape;194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0" y="2705625"/>
            <a:ext cx="3666225" cy="22669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0"/>
          <p:cNvGraphicFramePr/>
          <p:nvPr/>
        </p:nvGraphicFramePr>
        <p:xfrm>
          <a:off x="3989175" y="316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{BCE3326D-37A9-4200-8726-17519FF604C7}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Many?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Profit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Costs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-$58,090.72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$514,095.72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1733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3: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2891600" y="463350"/>
            <a:ext cx="5866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  <a:latin typeface="Montserrat Thin"/>
                <a:ea typeface="Montserrat Thin"/>
                <a:cs typeface="Montserrat Thin"/>
                <a:sym typeface="Montserrat Thin"/>
              </a:rPr>
              <a:t>Remove Washington D.C.'s third, and least performing branch.</a:t>
            </a:r>
            <a:endParaRPr sz="1450"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  <p:graphicFrame>
        <p:nvGraphicFramePr>
          <p:cNvPr id="202" name="Google Shape;202;p21"/>
          <p:cNvGraphicFramePr/>
          <p:nvPr/>
        </p:nvGraphicFramePr>
        <p:xfrm>
          <a:off x="6074375" y="87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{BCE3326D-37A9-4200-8726-17519FF604C7}</a:tableStyleId>
              </a:tblPr>
              <a:tblGrid>
                <a:gridCol w="1485900"/>
                <a:gridCol w="12573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Located in these Cities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Locations in City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Washington D.C.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3" name="Google Shape;203;p21"/>
          <p:cNvGraphicFramePr/>
          <p:nvPr/>
        </p:nvGraphicFramePr>
        <p:xfrm>
          <a:off x="6074375" y="166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{BCE3326D-37A9-4200-8726-17519FF604C7}</a:tableStyleId>
              </a:tblPr>
              <a:tblGrid>
                <a:gridCol w="2743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 of Washington D.C.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68.34 mi²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4" name="Google Shape;204;p21"/>
          <p:cNvGraphicFramePr/>
          <p:nvPr/>
        </p:nvGraphicFramePr>
        <p:xfrm>
          <a:off x="366050" y="366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{BCE3326D-37A9-4200-8726-17519FF604C7}</a:tableStyleId>
              </a:tblPr>
              <a:tblGrid>
                <a:gridCol w="1147875"/>
                <a:gridCol w="972625"/>
                <a:gridCol w="972625"/>
                <a:gridCol w="1033950"/>
                <a:gridCol w="928825"/>
                <a:gridCol w="1235475"/>
                <a:gridCol w="1033950"/>
                <a:gridCol w="1086550"/>
              </a:tblGrid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branch_id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airport_ind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Cars Per Location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Revenue Per Branch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Cost Per Branch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Profit Per Branch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Washington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District of Columbia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1986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$1,053,148.00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$620,417.88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$432,730.12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Washington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District of Columbia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4439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$1,467,912.00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$620,417.88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$847,494.12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Washington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District of Columbia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4510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$1,161,849.00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$712,695.24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$449,153.76</a:t>
                      </a:r>
                      <a:endParaRPr sz="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5" name="Google Shape;205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7850"/>
            <a:ext cx="3904932" cy="24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/>
        </p:nvSpPr>
        <p:spPr>
          <a:xfrm>
            <a:off x="5755150" y="2854400"/>
            <a:ext cx="3076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Selling Models=Additional Profit</a:t>
            </a:r>
            <a:endParaRPr>
              <a:solidFill>
                <a:srgbClr val="FFFFFF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