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23CB6B-9F3E-4B95-B292-0F25597D6DD1}">
  <a:tblStyle styleId="{CA23CB6B-9F3E-4B95-B292-0F25597D6D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3f98e931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3f98e931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3e152e7b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3e152e7b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3f98e93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3f98e93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3f98e931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3f98e93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429d222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429d222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29d222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29d222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429d222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429d222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429d222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429d222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e152e7b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3e152e7b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3e152e7b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3e152e7b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3e152e7b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3e152e7b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3f98e93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3f98e93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3f98e93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3f98e93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3e152e7b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3e152e7b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3f98e9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3f98e9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3f98e93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3f98e93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3e152e7b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3e152e7b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tinyurl.com/spamdataset" TargetMode="External"/><Relationship Id="rId4" Type="http://schemas.openxmlformats.org/officeDocument/2006/relationships/hyperlink" Target="https://tinyurl.com/bbc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2925" y="1794650"/>
            <a:ext cx="5460600" cy="2339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id" sz="2600"/>
              <a:t>Comparative Analysis of TF-IDF and TF-IDF Groups using BERT and GloVe</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Framework</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113825" y="121050"/>
            <a:ext cx="7038900" cy="52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Glove </a:t>
            </a:r>
            <a:endParaRPr/>
          </a:p>
          <a:p>
            <a:pPr indent="0" lvl="0" marL="0" rtl="0" algn="l">
              <a:spcBef>
                <a:spcPts val="0"/>
              </a:spcBef>
              <a:spcAft>
                <a:spcPts val="0"/>
              </a:spcAft>
              <a:buNone/>
            </a:pPr>
            <a:r>
              <a:t/>
            </a:r>
            <a:endParaRPr/>
          </a:p>
        </p:txBody>
      </p:sp>
      <p:pic>
        <p:nvPicPr>
          <p:cNvPr id="187" name="Google Shape;187;p23"/>
          <p:cNvPicPr preferRelativeResize="0"/>
          <p:nvPr/>
        </p:nvPicPr>
        <p:blipFill>
          <a:blip r:embed="rId3">
            <a:alphaModFix/>
          </a:blip>
          <a:stretch>
            <a:fillRect/>
          </a:stretch>
        </p:blipFill>
        <p:spPr>
          <a:xfrm>
            <a:off x="1481163" y="819975"/>
            <a:ext cx="6671568" cy="3917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1118850" y="196275"/>
            <a:ext cx="7038900" cy="58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GloveBERT </a:t>
            </a:r>
            <a:endParaRPr/>
          </a:p>
          <a:p>
            <a:pPr indent="0" lvl="0" marL="0" rtl="0" algn="l">
              <a:spcBef>
                <a:spcPts val="0"/>
              </a:spcBef>
              <a:spcAft>
                <a:spcPts val="0"/>
              </a:spcAft>
              <a:buNone/>
            </a:pPr>
            <a:r>
              <a:t/>
            </a:r>
            <a:endParaRPr/>
          </a:p>
        </p:txBody>
      </p:sp>
      <p:pic>
        <p:nvPicPr>
          <p:cNvPr id="193" name="Google Shape;193;p24"/>
          <p:cNvPicPr preferRelativeResize="0"/>
          <p:nvPr/>
        </p:nvPicPr>
        <p:blipFill>
          <a:blip r:embed="rId3">
            <a:alphaModFix/>
          </a:blip>
          <a:stretch>
            <a:fillRect/>
          </a:stretch>
        </p:blipFill>
        <p:spPr>
          <a:xfrm>
            <a:off x="1269100" y="780375"/>
            <a:ext cx="6850354" cy="405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Demo Project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Evaluation</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27"/>
          <p:cNvGraphicFramePr/>
          <p:nvPr/>
        </p:nvGraphicFramePr>
        <p:xfrm>
          <a:off x="1347325" y="1693600"/>
          <a:ext cx="3000000" cy="3000000"/>
        </p:xfrm>
        <a:graphic>
          <a:graphicData uri="http://schemas.openxmlformats.org/drawingml/2006/table">
            <a:tbl>
              <a:tblPr>
                <a:noFill/>
                <a:tableStyleId>{CA23CB6B-9F3E-4B95-B292-0F25597D6DD1}</a:tableStyleId>
              </a:tblPr>
              <a:tblGrid>
                <a:gridCol w="1640775"/>
                <a:gridCol w="1640775"/>
                <a:gridCol w="1640775"/>
                <a:gridCol w="1640775"/>
              </a:tblGrid>
              <a:tr h="452525">
                <a:tc>
                  <a:txBody>
                    <a:bodyPr/>
                    <a:lstStyle/>
                    <a:p>
                      <a:pPr indent="0" lvl="0" marL="0" rtl="0" algn="ctr">
                        <a:spcBef>
                          <a:spcPts val="0"/>
                        </a:spcBef>
                        <a:spcAft>
                          <a:spcPts val="0"/>
                        </a:spcAft>
                        <a:buNone/>
                      </a:pPr>
                      <a:r>
                        <a:rPr lang="id">
                          <a:solidFill>
                            <a:schemeClr val="lt1"/>
                          </a:solidFill>
                        </a:rPr>
                        <a:t>Dataset</a:t>
                      </a:r>
                      <a:endParaRPr>
                        <a:solidFill>
                          <a:schemeClr val="lt1"/>
                        </a:solidFill>
                      </a:endParaRPr>
                    </a:p>
                  </a:txBody>
                  <a:tcPr marT="91425" marB="91425" marR="91425" marL="91425" anchor="ctr">
                    <a:lnR cap="flat" cmpd="sng" w="9525">
                      <a:solidFill>
                        <a:srgbClr val="9E9E9E"/>
                      </a:solidFill>
                      <a:prstDash val="solid"/>
                      <a:round/>
                      <a:headEnd len="sm" w="sm" type="none"/>
                      <a:tailEnd len="sm" w="sm" type="none"/>
                    </a:lnR>
                    <a:solidFill>
                      <a:schemeClr val="dk2"/>
                    </a:solidFill>
                  </a:tcPr>
                </a:tc>
                <a:tc>
                  <a:txBody>
                    <a:bodyPr/>
                    <a:lstStyle/>
                    <a:p>
                      <a:pPr indent="0" lvl="0" marL="0" rtl="0" algn="ctr">
                        <a:spcBef>
                          <a:spcPts val="0"/>
                        </a:spcBef>
                        <a:spcAft>
                          <a:spcPts val="0"/>
                        </a:spcAft>
                        <a:buNone/>
                      </a:pPr>
                      <a:r>
                        <a:rPr lang="id">
                          <a:solidFill>
                            <a:schemeClr val="lt1"/>
                          </a:solidFill>
                        </a:rPr>
                        <a:t>Method</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id">
                          <a:solidFill>
                            <a:schemeClr val="lt1"/>
                          </a:solidFill>
                        </a:rPr>
                        <a:t>Cosine Similarity</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solidFill>
                      <a:schemeClr val="dk2"/>
                    </a:solidFill>
                  </a:tcPr>
                </a:tc>
                <a:tc>
                  <a:txBody>
                    <a:bodyPr/>
                    <a:lstStyle/>
                    <a:p>
                      <a:pPr indent="0" lvl="0" marL="0" rtl="0" algn="ctr">
                        <a:spcBef>
                          <a:spcPts val="0"/>
                        </a:spcBef>
                        <a:spcAft>
                          <a:spcPts val="0"/>
                        </a:spcAft>
                        <a:buNone/>
                      </a:pPr>
                      <a:r>
                        <a:rPr lang="id">
                          <a:solidFill>
                            <a:schemeClr val="lt1"/>
                          </a:solidFill>
                        </a:rPr>
                        <a:t>Accuracy </a:t>
                      </a:r>
                      <a:endParaRPr>
                        <a:solidFill>
                          <a:schemeClr val="lt1"/>
                        </a:solidFill>
                      </a:endParaRPr>
                    </a:p>
                  </a:txBody>
                  <a:tcPr marT="91425" marB="91425" marR="91425" marL="91425" anchor="ctr">
                    <a:solidFill>
                      <a:schemeClr val="dk2"/>
                    </a:solidFill>
                  </a:tcPr>
                </a:tc>
              </a:tr>
              <a:tr h="400125">
                <a:tc rowSpan="2">
                  <a:txBody>
                    <a:bodyPr/>
                    <a:lstStyle/>
                    <a:p>
                      <a:pPr indent="0" lvl="0" marL="0" rtl="0" algn="ctr">
                        <a:spcBef>
                          <a:spcPts val="0"/>
                        </a:spcBef>
                        <a:spcAft>
                          <a:spcPts val="0"/>
                        </a:spcAft>
                        <a:buNone/>
                      </a:pPr>
                      <a:r>
                        <a:rPr lang="id">
                          <a:solidFill>
                            <a:schemeClr val="lt1"/>
                          </a:solidFill>
                        </a:rPr>
                        <a:t>Spam</a:t>
                      </a:r>
                      <a:endParaRPr>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d">
                          <a:solidFill>
                            <a:schemeClr val="lt1"/>
                          </a:solidFill>
                        </a:rPr>
                        <a:t>Glove</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d">
                          <a:solidFill>
                            <a:schemeClr val="lt1"/>
                          </a:solidFill>
                        </a:rPr>
                        <a:t>0.710</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id">
                          <a:solidFill>
                            <a:schemeClr val="lt1"/>
                          </a:solidFill>
                        </a:rPr>
                        <a:t>0.977</a:t>
                      </a:r>
                      <a:endParaRPr>
                        <a:solidFill>
                          <a:schemeClr val="lt1"/>
                        </a:solidFill>
                      </a:endParaRPr>
                    </a:p>
                  </a:txBody>
                  <a:tcPr marT="91425" marB="91425" marR="91425" marL="91425" anchor="ctr"/>
                </a:tc>
              </a:tr>
              <a:tr h="400125">
                <a:tc vMerge="1"/>
                <a:tc>
                  <a:txBody>
                    <a:bodyPr/>
                    <a:lstStyle/>
                    <a:p>
                      <a:pPr indent="0" lvl="0" marL="0" rtl="0" algn="ctr">
                        <a:spcBef>
                          <a:spcPts val="0"/>
                        </a:spcBef>
                        <a:spcAft>
                          <a:spcPts val="0"/>
                        </a:spcAft>
                        <a:buNone/>
                      </a:pPr>
                      <a:r>
                        <a:rPr lang="id">
                          <a:solidFill>
                            <a:schemeClr val="lt1"/>
                          </a:solidFill>
                        </a:rPr>
                        <a:t>GloveBERT</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d">
                          <a:solidFill>
                            <a:schemeClr val="lt1"/>
                          </a:solidFill>
                        </a:rPr>
                        <a:t>0.677</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id">
                          <a:solidFill>
                            <a:schemeClr val="lt1"/>
                          </a:solidFill>
                        </a:rPr>
                        <a:t>0.954</a:t>
                      </a:r>
                      <a:endParaRPr>
                        <a:solidFill>
                          <a:schemeClr val="lt1"/>
                        </a:solidFill>
                      </a:endParaRPr>
                    </a:p>
                  </a:txBody>
                  <a:tcPr marT="91425" marB="91425" marR="91425" marL="91425" anchor="ctr"/>
                </a:tc>
              </a:tr>
              <a:tr h="400125">
                <a:tc rowSpan="2">
                  <a:txBody>
                    <a:bodyPr/>
                    <a:lstStyle/>
                    <a:p>
                      <a:pPr indent="0" lvl="0" marL="0" rtl="0" algn="ctr">
                        <a:spcBef>
                          <a:spcPts val="0"/>
                        </a:spcBef>
                        <a:spcAft>
                          <a:spcPts val="0"/>
                        </a:spcAft>
                        <a:buNone/>
                      </a:pPr>
                      <a:r>
                        <a:rPr lang="id">
                          <a:solidFill>
                            <a:schemeClr val="lt1"/>
                          </a:solidFill>
                        </a:rPr>
                        <a:t>BBC News</a:t>
                      </a:r>
                      <a:endParaRPr>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d">
                          <a:solidFill>
                            <a:schemeClr val="lt1"/>
                          </a:solidFill>
                        </a:rPr>
                        <a:t>Glove </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d">
                          <a:solidFill>
                            <a:schemeClr val="lt1"/>
                          </a:solidFill>
                        </a:rPr>
                        <a:t>0.683</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id">
                          <a:solidFill>
                            <a:schemeClr val="lt1"/>
                          </a:solidFill>
                        </a:rPr>
                        <a:t>0.058</a:t>
                      </a:r>
                      <a:endParaRPr>
                        <a:solidFill>
                          <a:schemeClr val="lt1"/>
                        </a:solidFill>
                      </a:endParaRPr>
                    </a:p>
                  </a:txBody>
                  <a:tcPr marT="91425" marB="91425" marR="91425" marL="91425" anchor="ctr"/>
                </a:tc>
              </a:tr>
              <a:tr h="400125">
                <a:tc vMerge="1"/>
                <a:tc>
                  <a:txBody>
                    <a:bodyPr/>
                    <a:lstStyle/>
                    <a:p>
                      <a:pPr indent="0" lvl="0" marL="0" rtl="0" algn="ctr">
                        <a:spcBef>
                          <a:spcPts val="0"/>
                        </a:spcBef>
                        <a:spcAft>
                          <a:spcPts val="0"/>
                        </a:spcAft>
                        <a:buNone/>
                      </a:pPr>
                      <a:r>
                        <a:rPr lang="id">
                          <a:solidFill>
                            <a:schemeClr val="lt1"/>
                          </a:solidFill>
                        </a:rPr>
                        <a:t>GloveBERT</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d">
                          <a:solidFill>
                            <a:schemeClr val="lt1"/>
                          </a:solidFill>
                        </a:rPr>
                        <a:t>0.640</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id">
                          <a:solidFill>
                            <a:schemeClr val="lt1"/>
                          </a:solidFill>
                        </a:rPr>
                        <a:t>0.0010</a:t>
                      </a:r>
                      <a:endParaRPr>
                        <a:solidFill>
                          <a:schemeClr val="lt1"/>
                        </a:solidFill>
                      </a:endParaRPr>
                    </a:p>
                  </a:txBody>
                  <a:tcPr marT="91425" marB="91425" marR="91425" marL="91425" anchor="ctr"/>
                </a:tc>
              </a:tr>
            </a:tbl>
          </a:graphicData>
        </a:graphic>
      </p:graphicFrame>
      <p:sp>
        <p:nvSpPr>
          <p:cNvPr id="209" name="Google Shape;209;p27"/>
          <p:cNvSpPr txBox="1"/>
          <p:nvPr>
            <p:ph type="title"/>
          </p:nvPr>
        </p:nvSpPr>
        <p:spPr>
          <a:xfrm>
            <a:off x="1052550" y="746900"/>
            <a:ext cx="70389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800"/>
              <a:t>Tabel Evaluasi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Conclusion</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325700" y="967950"/>
            <a:ext cx="7038900" cy="32076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id"/>
              <a:t>Dari hasil pengerjaan project ini, kami mengusulkan perbandingan TF-IDF dengan TF-IDF Group sebaiknya menggunakan metode Glove, dari hasil percobaan yang kami lakukan pada dua dataset, nilai cosine similarity dan nilai akurasi cukup tinggi. Menggabungkan Glove dengan BERT memberikan efek penurunan nilai cosine similarity dan penurunan nilai akurasi pada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3000"/>
              <a:t>TASI-2122-103</a:t>
            </a:r>
            <a:endParaRPr sz="3000"/>
          </a:p>
        </p:txBody>
      </p:sp>
      <p:sp>
        <p:nvSpPr>
          <p:cNvPr id="140" name="Google Shape;140;p14"/>
          <p:cNvSpPr txBox="1"/>
          <p:nvPr>
            <p:ph idx="1" type="body"/>
          </p:nvPr>
        </p:nvSpPr>
        <p:spPr>
          <a:xfrm>
            <a:off x="1297500" y="1567550"/>
            <a:ext cx="7038900" cy="10041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id" sz="2000"/>
              <a:t>Alex Conro Manuel</a:t>
            </a:r>
            <a:endParaRPr sz="2000"/>
          </a:p>
          <a:p>
            <a:pPr indent="-355600" lvl="0" marL="457200" rtl="0" algn="l">
              <a:lnSpc>
                <a:spcPct val="150000"/>
              </a:lnSpc>
              <a:spcBef>
                <a:spcPts val="0"/>
              </a:spcBef>
              <a:spcAft>
                <a:spcPts val="0"/>
              </a:spcAft>
              <a:buSzPts val="2000"/>
              <a:buChar char="-"/>
            </a:pPr>
            <a:r>
              <a:rPr lang="id" sz="2000"/>
              <a:t>Angelina Naomi C Sinaga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t>Object </a:t>
            </a:r>
            <a:endParaRPr sz="2600"/>
          </a:p>
        </p:txBody>
      </p:sp>
      <p:sp>
        <p:nvSpPr>
          <p:cNvPr id="146" name="Google Shape;146;p15"/>
          <p:cNvSpPr txBox="1"/>
          <p:nvPr>
            <p:ph idx="1" type="body"/>
          </p:nvPr>
        </p:nvSpPr>
        <p:spPr>
          <a:xfrm>
            <a:off x="1363300" y="1166000"/>
            <a:ext cx="7038900" cy="2162700"/>
          </a:xfrm>
          <a:prstGeom prst="rect">
            <a:avLst/>
          </a:prstGeom>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SzPts val="2300"/>
              <a:buChar char="-"/>
            </a:pPr>
            <a:r>
              <a:rPr lang="id" sz="2300"/>
              <a:t>Background			-	</a:t>
            </a:r>
            <a:r>
              <a:rPr lang="id" sz="2300"/>
              <a:t>Demo Project </a:t>
            </a:r>
            <a:endParaRPr sz="2300"/>
          </a:p>
          <a:p>
            <a:pPr indent="-374650" lvl="0" marL="457200" rtl="0" algn="l">
              <a:lnSpc>
                <a:spcPct val="150000"/>
              </a:lnSpc>
              <a:spcBef>
                <a:spcPts val="0"/>
              </a:spcBef>
              <a:spcAft>
                <a:spcPts val="0"/>
              </a:spcAft>
              <a:buSzPts val="2300"/>
              <a:buChar char="-"/>
            </a:pPr>
            <a:r>
              <a:rPr lang="id" sz="2300"/>
              <a:t>Goals</a:t>
            </a:r>
            <a:r>
              <a:rPr lang="id" sz="2300"/>
              <a:t>					-	Evaluation</a:t>
            </a:r>
            <a:endParaRPr sz="2300"/>
          </a:p>
          <a:p>
            <a:pPr indent="-374650" lvl="0" marL="457200" rtl="0" algn="l">
              <a:lnSpc>
                <a:spcPct val="150000"/>
              </a:lnSpc>
              <a:spcBef>
                <a:spcPts val="0"/>
              </a:spcBef>
              <a:spcAft>
                <a:spcPts val="0"/>
              </a:spcAft>
              <a:buSzPts val="2300"/>
              <a:buChar char="-"/>
            </a:pPr>
            <a:r>
              <a:rPr lang="id" sz="2300"/>
              <a:t>Dataset 				-	Conclusion</a:t>
            </a:r>
            <a:endParaRPr sz="2300"/>
          </a:p>
          <a:p>
            <a:pPr indent="-374650" lvl="0" marL="457200" rtl="0" algn="l">
              <a:lnSpc>
                <a:spcPct val="150000"/>
              </a:lnSpc>
              <a:spcBef>
                <a:spcPts val="0"/>
              </a:spcBef>
              <a:spcAft>
                <a:spcPts val="0"/>
              </a:spcAft>
              <a:buSzPts val="2300"/>
              <a:buChar char="-"/>
            </a:pPr>
            <a:r>
              <a:rPr lang="id" sz="2300"/>
              <a:t>Framework</a:t>
            </a:r>
            <a:endParaRPr sz="2300"/>
          </a:p>
          <a:p>
            <a:pPr indent="0" lvl="0" marL="457200" rtl="0" algn="l">
              <a:lnSpc>
                <a:spcPct val="150000"/>
              </a:lnSpc>
              <a:spcBef>
                <a:spcPts val="1200"/>
              </a:spcBef>
              <a:spcAft>
                <a:spcPts val="12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nvSpPr>
        <p:spPr>
          <a:xfrm>
            <a:off x="1415550" y="2248500"/>
            <a:ext cx="6312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3000">
                <a:solidFill>
                  <a:schemeClr val="lt1"/>
                </a:solidFill>
                <a:latin typeface="Montserrat"/>
                <a:ea typeface="Montserrat"/>
                <a:cs typeface="Montserrat"/>
                <a:sym typeface="Montserrat"/>
              </a:rPr>
              <a:t>Background</a:t>
            </a:r>
            <a:endParaRPr sz="30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052550" y="1111050"/>
            <a:ext cx="7038900" cy="1653600"/>
          </a:xfrm>
          <a:prstGeom prst="rect">
            <a:avLst/>
          </a:prstGeom>
        </p:spPr>
        <p:txBody>
          <a:bodyPr anchorCtr="0" anchor="t" bIns="91425" lIns="91425" spcFirstLastPara="1" rIns="91425" wrap="square" tIns="91425">
            <a:noAutofit/>
          </a:bodyPr>
          <a:lstStyle/>
          <a:p>
            <a:pPr indent="-353060" lvl="0" marL="457200" rtl="0" algn="just">
              <a:lnSpc>
                <a:spcPct val="115000"/>
              </a:lnSpc>
              <a:spcBef>
                <a:spcPts val="0"/>
              </a:spcBef>
              <a:spcAft>
                <a:spcPts val="0"/>
              </a:spcAft>
              <a:buSzPts val="1960"/>
              <a:buChar char="●"/>
            </a:pPr>
            <a:r>
              <a:rPr lang="id" sz="1960"/>
              <a:t>Belum ada penelitian sebelumnya yang melakukan perbandingan pembobotan TF-IDF dengan TF-IDF Group menggunakan BERT dan Glove. </a:t>
            </a:r>
            <a:endParaRPr sz="19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Goals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297500" y="393750"/>
            <a:ext cx="7038900" cy="4251300"/>
          </a:xfrm>
          <a:prstGeom prst="rect">
            <a:avLst/>
          </a:prstGeom>
        </p:spPr>
        <p:txBody>
          <a:bodyPr anchorCtr="0" anchor="t" bIns="91425" lIns="91425" spcFirstLastPara="1" rIns="91425" wrap="square" tIns="91425">
            <a:noAutofit/>
          </a:bodyPr>
          <a:lstStyle/>
          <a:p>
            <a:pPr indent="-353060" lvl="0" marL="457200" rtl="0" algn="just">
              <a:lnSpc>
                <a:spcPct val="115000"/>
              </a:lnSpc>
              <a:spcBef>
                <a:spcPts val="0"/>
              </a:spcBef>
              <a:spcAft>
                <a:spcPts val="0"/>
              </a:spcAft>
              <a:buSzPts val="1960"/>
              <a:buAutoNum type="arabicPeriod"/>
            </a:pPr>
            <a:r>
              <a:rPr lang="id" sz="1960"/>
              <a:t>Membuat perbandingan pada TF IDF dan TF-IDF Group  dengan </a:t>
            </a:r>
            <a:r>
              <a:rPr lang="id" sz="1960"/>
              <a:t>model BERT dan Glove</a:t>
            </a:r>
            <a:r>
              <a:rPr lang="id" sz="1960"/>
              <a:t>.</a:t>
            </a:r>
            <a:endParaRPr sz="1960"/>
          </a:p>
          <a:p>
            <a:pPr indent="0" lvl="0" marL="457200" rtl="0" algn="just">
              <a:lnSpc>
                <a:spcPct val="115000"/>
              </a:lnSpc>
              <a:spcBef>
                <a:spcPts val="0"/>
              </a:spcBef>
              <a:spcAft>
                <a:spcPts val="0"/>
              </a:spcAft>
              <a:buNone/>
            </a:pPr>
            <a:r>
              <a:t/>
            </a:r>
            <a:endParaRPr sz="1960"/>
          </a:p>
          <a:p>
            <a:pPr indent="-353060" lvl="0" marL="457200" rtl="0" algn="just">
              <a:lnSpc>
                <a:spcPct val="115000"/>
              </a:lnSpc>
              <a:spcBef>
                <a:spcPts val="0"/>
              </a:spcBef>
              <a:spcAft>
                <a:spcPts val="0"/>
              </a:spcAft>
              <a:buSzPts val="1960"/>
              <a:buAutoNum type="arabicPeriod"/>
            </a:pPr>
            <a:r>
              <a:rPr lang="id" sz="1960"/>
              <a:t>Mengelompokkan dokumen menggunakan Mini batch dan menghitung Cosine Similarity. </a:t>
            </a:r>
            <a:endParaRPr sz="1960"/>
          </a:p>
          <a:p>
            <a:pPr indent="0" lvl="0" marL="457200" rtl="0" algn="just">
              <a:lnSpc>
                <a:spcPct val="115000"/>
              </a:lnSpc>
              <a:spcBef>
                <a:spcPts val="0"/>
              </a:spcBef>
              <a:spcAft>
                <a:spcPts val="0"/>
              </a:spcAft>
              <a:buNone/>
            </a:pPr>
            <a:r>
              <a:t/>
            </a:r>
            <a:endParaRPr sz="1960"/>
          </a:p>
          <a:p>
            <a:pPr indent="-353060" lvl="0" marL="457200" rtl="0" algn="just">
              <a:lnSpc>
                <a:spcPct val="115000"/>
              </a:lnSpc>
              <a:spcBef>
                <a:spcPts val="0"/>
              </a:spcBef>
              <a:spcAft>
                <a:spcPts val="0"/>
              </a:spcAft>
              <a:buSzPts val="1960"/>
              <a:buAutoNum type="arabicPeriod"/>
            </a:pPr>
            <a:r>
              <a:rPr lang="id" sz="1960"/>
              <a:t>Melihat performa pada dua set data, yaitu Spam dan BBC News untuk membandingkan hasil dari dua metode yang diterapkan.</a:t>
            </a:r>
            <a:endParaRPr sz="1960"/>
          </a:p>
          <a:p>
            <a:pPr indent="0" lvl="0" marL="0" rtl="0" algn="l">
              <a:lnSpc>
                <a:spcPct val="115000"/>
              </a:lnSpc>
              <a:spcBef>
                <a:spcPts val="0"/>
              </a:spcBef>
              <a:spcAft>
                <a:spcPts val="0"/>
              </a:spcAft>
              <a:buSzPts val="990"/>
              <a:buNone/>
            </a:pPr>
            <a:r>
              <a:t/>
            </a:r>
            <a:endParaRPr sz="19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99625" y="2171875"/>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sz="3000"/>
              <a:t>Dataset</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1052550" y="761850"/>
            <a:ext cx="7038900" cy="3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Dataset yang digunakan ada 2 yaitu </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id"/>
              <a:t>Spam dataset </a:t>
            </a:r>
            <a:endParaRPr/>
          </a:p>
          <a:p>
            <a:pPr indent="0" lvl="0" marL="457200" rtl="0" algn="l">
              <a:spcBef>
                <a:spcPts val="0"/>
              </a:spcBef>
              <a:spcAft>
                <a:spcPts val="0"/>
              </a:spcAft>
              <a:buNone/>
            </a:pPr>
            <a:r>
              <a:rPr lang="id"/>
              <a:t>(</a:t>
            </a:r>
            <a:r>
              <a:rPr lang="id" u="sng">
                <a:solidFill>
                  <a:schemeClr val="hlink"/>
                </a:solidFill>
                <a:hlinkClick r:id="rId3"/>
              </a:rPr>
              <a:t>https://tinyurl.com/spamdataset</a:t>
            </a:r>
            <a:r>
              <a:rPr lang="id"/>
              <a: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81000" lvl="0" marL="457200" rtl="0" algn="l">
              <a:spcBef>
                <a:spcPts val="0"/>
              </a:spcBef>
              <a:spcAft>
                <a:spcPts val="0"/>
              </a:spcAft>
              <a:buSzPts val="2400"/>
              <a:buChar char="-"/>
            </a:pPr>
            <a:r>
              <a:rPr lang="id"/>
              <a:t>BBC News dataset </a:t>
            </a:r>
            <a:endParaRPr/>
          </a:p>
          <a:p>
            <a:pPr indent="0" lvl="0" marL="457200" rtl="0" algn="l">
              <a:spcBef>
                <a:spcPts val="0"/>
              </a:spcBef>
              <a:spcAft>
                <a:spcPts val="0"/>
              </a:spcAft>
              <a:buNone/>
            </a:pPr>
            <a:r>
              <a:rPr lang="id"/>
              <a:t>(</a:t>
            </a:r>
            <a:r>
              <a:rPr lang="id" u="sng">
                <a:solidFill>
                  <a:schemeClr val="hlink"/>
                </a:solidFill>
                <a:hlinkClick r:id="rId4"/>
              </a:rPr>
              <a:t>https://tinyurl.com/bbcdataset</a:t>
            </a:r>
            <a:r>
              <a:rPr lang="id"/>
              <a:t>)</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