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Caveat"/>
      <p:regular r:id="rId23"/>
      <p:bold r:id="rId24"/>
    </p:embeddedFont>
    <p:embeddedFont>
      <p:font typeface="Inconsolata"/>
      <p:regular r:id="rId25"/>
      <p:bold r:id="rId26"/>
    </p:embeddedFont>
    <p:embeddedFont>
      <p:font typeface="Nixie One"/>
      <p:regular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Caveat-bold.fntdata"/><Relationship Id="rId23" Type="http://schemas.openxmlformats.org/officeDocument/2006/relationships/font" Target="fonts/Cave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Inconsolata-bold.fntdata"/><Relationship Id="rId25" Type="http://schemas.openxmlformats.org/officeDocument/2006/relationships/font" Target="fonts/Inconsolata-regular.fntdata"/><Relationship Id="rId28" Type="http://schemas.openxmlformats.org/officeDocument/2006/relationships/font" Target="fonts/Merriweather-regular.fntdata"/><Relationship Id="rId27" Type="http://schemas.openxmlformats.org/officeDocument/2006/relationships/font" Target="fonts/NixieOn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erriweather-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4c34753c0_0_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104c34753c0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4c34753c0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4c34753c0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4c34753c0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4c34753c0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4c34753c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4c34753c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4c34753c0_0_2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104c34753c0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4c34753c0_0_2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4c34753c0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4c34753c0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4c34753c0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4c34753c0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4c34753c0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4c34753c0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4c34753c0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4c34753c0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4c34753c0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4c34753c0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4c34753c0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4c34753c0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4c34753c0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56" name="Google Shape;56;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7" name="Google Shape;57;p14"/>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9" name="Shape 59"/>
        <p:cNvGrpSpPr/>
        <p:nvPr/>
      </p:nvGrpSpPr>
      <p:grpSpPr>
        <a:xfrm>
          <a:off x="0" y="0"/>
          <a:ext cx="0" cy="0"/>
          <a:chOff x="0" y="0"/>
          <a:chExt cx="0" cy="0"/>
        </a:xfrm>
      </p:grpSpPr>
      <p:sp>
        <p:nvSpPr>
          <p:cNvPr id="60" name="Google Shape;60;p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1" name="Google Shape;61;p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62" name="Google Shape;62;p1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1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67" name="Google Shape;67;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68" name="Google Shape;68;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69" name="Google Shape;69;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0" name="Google Shape;7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4" name="Google Shape;74;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5" name="Google Shape;75;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0" name="Google Shape;8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1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4" name="Google Shape;84;p19"/>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85" name="Google Shape;8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6" name="Shape 86"/>
        <p:cNvGrpSpPr/>
        <p:nvPr/>
      </p:nvGrpSpPr>
      <p:grpSpPr>
        <a:xfrm>
          <a:off x="0" y="0"/>
          <a:ext cx="0" cy="0"/>
          <a:chOff x="0" y="0"/>
          <a:chExt cx="0" cy="0"/>
        </a:xfrm>
      </p:grpSpPr>
      <p:sp>
        <p:nvSpPr>
          <p:cNvPr id="87" name="Google Shape;87;p20"/>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88" name="Google Shape;8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1"/>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1"/>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2" name="Google Shape;92;p21"/>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93" name="Google Shape;93;p21"/>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4" name="Google Shape;9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98" name="Google Shape;9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99" name="Shape 99"/>
        <p:cNvGrpSpPr/>
        <p:nvPr/>
      </p:nvGrpSpPr>
      <p:grpSpPr>
        <a:xfrm>
          <a:off x="0" y="0"/>
          <a:ext cx="0" cy="0"/>
          <a:chOff x="0" y="0"/>
          <a:chExt cx="0" cy="0"/>
        </a:xfrm>
      </p:grpSpPr>
      <p:sp>
        <p:nvSpPr>
          <p:cNvPr id="100" name="Google Shape;100;p23"/>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1" name="Google Shape;101;p23"/>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02" name="Google Shape;10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16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0.jpg"/><Relationship Id="rId5" Type="http://schemas.openxmlformats.org/officeDocument/2006/relationships/image" Target="../media/image12.jpg"/><Relationship Id="rId6" Type="http://schemas.openxmlformats.org/officeDocument/2006/relationships/image" Target="../media/image13.jpg"/><Relationship Id="rId7" Type="http://schemas.openxmlformats.org/officeDocument/2006/relationships/image" Target="../media/image2.jpg"/><Relationship Id="rId8"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5"/>
          <p:cNvSpPr txBox="1"/>
          <p:nvPr>
            <p:ph type="title"/>
          </p:nvPr>
        </p:nvSpPr>
        <p:spPr>
          <a:xfrm>
            <a:off x="1294500" y="338700"/>
            <a:ext cx="6776400" cy="65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id" sz="2100"/>
              <a:t>Indonesian Named Entity Recognition Using CRF</a:t>
            </a:r>
            <a:endParaRPr b="1" sz="2100"/>
          </a:p>
        </p:txBody>
      </p:sp>
      <p:pic>
        <p:nvPicPr>
          <p:cNvPr id="110" name="Google Shape;110;p25"/>
          <p:cNvPicPr preferRelativeResize="0"/>
          <p:nvPr/>
        </p:nvPicPr>
        <p:blipFill rotWithShape="1">
          <a:blip r:embed="rId3">
            <a:alphaModFix/>
          </a:blip>
          <a:srcRect b="0" l="16760" r="16754" t="0"/>
          <a:stretch/>
        </p:blipFill>
        <p:spPr>
          <a:xfrm>
            <a:off x="6870425" y="1381499"/>
            <a:ext cx="1323300" cy="1323300"/>
          </a:xfrm>
          <a:prstGeom prst="ellipse">
            <a:avLst/>
          </a:prstGeom>
          <a:noFill/>
          <a:ln>
            <a:noFill/>
          </a:ln>
        </p:spPr>
      </p:pic>
      <p:sp>
        <p:nvSpPr>
          <p:cNvPr id="111" name="Google Shape;111;p25"/>
          <p:cNvSpPr txBox="1"/>
          <p:nvPr/>
        </p:nvSpPr>
        <p:spPr>
          <a:xfrm>
            <a:off x="1012425" y="2773088"/>
            <a:ext cx="1378500" cy="399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lang="id" sz="1200">
                <a:solidFill>
                  <a:schemeClr val="dk1"/>
                </a:solidFill>
                <a:latin typeface="Inconsolata"/>
                <a:ea typeface="Inconsolata"/>
                <a:cs typeface="Inconsolata"/>
                <a:sym typeface="Inconsolata"/>
              </a:rPr>
              <a:t>Prince E. Silaban</a:t>
            </a:r>
            <a:br>
              <a:rPr b="0" i="0" lang="id" sz="1400" u="none" cap="none" strike="noStrike">
                <a:solidFill>
                  <a:schemeClr val="dk1"/>
                </a:solidFill>
                <a:latin typeface="Inconsolata"/>
                <a:ea typeface="Inconsolata"/>
                <a:cs typeface="Inconsolata"/>
                <a:sym typeface="Inconsolata"/>
              </a:rPr>
            </a:br>
            <a:r>
              <a:rPr lang="id" sz="1200">
                <a:solidFill>
                  <a:schemeClr val="dk1"/>
                </a:solidFill>
                <a:latin typeface="Inconsolata"/>
                <a:ea typeface="Inconsolata"/>
                <a:cs typeface="Inconsolata"/>
                <a:sym typeface="Inconsolata"/>
              </a:rPr>
              <a:t>12S17009</a:t>
            </a:r>
            <a:endParaRPr b="0" i="0" sz="1200" u="none" cap="none" strike="noStrike">
              <a:solidFill>
                <a:schemeClr val="dk1"/>
              </a:solidFill>
              <a:latin typeface="Inconsolata"/>
              <a:ea typeface="Inconsolata"/>
              <a:cs typeface="Inconsolata"/>
              <a:sym typeface="Inconsolata"/>
            </a:endParaRPr>
          </a:p>
          <a:p>
            <a:pPr indent="0" lvl="0" marL="0" marR="0" rtl="0" algn="ctr">
              <a:lnSpc>
                <a:spcPct val="100000"/>
              </a:lnSpc>
              <a:spcBef>
                <a:spcPts val="400"/>
              </a:spcBef>
              <a:spcAft>
                <a:spcPts val="0"/>
              </a:spcAft>
              <a:buClr>
                <a:srgbClr val="000000"/>
              </a:buClr>
              <a:buSzPts val="900"/>
              <a:buFont typeface="Arial"/>
              <a:buNone/>
            </a:pPr>
            <a:r>
              <a:t/>
            </a:r>
            <a:endParaRPr b="0" i="0" sz="1400" u="none" cap="none" strike="noStrike">
              <a:solidFill>
                <a:schemeClr val="dk1"/>
              </a:solidFill>
              <a:latin typeface="Inconsolata"/>
              <a:ea typeface="Inconsolata"/>
              <a:cs typeface="Inconsolata"/>
              <a:sym typeface="Inconsolata"/>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chemeClr val="dk1"/>
              </a:solidFill>
              <a:latin typeface="Inconsolata"/>
              <a:ea typeface="Inconsolata"/>
              <a:cs typeface="Inconsolata"/>
              <a:sym typeface="Inconsolata"/>
            </a:endParaRPr>
          </a:p>
        </p:txBody>
      </p:sp>
      <p:pic>
        <p:nvPicPr>
          <p:cNvPr id="112" name="Google Shape;112;p25"/>
          <p:cNvPicPr preferRelativeResize="0"/>
          <p:nvPr/>
        </p:nvPicPr>
        <p:blipFill rotWithShape="1">
          <a:blip r:embed="rId4">
            <a:alphaModFix/>
          </a:blip>
          <a:srcRect b="12495" l="0" r="0" t="12502"/>
          <a:stretch/>
        </p:blipFill>
        <p:spPr>
          <a:xfrm>
            <a:off x="3937125" y="1401025"/>
            <a:ext cx="1323300" cy="1323300"/>
          </a:xfrm>
          <a:prstGeom prst="ellipse">
            <a:avLst/>
          </a:prstGeom>
          <a:noFill/>
          <a:ln>
            <a:noFill/>
          </a:ln>
        </p:spPr>
      </p:pic>
      <p:pic>
        <p:nvPicPr>
          <p:cNvPr id="113" name="Google Shape;113;p25"/>
          <p:cNvPicPr preferRelativeResize="0"/>
          <p:nvPr/>
        </p:nvPicPr>
        <p:blipFill rotWithShape="1">
          <a:blip r:embed="rId5">
            <a:alphaModFix/>
          </a:blip>
          <a:srcRect b="0" l="0" r="0" t="0"/>
          <a:stretch/>
        </p:blipFill>
        <p:spPr>
          <a:xfrm>
            <a:off x="984775" y="1373425"/>
            <a:ext cx="1378500" cy="1378500"/>
          </a:xfrm>
          <a:prstGeom prst="ellipse">
            <a:avLst/>
          </a:prstGeom>
          <a:noFill/>
          <a:ln>
            <a:noFill/>
          </a:ln>
        </p:spPr>
      </p:pic>
      <p:pic>
        <p:nvPicPr>
          <p:cNvPr id="114" name="Google Shape;114;p25"/>
          <p:cNvPicPr preferRelativeResize="0"/>
          <p:nvPr/>
        </p:nvPicPr>
        <p:blipFill rotWithShape="1">
          <a:blip r:embed="rId6">
            <a:alphaModFix/>
          </a:blip>
          <a:srcRect b="0" l="16675" r="16675" t="0"/>
          <a:stretch/>
        </p:blipFill>
        <p:spPr>
          <a:xfrm>
            <a:off x="1505575" y="3276375"/>
            <a:ext cx="1406400" cy="1406400"/>
          </a:xfrm>
          <a:prstGeom prst="ellipse">
            <a:avLst/>
          </a:prstGeom>
          <a:noFill/>
          <a:ln>
            <a:noFill/>
          </a:ln>
        </p:spPr>
      </p:pic>
      <p:sp>
        <p:nvSpPr>
          <p:cNvPr id="115" name="Google Shape;115;p25"/>
          <p:cNvSpPr txBox="1"/>
          <p:nvPr/>
        </p:nvSpPr>
        <p:spPr>
          <a:xfrm>
            <a:off x="3882750" y="2711125"/>
            <a:ext cx="1378500" cy="399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lang="id" sz="1200">
                <a:solidFill>
                  <a:schemeClr val="dk1"/>
                </a:solidFill>
                <a:latin typeface="Inconsolata"/>
                <a:ea typeface="Inconsolata"/>
                <a:cs typeface="Inconsolata"/>
                <a:sym typeface="Inconsolata"/>
              </a:rPr>
              <a:t>Joshua K. Manurung </a:t>
            </a:r>
            <a:br>
              <a:rPr b="0" i="0" lang="id" sz="1400" u="none" cap="none" strike="noStrike">
                <a:solidFill>
                  <a:schemeClr val="dk1"/>
                </a:solidFill>
                <a:latin typeface="Inconsolata"/>
                <a:ea typeface="Inconsolata"/>
                <a:cs typeface="Inconsolata"/>
                <a:sym typeface="Inconsolata"/>
              </a:rPr>
            </a:br>
            <a:r>
              <a:rPr lang="id" sz="1200">
                <a:solidFill>
                  <a:schemeClr val="dk1"/>
                </a:solidFill>
                <a:latin typeface="Inconsolata"/>
                <a:ea typeface="Inconsolata"/>
                <a:cs typeface="Inconsolata"/>
                <a:sym typeface="Inconsolata"/>
              </a:rPr>
              <a:t>12S17055</a:t>
            </a:r>
            <a:endParaRPr b="0" i="0" sz="1200" u="none" cap="none" strike="noStrike">
              <a:solidFill>
                <a:schemeClr val="dk1"/>
              </a:solidFill>
              <a:latin typeface="Inconsolata"/>
              <a:ea typeface="Inconsolata"/>
              <a:cs typeface="Inconsolata"/>
              <a:sym typeface="Inconsolata"/>
            </a:endParaRPr>
          </a:p>
          <a:p>
            <a:pPr indent="0" lvl="0" marL="0" marR="0" rtl="0" algn="ctr">
              <a:lnSpc>
                <a:spcPct val="100000"/>
              </a:lnSpc>
              <a:spcBef>
                <a:spcPts val="400"/>
              </a:spcBef>
              <a:spcAft>
                <a:spcPts val="0"/>
              </a:spcAft>
              <a:buClr>
                <a:srgbClr val="000000"/>
              </a:buClr>
              <a:buSzPts val="900"/>
              <a:buFont typeface="Arial"/>
              <a:buNone/>
            </a:pPr>
            <a:r>
              <a:t/>
            </a:r>
            <a:endParaRPr b="0" i="0" sz="1400" u="none" cap="none" strike="noStrike">
              <a:solidFill>
                <a:schemeClr val="dk1"/>
              </a:solidFill>
              <a:latin typeface="Inconsolata"/>
              <a:ea typeface="Inconsolata"/>
              <a:cs typeface="Inconsolata"/>
              <a:sym typeface="Inconsolata"/>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chemeClr val="dk1"/>
              </a:solidFill>
              <a:latin typeface="Inconsolata"/>
              <a:ea typeface="Inconsolata"/>
              <a:cs typeface="Inconsolata"/>
              <a:sym typeface="Inconsolata"/>
            </a:endParaRPr>
          </a:p>
        </p:txBody>
      </p:sp>
      <p:pic>
        <p:nvPicPr>
          <p:cNvPr id="116" name="Google Shape;116;p25"/>
          <p:cNvPicPr preferRelativeResize="0"/>
          <p:nvPr/>
        </p:nvPicPr>
        <p:blipFill rotWithShape="1">
          <a:blip r:embed="rId7">
            <a:alphaModFix/>
          </a:blip>
          <a:srcRect b="21875" l="0" r="0" t="21875"/>
          <a:stretch/>
        </p:blipFill>
        <p:spPr>
          <a:xfrm>
            <a:off x="3937124" y="3234950"/>
            <a:ext cx="1406400" cy="1406400"/>
          </a:xfrm>
          <a:prstGeom prst="ellipse">
            <a:avLst/>
          </a:prstGeom>
          <a:noFill/>
          <a:ln>
            <a:noFill/>
          </a:ln>
        </p:spPr>
      </p:pic>
      <p:sp>
        <p:nvSpPr>
          <p:cNvPr id="117" name="Google Shape;117;p25"/>
          <p:cNvSpPr txBox="1"/>
          <p:nvPr/>
        </p:nvSpPr>
        <p:spPr>
          <a:xfrm>
            <a:off x="6806600" y="2772575"/>
            <a:ext cx="1378500" cy="399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lang="id" sz="1200">
                <a:solidFill>
                  <a:schemeClr val="dk1"/>
                </a:solidFill>
                <a:latin typeface="Inconsolata"/>
                <a:ea typeface="Inconsolata"/>
                <a:cs typeface="Inconsolata"/>
                <a:sym typeface="Inconsolata"/>
              </a:rPr>
              <a:t>Cindy A. Siregar</a:t>
            </a:r>
            <a:br>
              <a:rPr b="0" i="0" lang="id" sz="1400" u="none" cap="none" strike="noStrike">
                <a:solidFill>
                  <a:schemeClr val="dk1"/>
                </a:solidFill>
                <a:latin typeface="Inconsolata"/>
                <a:ea typeface="Inconsolata"/>
                <a:cs typeface="Inconsolata"/>
                <a:sym typeface="Inconsolata"/>
              </a:rPr>
            </a:br>
            <a:r>
              <a:rPr lang="id" sz="1200">
                <a:solidFill>
                  <a:schemeClr val="dk1"/>
                </a:solidFill>
                <a:latin typeface="Inconsolata"/>
                <a:ea typeface="Inconsolata"/>
                <a:cs typeface="Inconsolata"/>
                <a:sym typeface="Inconsolata"/>
              </a:rPr>
              <a:t>12S18001</a:t>
            </a:r>
            <a:endParaRPr b="0" i="0" sz="1400" u="none" cap="none" strike="noStrike">
              <a:solidFill>
                <a:schemeClr val="dk1"/>
              </a:solidFill>
              <a:latin typeface="Inconsolata"/>
              <a:ea typeface="Inconsolata"/>
              <a:cs typeface="Inconsolata"/>
              <a:sym typeface="Inconsolata"/>
            </a:endParaRPr>
          </a:p>
        </p:txBody>
      </p:sp>
      <p:sp>
        <p:nvSpPr>
          <p:cNvPr id="118" name="Google Shape;118;p25"/>
          <p:cNvSpPr txBox="1"/>
          <p:nvPr/>
        </p:nvSpPr>
        <p:spPr>
          <a:xfrm>
            <a:off x="1478125" y="4703950"/>
            <a:ext cx="1378500" cy="399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lang="id" sz="1200">
                <a:solidFill>
                  <a:schemeClr val="dk1"/>
                </a:solidFill>
                <a:latin typeface="Inconsolata"/>
                <a:ea typeface="Inconsolata"/>
                <a:cs typeface="Inconsolata"/>
                <a:sym typeface="Inconsolata"/>
              </a:rPr>
              <a:t>Citra Hutajulu</a:t>
            </a:r>
            <a:br>
              <a:rPr b="0" i="0" lang="id" sz="1400" u="none" cap="none" strike="noStrike">
                <a:solidFill>
                  <a:schemeClr val="dk1"/>
                </a:solidFill>
                <a:latin typeface="Inconsolata"/>
                <a:ea typeface="Inconsolata"/>
                <a:cs typeface="Inconsolata"/>
                <a:sym typeface="Inconsolata"/>
              </a:rPr>
            </a:br>
            <a:r>
              <a:rPr lang="id" sz="1200">
                <a:solidFill>
                  <a:schemeClr val="dk1"/>
                </a:solidFill>
                <a:latin typeface="Inconsolata"/>
                <a:ea typeface="Inconsolata"/>
                <a:cs typeface="Inconsolata"/>
                <a:sym typeface="Inconsolata"/>
              </a:rPr>
              <a:t>12S18003</a:t>
            </a:r>
            <a:endParaRPr b="0" i="0" sz="1400" u="none" cap="none" strike="noStrike">
              <a:solidFill>
                <a:schemeClr val="dk1"/>
              </a:solidFill>
              <a:latin typeface="Inconsolata"/>
              <a:ea typeface="Inconsolata"/>
              <a:cs typeface="Inconsolata"/>
              <a:sym typeface="Inconsolata"/>
            </a:endParaRPr>
          </a:p>
        </p:txBody>
      </p:sp>
      <p:sp>
        <p:nvSpPr>
          <p:cNvPr id="119" name="Google Shape;119;p25"/>
          <p:cNvSpPr txBox="1"/>
          <p:nvPr/>
        </p:nvSpPr>
        <p:spPr>
          <a:xfrm>
            <a:off x="3993450" y="4682775"/>
            <a:ext cx="1378500" cy="399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lang="id" sz="1200">
                <a:solidFill>
                  <a:schemeClr val="dk1"/>
                </a:solidFill>
                <a:latin typeface="Inconsolata"/>
                <a:ea typeface="Inconsolata"/>
                <a:cs typeface="Inconsolata"/>
                <a:sym typeface="Inconsolata"/>
              </a:rPr>
              <a:t>Putri Y. Panjaitan</a:t>
            </a:r>
            <a:br>
              <a:rPr b="0" i="0" lang="id" sz="1400" u="none" cap="none" strike="noStrike">
                <a:solidFill>
                  <a:schemeClr val="dk1"/>
                </a:solidFill>
                <a:latin typeface="Inconsolata"/>
                <a:ea typeface="Inconsolata"/>
                <a:cs typeface="Inconsolata"/>
                <a:sym typeface="Inconsolata"/>
              </a:rPr>
            </a:br>
            <a:r>
              <a:rPr lang="id" sz="1200">
                <a:solidFill>
                  <a:schemeClr val="dk1"/>
                </a:solidFill>
                <a:latin typeface="Inconsolata"/>
                <a:ea typeface="Inconsolata"/>
                <a:cs typeface="Inconsolata"/>
                <a:sym typeface="Inconsolata"/>
              </a:rPr>
              <a:t>12S18017</a:t>
            </a:r>
            <a:endParaRPr b="0" i="0" sz="1400" u="none" cap="none" strike="noStrike">
              <a:solidFill>
                <a:schemeClr val="dk1"/>
              </a:solidFill>
              <a:latin typeface="Inconsolata"/>
              <a:ea typeface="Inconsolata"/>
              <a:cs typeface="Inconsolata"/>
              <a:sym typeface="Inconsolata"/>
            </a:endParaRPr>
          </a:p>
        </p:txBody>
      </p:sp>
      <p:pic>
        <p:nvPicPr>
          <p:cNvPr id="120" name="Google Shape;120;p25"/>
          <p:cNvPicPr preferRelativeResize="0"/>
          <p:nvPr/>
        </p:nvPicPr>
        <p:blipFill>
          <a:blip r:embed="rId8">
            <a:alphaModFix/>
          </a:blip>
          <a:stretch>
            <a:fillRect/>
          </a:stretch>
        </p:blipFill>
        <p:spPr>
          <a:xfrm>
            <a:off x="6078750" y="3109600"/>
            <a:ext cx="1692125" cy="1656125"/>
          </a:xfrm>
          <a:prstGeom prst="rect">
            <a:avLst/>
          </a:prstGeom>
          <a:noFill/>
          <a:ln>
            <a:noFill/>
          </a:ln>
          <a:effectLst>
            <a:outerShdw blurRad="57150" rotWithShape="0" algn="bl" dir="5400000" dist="19050">
              <a:srgbClr val="000000">
                <a:alpha val="50000"/>
              </a:srgbClr>
            </a:outerShdw>
          </a:effectLst>
        </p:spPr>
      </p:pic>
      <p:sp>
        <p:nvSpPr>
          <p:cNvPr id="121" name="Google Shape;121;p25"/>
          <p:cNvSpPr txBox="1"/>
          <p:nvPr/>
        </p:nvSpPr>
        <p:spPr>
          <a:xfrm>
            <a:off x="6153950" y="4682775"/>
            <a:ext cx="1378500" cy="399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lang="id" sz="1200">
                <a:solidFill>
                  <a:schemeClr val="dk1"/>
                </a:solidFill>
                <a:latin typeface="Inconsolata"/>
                <a:ea typeface="Inconsolata"/>
                <a:cs typeface="Inconsolata"/>
                <a:sym typeface="Inconsolata"/>
              </a:rPr>
              <a:t>Angelina Naomi C.S</a:t>
            </a:r>
            <a:br>
              <a:rPr b="0" i="0" lang="id" sz="1400" u="none" cap="none" strike="noStrike">
                <a:solidFill>
                  <a:schemeClr val="dk1"/>
                </a:solidFill>
                <a:latin typeface="Inconsolata"/>
                <a:ea typeface="Inconsolata"/>
                <a:cs typeface="Inconsolata"/>
                <a:sym typeface="Inconsolata"/>
              </a:rPr>
            </a:br>
            <a:r>
              <a:rPr lang="id" sz="1200">
                <a:solidFill>
                  <a:schemeClr val="dk1"/>
                </a:solidFill>
                <a:latin typeface="Inconsolata"/>
                <a:ea typeface="Inconsolata"/>
                <a:cs typeface="Inconsolata"/>
                <a:sym typeface="Inconsolata"/>
              </a:rPr>
              <a:t>12S18035</a:t>
            </a:r>
            <a:endParaRPr b="0" i="0" sz="1400" u="none" cap="none" strike="noStrike">
              <a:solidFill>
                <a:schemeClr val="dk1"/>
              </a:solidFill>
              <a:latin typeface="Inconsolata"/>
              <a:ea typeface="Inconsolata"/>
              <a:cs typeface="Inconsolata"/>
              <a:sym typeface="Inconsolata"/>
            </a:endParaRPr>
          </a:p>
        </p:txBody>
      </p:sp>
      <p:sp>
        <p:nvSpPr>
          <p:cNvPr id="122" name="Google Shape;122;p25"/>
          <p:cNvSpPr txBox="1"/>
          <p:nvPr>
            <p:ph type="title"/>
          </p:nvPr>
        </p:nvSpPr>
        <p:spPr>
          <a:xfrm>
            <a:off x="3134250" y="840472"/>
            <a:ext cx="2944500" cy="37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id" sz="2100">
                <a:latin typeface="Caveat"/>
                <a:ea typeface="Caveat"/>
                <a:cs typeface="Caveat"/>
                <a:sym typeface="Caveat"/>
              </a:rPr>
              <a:t>~Pasupasu~</a:t>
            </a:r>
            <a:endParaRPr b="1" sz="2100">
              <a:latin typeface="Caveat"/>
              <a:ea typeface="Caveat"/>
              <a:cs typeface="Caveat"/>
              <a:sym typeface="Caveat"/>
            </a:endParaRPr>
          </a:p>
        </p:txBody>
      </p:sp>
      <p:sp>
        <p:nvSpPr>
          <p:cNvPr id="123" name="Google Shape;123;p25"/>
          <p:cNvSpPr txBox="1"/>
          <p:nvPr/>
        </p:nvSpPr>
        <p:spPr>
          <a:xfrm>
            <a:off x="2638800" y="76200"/>
            <a:ext cx="408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sz="1000">
                <a:solidFill>
                  <a:srgbClr val="999999"/>
                </a:solidFill>
                <a:latin typeface="Roboto"/>
                <a:ea typeface="Roboto"/>
                <a:cs typeface="Roboto"/>
                <a:sym typeface="Roboto"/>
              </a:rPr>
              <a:t>11S4037 - Natural Language Processing</a:t>
            </a:r>
            <a:endParaRPr sz="1000">
              <a:solidFill>
                <a:srgbClr val="999999"/>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1000"/>
                                        <p:tgtEl>
                                          <p:spTgt spid="11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1000"/>
                                        <p:tgtEl>
                                          <p:spTgt spid="11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1000"/>
                                        <p:tgtEl>
                                          <p:spTgt spid="11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1000"/>
                                        <p:tgtEl>
                                          <p:spTgt spid="11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1000"/>
                                        <p:tgtEl>
                                          <p:spTgt spid="11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1000"/>
                                        <p:tgtEl>
                                          <p:spTgt spid="12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Hasil</a:t>
            </a:r>
            <a:endParaRPr/>
          </a:p>
        </p:txBody>
      </p:sp>
      <p:sp>
        <p:nvSpPr>
          <p:cNvPr id="189" name="Google Shape;189;p34"/>
          <p:cNvSpPr txBox="1"/>
          <p:nvPr>
            <p:ph idx="4294967295" type="subTitle"/>
          </p:nvPr>
        </p:nvSpPr>
        <p:spPr>
          <a:xfrm>
            <a:off x="164775" y="1352775"/>
            <a:ext cx="8322900" cy="3691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id" sz="1200">
                <a:solidFill>
                  <a:srgbClr val="000000"/>
                </a:solidFill>
                <a:latin typeface="Times New Roman"/>
                <a:ea typeface="Times New Roman"/>
                <a:cs typeface="Times New Roman"/>
                <a:sym typeface="Times New Roman"/>
              </a:rPr>
              <a:t>Pada sub bab ini dijelaskan evaluasi kuantitatif berdasarkan implementasi pemrosesan bahasa alami menggunakan CRF (</a:t>
            </a:r>
            <a:r>
              <a:rPr i="1" lang="id" sz="1200">
                <a:solidFill>
                  <a:srgbClr val="000000"/>
                </a:solidFill>
                <a:latin typeface="Times New Roman"/>
                <a:ea typeface="Times New Roman"/>
                <a:cs typeface="Times New Roman"/>
                <a:sym typeface="Times New Roman"/>
              </a:rPr>
              <a:t>Conditional Random Field</a:t>
            </a:r>
            <a:r>
              <a:rPr lang="id"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1000"/>
              </a:spcBef>
              <a:spcAft>
                <a:spcPts val="1000"/>
              </a:spcAft>
              <a:buNone/>
            </a:pPr>
            <a:r>
              <a:t/>
            </a:r>
            <a:endParaRPr sz="1200">
              <a:solidFill>
                <a:srgbClr val="000000"/>
              </a:solidFill>
              <a:latin typeface="Times New Roman"/>
              <a:ea typeface="Times New Roman"/>
              <a:cs typeface="Times New Roman"/>
              <a:sym typeface="Times New Roman"/>
            </a:endParaRPr>
          </a:p>
        </p:txBody>
      </p:sp>
      <p:pic>
        <p:nvPicPr>
          <p:cNvPr id="190" name="Google Shape;190;p34"/>
          <p:cNvPicPr preferRelativeResize="0"/>
          <p:nvPr/>
        </p:nvPicPr>
        <p:blipFill>
          <a:blip r:embed="rId3">
            <a:alphaModFix/>
          </a:blip>
          <a:stretch>
            <a:fillRect/>
          </a:stretch>
        </p:blipFill>
        <p:spPr>
          <a:xfrm>
            <a:off x="1651250" y="1891425"/>
            <a:ext cx="5943600" cy="3211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ctrTitle"/>
          </p:nvPr>
        </p:nvSpPr>
        <p:spPr>
          <a:xfrm>
            <a:off x="219750" y="77825"/>
            <a:ext cx="8520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Kesimpulan</a:t>
            </a:r>
            <a:endParaRPr/>
          </a:p>
        </p:txBody>
      </p:sp>
      <p:sp>
        <p:nvSpPr>
          <p:cNvPr id="196" name="Google Shape;196;p35"/>
          <p:cNvSpPr txBox="1"/>
          <p:nvPr>
            <p:ph idx="1" type="subTitle"/>
          </p:nvPr>
        </p:nvSpPr>
        <p:spPr>
          <a:xfrm>
            <a:off x="219750" y="816125"/>
            <a:ext cx="8578500" cy="2989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000"/>
              </a:spcAft>
              <a:buNone/>
            </a:pPr>
            <a:r>
              <a:rPr lang="id" sz="1200">
                <a:solidFill>
                  <a:srgbClr val="000000"/>
                </a:solidFill>
                <a:latin typeface="Times New Roman"/>
                <a:ea typeface="Times New Roman"/>
                <a:cs typeface="Times New Roman"/>
                <a:sym typeface="Times New Roman"/>
              </a:rPr>
              <a:t>Penerapan </a:t>
            </a:r>
            <a:r>
              <a:rPr i="1" lang="id" sz="1200">
                <a:solidFill>
                  <a:srgbClr val="000000"/>
                </a:solidFill>
                <a:latin typeface="Times New Roman"/>
                <a:ea typeface="Times New Roman"/>
                <a:cs typeface="Times New Roman"/>
                <a:sym typeface="Times New Roman"/>
              </a:rPr>
              <a:t>Entity Recognition </a:t>
            </a:r>
            <a:r>
              <a:rPr lang="id" sz="1200">
                <a:solidFill>
                  <a:srgbClr val="000000"/>
                </a:solidFill>
                <a:latin typeface="Times New Roman"/>
                <a:ea typeface="Times New Roman"/>
                <a:cs typeface="Times New Roman"/>
                <a:sym typeface="Times New Roman"/>
              </a:rPr>
              <a:t>pada </a:t>
            </a:r>
            <a:r>
              <a:rPr i="1" lang="id" sz="1200">
                <a:solidFill>
                  <a:srgbClr val="000000"/>
                </a:solidFill>
                <a:latin typeface="Times New Roman"/>
                <a:ea typeface="Times New Roman"/>
                <a:cs typeface="Times New Roman"/>
                <a:sym typeface="Times New Roman"/>
              </a:rPr>
              <a:t>Indonesian Named-Entity </a:t>
            </a:r>
            <a:r>
              <a:rPr lang="id" sz="1200">
                <a:solidFill>
                  <a:srgbClr val="000000"/>
                </a:solidFill>
                <a:latin typeface="Times New Roman"/>
                <a:ea typeface="Times New Roman"/>
                <a:cs typeface="Times New Roman"/>
                <a:sym typeface="Times New Roman"/>
              </a:rPr>
              <a:t>dengan menerapkan </a:t>
            </a:r>
            <a:r>
              <a:rPr i="1" lang="id" sz="1200">
                <a:solidFill>
                  <a:srgbClr val="000000"/>
                </a:solidFill>
                <a:latin typeface="Times New Roman"/>
                <a:ea typeface="Times New Roman"/>
                <a:cs typeface="Times New Roman"/>
                <a:sym typeface="Times New Roman"/>
              </a:rPr>
              <a:t>Conditional Random Fields </a:t>
            </a:r>
            <a:r>
              <a:rPr lang="id" sz="1200">
                <a:solidFill>
                  <a:srgbClr val="000000"/>
                </a:solidFill>
                <a:latin typeface="Times New Roman"/>
                <a:ea typeface="Times New Roman"/>
                <a:cs typeface="Times New Roman"/>
                <a:sym typeface="Times New Roman"/>
              </a:rPr>
              <a:t>(CRF) dapat menganalisis data yang ditampilkan pada </a:t>
            </a:r>
            <a:r>
              <a:rPr i="1" lang="id" sz="1200">
                <a:solidFill>
                  <a:srgbClr val="000000"/>
                </a:solidFill>
                <a:latin typeface="Times New Roman"/>
                <a:ea typeface="Times New Roman"/>
                <a:cs typeface="Times New Roman"/>
                <a:sym typeface="Times New Roman"/>
              </a:rPr>
              <a:t>dataset </a:t>
            </a:r>
            <a:r>
              <a:rPr lang="id" sz="1200">
                <a:solidFill>
                  <a:srgbClr val="000000"/>
                </a:solidFill>
                <a:latin typeface="Times New Roman"/>
                <a:ea typeface="Times New Roman"/>
                <a:cs typeface="Times New Roman"/>
                <a:sym typeface="Times New Roman"/>
              </a:rPr>
              <a:t> diimplementasikan menggunakan pemodelan </a:t>
            </a:r>
            <a:r>
              <a:rPr i="1" lang="id" sz="1200">
                <a:solidFill>
                  <a:srgbClr val="000000"/>
                </a:solidFill>
                <a:latin typeface="Times New Roman"/>
                <a:ea typeface="Times New Roman"/>
                <a:cs typeface="Times New Roman"/>
                <a:sym typeface="Times New Roman"/>
              </a:rPr>
              <a:t>Conditional Random Field</a:t>
            </a:r>
            <a:r>
              <a:rPr lang="id" sz="1200">
                <a:solidFill>
                  <a:srgbClr val="000000"/>
                </a:solidFill>
                <a:latin typeface="Times New Roman"/>
                <a:ea typeface="Times New Roman"/>
                <a:cs typeface="Times New Roman"/>
                <a:sym typeface="Times New Roman"/>
              </a:rPr>
              <a:t> (CRF). Setelah dievaluasi analisis dengan pemodelan tersebut menghasil hasil akurasi secara berurutan 0,96. Berdasarkan hasil pemodelan tersebut pemodelan yang lebih akurat dan lebih sesuai untuk menganalisis entitas yang diberikan label </a:t>
            </a:r>
            <a:r>
              <a:rPr i="1" lang="id" sz="1200">
                <a:solidFill>
                  <a:srgbClr val="000000"/>
                </a:solidFill>
                <a:latin typeface="Times New Roman"/>
                <a:ea typeface="Times New Roman"/>
                <a:cs typeface="Times New Roman"/>
                <a:sym typeface="Times New Roman"/>
              </a:rPr>
              <a:t>organization</a:t>
            </a:r>
            <a:r>
              <a:rPr lang="id" sz="1200">
                <a:solidFill>
                  <a:srgbClr val="000000"/>
                </a:solidFill>
                <a:latin typeface="Times New Roman"/>
                <a:ea typeface="Times New Roman"/>
                <a:cs typeface="Times New Roman"/>
                <a:sym typeface="Times New Roman"/>
              </a:rPr>
              <a:t>, </a:t>
            </a:r>
            <a:r>
              <a:rPr i="1" lang="id" sz="1200">
                <a:solidFill>
                  <a:srgbClr val="000000"/>
                </a:solidFill>
                <a:latin typeface="Times New Roman"/>
                <a:ea typeface="Times New Roman"/>
                <a:cs typeface="Times New Roman"/>
                <a:sym typeface="Times New Roman"/>
              </a:rPr>
              <a:t>place </a:t>
            </a:r>
            <a:r>
              <a:rPr lang="id" sz="1200">
                <a:solidFill>
                  <a:srgbClr val="000000"/>
                </a:solidFill>
                <a:latin typeface="Times New Roman"/>
                <a:ea typeface="Times New Roman"/>
                <a:cs typeface="Times New Roman"/>
                <a:sym typeface="Times New Roman"/>
              </a:rPr>
              <a:t>dan </a:t>
            </a:r>
            <a:r>
              <a:rPr i="1" lang="id" sz="1200">
                <a:solidFill>
                  <a:srgbClr val="000000"/>
                </a:solidFill>
                <a:latin typeface="Times New Roman"/>
                <a:ea typeface="Times New Roman"/>
                <a:cs typeface="Times New Roman"/>
                <a:sym typeface="Times New Roman"/>
              </a:rPr>
              <a:t>people, </a:t>
            </a:r>
            <a:r>
              <a:rPr lang="id" sz="1200">
                <a:solidFill>
                  <a:srgbClr val="000000"/>
                </a:solidFill>
                <a:latin typeface="Times New Roman"/>
                <a:ea typeface="Times New Roman"/>
                <a:cs typeface="Times New Roman"/>
                <a:sym typeface="Times New Roman"/>
              </a:rPr>
              <a:t>tersebut adalah pemodelan</a:t>
            </a:r>
            <a:r>
              <a:rPr i="1" lang="id" sz="1200">
                <a:solidFill>
                  <a:srgbClr val="000000"/>
                </a:solidFill>
                <a:latin typeface="Times New Roman"/>
                <a:ea typeface="Times New Roman"/>
                <a:cs typeface="Times New Roman"/>
                <a:sym typeface="Times New Roman"/>
              </a:rPr>
              <a:t> </a:t>
            </a:r>
            <a:r>
              <a:rPr lang="id" sz="1200">
                <a:solidFill>
                  <a:srgbClr val="000000"/>
                </a:solidFill>
                <a:latin typeface="Times New Roman"/>
                <a:ea typeface="Times New Roman"/>
                <a:cs typeface="Times New Roman"/>
                <a:sym typeface="Times New Roman"/>
              </a:rPr>
              <a:t>dengan </a:t>
            </a:r>
            <a:r>
              <a:rPr i="1" lang="id" sz="1200">
                <a:solidFill>
                  <a:srgbClr val="000000"/>
                </a:solidFill>
                <a:latin typeface="Times New Roman"/>
                <a:ea typeface="Times New Roman"/>
                <a:cs typeface="Times New Roman"/>
                <a:sym typeface="Times New Roman"/>
              </a:rPr>
              <a:t>Conditional Random Field </a:t>
            </a:r>
            <a:r>
              <a:rPr lang="id" sz="1200">
                <a:solidFill>
                  <a:srgbClr val="000000"/>
                </a:solidFill>
                <a:latin typeface="Times New Roman"/>
                <a:ea typeface="Times New Roman"/>
                <a:cs typeface="Times New Roman"/>
                <a:sym typeface="Times New Roman"/>
              </a:rPr>
              <a:t>dengan hasil akurasi 0,96.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ctrTitle"/>
          </p:nvPr>
        </p:nvSpPr>
        <p:spPr>
          <a:xfrm>
            <a:off x="605150" y="702800"/>
            <a:ext cx="3777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idx="1" type="body"/>
          </p:nvPr>
        </p:nvSpPr>
        <p:spPr>
          <a:xfrm>
            <a:off x="450000" y="1292900"/>
            <a:ext cx="3403200" cy="30999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lt1"/>
              </a:buClr>
              <a:buSzPts val="1300"/>
              <a:buChar char="●"/>
            </a:pPr>
            <a:r>
              <a:rPr lang="id">
                <a:solidFill>
                  <a:schemeClr val="lt1"/>
                </a:solidFill>
              </a:rPr>
              <a:t>Diperlukan waktu yang lama untuk memperoleh informasi dari teks yang panjang secara manual.</a:t>
            </a:r>
            <a:endParaRPr>
              <a:solidFill>
                <a:schemeClr val="lt1"/>
              </a:solidFill>
            </a:endParaRPr>
          </a:p>
          <a:p>
            <a:pPr indent="-311150" lvl="0" marL="457200" rtl="0" algn="just">
              <a:spcBef>
                <a:spcPts val="0"/>
              </a:spcBef>
              <a:spcAft>
                <a:spcPts val="0"/>
              </a:spcAft>
              <a:buClr>
                <a:schemeClr val="lt1"/>
              </a:buClr>
              <a:buSzPts val="1300"/>
              <a:buChar char="●"/>
            </a:pPr>
            <a:r>
              <a:rPr lang="id">
                <a:solidFill>
                  <a:schemeClr val="lt1"/>
                </a:solidFill>
              </a:rPr>
              <a:t>Sering terjadi ambiguitas pada teks. </a:t>
            </a:r>
            <a:endParaRPr>
              <a:solidFill>
                <a:schemeClr val="lt1"/>
              </a:solidFill>
            </a:endParaRPr>
          </a:p>
        </p:txBody>
      </p:sp>
      <p:sp>
        <p:nvSpPr>
          <p:cNvPr id="129" name="Google Shape;129;p26"/>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id"/>
              <a:t>‹#›</a:t>
            </a:fld>
            <a:endParaRPr/>
          </a:p>
        </p:txBody>
      </p:sp>
      <p:sp>
        <p:nvSpPr>
          <p:cNvPr id="130" name="Google Shape;130;p26"/>
          <p:cNvSpPr txBox="1"/>
          <p:nvPr/>
        </p:nvSpPr>
        <p:spPr>
          <a:xfrm>
            <a:off x="578250" y="348525"/>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sz="2400">
                <a:solidFill>
                  <a:schemeClr val="lt1"/>
                </a:solidFill>
                <a:latin typeface="Nixie One"/>
                <a:ea typeface="Nixie One"/>
                <a:cs typeface="Nixie One"/>
                <a:sym typeface="Nixie One"/>
              </a:rPr>
              <a:t>LATAR BELAKANG</a:t>
            </a:r>
            <a:endParaRPr/>
          </a:p>
        </p:txBody>
      </p:sp>
      <p:sp>
        <p:nvSpPr>
          <p:cNvPr id="131" name="Google Shape;131;p26"/>
          <p:cNvSpPr txBox="1"/>
          <p:nvPr>
            <p:ph type="title"/>
          </p:nvPr>
        </p:nvSpPr>
        <p:spPr>
          <a:xfrm>
            <a:off x="4655125" y="348525"/>
            <a:ext cx="3706500" cy="67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solidFill>
                  <a:schemeClr val="dk1"/>
                </a:solidFill>
              </a:rPr>
              <a:t>TUJUAN</a:t>
            </a:r>
            <a:endParaRPr>
              <a:solidFill>
                <a:schemeClr val="dk1"/>
              </a:solidFill>
            </a:endParaRPr>
          </a:p>
        </p:txBody>
      </p:sp>
      <p:sp>
        <p:nvSpPr>
          <p:cNvPr id="132" name="Google Shape;132;p26"/>
          <p:cNvSpPr txBox="1"/>
          <p:nvPr>
            <p:ph idx="1" type="body"/>
          </p:nvPr>
        </p:nvSpPr>
        <p:spPr>
          <a:xfrm>
            <a:off x="4864825" y="1248600"/>
            <a:ext cx="3706500" cy="30999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Clr>
                <a:schemeClr val="dk1"/>
              </a:buClr>
              <a:buSzPts val="1300"/>
              <a:buChar char="●"/>
            </a:pPr>
            <a:r>
              <a:rPr lang="id">
                <a:solidFill>
                  <a:schemeClr val="dk1"/>
                </a:solidFill>
              </a:rPr>
              <a:t>Untuk meningkatkan performa teks </a:t>
            </a:r>
            <a:r>
              <a:rPr i="1" lang="id">
                <a:solidFill>
                  <a:schemeClr val="dk1"/>
                </a:solidFill>
              </a:rPr>
              <a:t>summarization </a:t>
            </a:r>
            <a:r>
              <a:rPr lang="id">
                <a:solidFill>
                  <a:schemeClr val="dk1"/>
                </a:solidFill>
              </a:rPr>
              <a:t>yang menghasilkan Named Entity Recognition </a:t>
            </a:r>
            <a:endParaRPr>
              <a:solidFill>
                <a:schemeClr val="dk1"/>
              </a:solidFill>
            </a:endParaRPr>
          </a:p>
          <a:p>
            <a:pPr indent="0" lvl="0" marL="457200" rtl="0" algn="just">
              <a:spcBef>
                <a:spcPts val="1200"/>
              </a:spcBef>
              <a:spcAft>
                <a:spcPts val="0"/>
              </a:spcAft>
              <a:buNone/>
            </a:pPr>
            <a:r>
              <a:t/>
            </a:r>
            <a:endParaRPr>
              <a:solidFill>
                <a:schemeClr val="dk1"/>
              </a:solidFill>
            </a:endParaRPr>
          </a:p>
          <a:p>
            <a:pPr indent="-311150" lvl="0" marL="457200" rtl="0" algn="just">
              <a:spcBef>
                <a:spcPts val="1200"/>
              </a:spcBef>
              <a:spcAft>
                <a:spcPts val="0"/>
              </a:spcAft>
              <a:buClr>
                <a:schemeClr val="dk1"/>
              </a:buClr>
              <a:buSzPts val="1300"/>
              <a:buChar char="●"/>
            </a:pPr>
            <a:r>
              <a:rPr lang="id">
                <a:solidFill>
                  <a:schemeClr val="dk1"/>
                </a:solidFill>
              </a:rPr>
              <a:t>Untuk meningkatkan performa teks sistem pencarian yang terdapat pada kalimat atau teks Bahasa Indonesia</a:t>
            </a:r>
            <a:endParaRPr>
              <a:solidFill>
                <a:schemeClr val="dk1"/>
              </a:solidFill>
            </a:endParaRPr>
          </a:p>
          <a:p>
            <a:pPr indent="0" lvl="0" marL="457200" rtl="0" algn="just">
              <a:spcBef>
                <a:spcPts val="1200"/>
              </a:spcBef>
              <a:spcAft>
                <a:spcPts val="0"/>
              </a:spcAft>
              <a:buNone/>
            </a:pPr>
            <a:r>
              <a:t/>
            </a:r>
            <a:endParaRPr>
              <a:solidFill>
                <a:schemeClr val="dk1"/>
              </a:solidFill>
            </a:endParaRPr>
          </a:p>
          <a:p>
            <a:pPr indent="-311150" lvl="0" marL="457200" rtl="0" algn="just">
              <a:spcBef>
                <a:spcPts val="1200"/>
              </a:spcBef>
              <a:spcAft>
                <a:spcPts val="0"/>
              </a:spcAft>
              <a:buClr>
                <a:schemeClr val="dk1"/>
              </a:buClr>
              <a:buSzPts val="1300"/>
              <a:buChar char="●"/>
            </a:pPr>
            <a:r>
              <a:rPr lang="id">
                <a:solidFill>
                  <a:schemeClr val="dk1"/>
                </a:solidFill>
              </a:rPr>
              <a:t>Mengidentifikasi/mengklasifikasi entitas saat ingin mengekstrak informasi</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257925" y="380250"/>
            <a:ext cx="3799200" cy="646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METODE </a:t>
            </a:r>
            <a:endParaRPr>
              <a:solidFill>
                <a:schemeClr val="dk1"/>
              </a:solidFill>
            </a:endParaRPr>
          </a:p>
        </p:txBody>
      </p:sp>
      <p:sp>
        <p:nvSpPr>
          <p:cNvPr id="138" name="Google Shape;138;p27"/>
          <p:cNvSpPr txBox="1"/>
          <p:nvPr>
            <p:ph idx="1" type="body"/>
          </p:nvPr>
        </p:nvSpPr>
        <p:spPr>
          <a:xfrm>
            <a:off x="415400" y="1147800"/>
            <a:ext cx="3520200" cy="33699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b="1" i="1" lang="id" sz="1600">
                <a:solidFill>
                  <a:schemeClr val="lt1"/>
                </a:solidFill>
                <a:latin typeface="Times New Roman"/>
                <a:ea typeface="Times New Roman"/>
                <a:cs typeface="Times New Roman"/>
                <a:sym typeface="Times New Roman"/>
              </a:rPr>
              <a:t>Conditional Random Fields</a:t>
            </a:r>
            <a:r>
              <a:rPr b="1" lang="id" sz="1600">
                <a:solidFill>
                  <a:schemeClr val="lt1"/>
                </a:solidFill>
                <a:latin typeface="Times New Roman"/>
                <a:ea typeface="Times New Roman"/>
                <a:cs typeface="Times New Roman"/>
                <a:sym typeface="Times New Roman"/>
              </a:rPr>
              <a:t> (CRF)</a:t>
            </a:r>
            <a:endParaRPr b="1" sz="1600">
              <a:solidFill>
                <a:schemeClr val="lt1"/>
              </a:solidFill>
              <a:latin typeface="Times New Roman"/>
              <a:ea typeface="Times New Roman"/>
              <a:cs typeface="Times New Roman"/>
              <a:sym typeface="Times New Roman"/>
            </a:endParaRPr>
          </a:p>
          <a:p>
            <a:pPr indent="-304958" lvl="0" marL="457200" rtl="0" algn="just">
              <a:spcBef>
                <a:spcPts val="1200"/>
              </a:spcBef>
              <a:spcAft>
                <a:spcPts val="0"/>
              </a:spcAft>
              <a:buClr>
                <a:schemeClr val="lt1"/>
              </a:buClr>
              <a:buSzPct val="100000"/>
              <a:buChar char="●"/>
            </a:pPr>
            <a:r>
              <a:rPr lang="id">
                <a:solidFill>
                  <a:schemeClr val="lt1"/>
                </a:solidFill>
              </a:rPr>
              <a:t>M</a:t>
            </a:r>
            <a:r>
              <a:rPr lang="id" sz="1300">
                <a:solidFill>
                  <a:schemeClr val="lt1"/>
                </a:solidFill>
              </a:rPr>
              <a:t>odel probabilistik untuk segmentasi dan pelabelan suatu sekuen data. </a:t>
            </a:r>
            <a:endParaRPr sz="1300">
              <a:solidFill>
                <a:schemeClr val="lt1"/>
              </a:solidFill>
            </a:endParaRPr>
          </a:p>
          <a:p>
            <a:pPr indent="-304958" lvl="0" marL="457200" rtl="0" algn="just">
              <a:spcBef>
                <a:spcPts val="0"/>
              </a:spcBef>
              <a:spcAft>
                <a:spcPts val="0"/>
              </a:spcAft>
              <a:buClr>
                <a:schemeClr val="lt1"/>
              </a:buClr>
              <a:buSzPct val="100000"/>
              <a:buChar char="●"/>
            </a:pPr>
            <a:r>
              <a:rPr lang="id">
                <a:solidFill>
                  <a:schemeClr val="lt1"/>
                </a:solidFill>
              </a:rPr>
              <a:t>M</a:t>
            </a:r>
            <a:r>
              <a:rPr lang="id" sz="1300">
                <a:solidFill>
                  <a:schemeClr val="lt1"/>
                </a:solidFill>
              </a:rPr>
              <a:t>emiliki banyak kelebihan dibandingkan model probabilitas lain seperti </a:t>
            </a:r>
            <a:r>
              <a:rPr i="1" lang="id" sz="1300">
                <a:solidFill>
                  <a:schemeClr val="lt1"/>
                </a:solidFill>
              </a:rPr>
              <a:t>Hidden Markov Model</a:t>
            </a:r>
            <a:r>
              <a:rPr lang="id" sz="1300">
                <a:solidFill>
                  <a:schemeClr val="lt1"/>
                </a:solidFill>
              </a:rPr>
              <a:t> (HMM) dan </a:t>
            </a:r>
            <a:r>
              <a:rPr i="1" lang="id" sz="1300">
                <a:solidFill>
                  <a:schemeClr val="lt1"/>
                </a:solidFill>
              </a:rPr>
              <a:t>Maximum Entropy Markov Model</a:t>
            </a:r>
            <a:r>
              <a:rPr lang="id" sz="1300">
                <a:solidFill>
                  <a:schemeClr val="lt1"/>
                </a:solidFill>
              </a:rPr>
              <a:t> (MEMM). </a:t>
            </a:r>
            <a:endParaRPr sz="1300">
              <a:solidFill>
                <a:schemeClr val="lt1"/>
              </a:solidFill>
            </a:endParaRPr>
          </a:p>
          <a:p>
            <a:pPr indent="-304958" lvl="0" marL="457200" rtl="0" algn="just">
              <a:spcBef>
                <a:spcPts val="0"/>
              </a:spcBef>
              <a:spcAft>
                <a:spcPts val="0"/>
              </a:spcAft>
              <a:buClr>
                <a:schemeClr val="lt1"/>
              </a:buClr>
              <a:buSzPct val="100000"/>
              <a:buChar char="●"/>
            </a:pPr>
            <a:r>
              <a:rPr lang="id">
                <a:solidFill>
                  <a:schemeClr val="lt1"/>
                </a:solidFill>
              </a:rPr>
              <a:t>M</a:t>
            </a:r>
            <a:r>
              <a:rPr lang="id" sz="1300">
                <a:solidFill>
                  <a:schemeClr val="lt1"/>
                </a:solidFill>
              </a:rPr>
              <a:t>engatasi permasalahan ketergantungan asumsi yang tinggi pada HMM. </a:t>
            </a:r>
            <a:endParaRPr sz="1300">
              <a:solidFill>
                <a:schemeClr val="lt1"/>
              </a:solidFill>
            </a:endParaRPr>
          </a:p>
          <a:p>
            <a:pPr indent="-304958" lvl="0" marL="457200" rtl="0" algn="just">
              <a:spcBef>
                <a:spcPts val="0"/>
              </a:spcBef>
              <a:spcAft>
                <a:spcPts val="0"/>
              </a:spcAft>
              <a:buClr>
                <a:schemeClr val="lt1"/>
              </a:buClr>
              <a:buSzPct val="259999"/>
              <a:buChar char="●"/>
            </a:pPr>
            <a:r>
              <a:rPr lang="id">
                <a:solidFill>
                  <a:schemeClr val="lt1"/>
                </a:solidFill>
              </a:rPr>
              <a:t>Dapat m</a:t>
            </a:r>
            <a:r>
              <a:rPr lang="id" sz="1300">
                <a:solidFill>
                  <a:schemeClr val="lt1"/>
                </a:solidFill>
              </a:rPr>
              <a:t>enentukan sendiri seberapa banyak fitur yang diinginkan untuk membangun sebuah model CRF tidak seperti HMM yang bersifat lokal dimana setiap kata hanya bergantung pada label saat ini dan setiap label sebelumnya. </a:t>
            </a:r>
            <a:endParaRPr b="1" sz="500">
              <a:solidFill>
                <a:schemeClr val="lt1"/>
              </a:solidFill>
              <a:latin typeface="Times New Roman"/>
              <a:ea typeface="Times New Roman"/>
              <a:cs typeface="Times New Roman"/>
              <a:sym typeface="Times New Roman"/>
            </a:endParaRPr>
          </a:p>
        </p:txBody>
      </p:sp>
      <p:sp>
        <p:nvSpPr>
          <p:cNvPr id="139" name="Google Shape;13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
        <p:nvSpPr>
          <p:cNvPr id="140" name="Google Shape;140;p27"/>
          <p:cNvSpPr txBox="1"/>
          <p:nvPr>
            <p:ph idx="1" type="body"/>
          </p:nvPr>
        </p:nvSpPr>
        <p:spPr>
          <a:xfrm>
            <a:off x="4846350" y="1246625"/>
            <a:ext cx="3799200" cy="33699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Clr>
                <a:schemeClr val="dk1"/>
              </a:buClr>
              <a:buSzPts val="1300"/>
              <a:buFont typeface="Times New Roman"/>
              <a:buAutoNum type="arabicPeriod"/>
            </a:pPr>
            <a:r>
              <a:rPr lang="id">
                <a:solidFill>
                  <a:schemeClr val="dk1"/>
                </a:solidFill>
                <a:latin typeface="Times New Roman"/>
                <a:ea typeface="Times New Roman"/>
                <a:cs typeface="Times New Roman"/>
                <a:sym typeface="Times New Roman"/>
              </a:rPr>
              <a:t>EDA: EDA bertujuan untuk mempelajari dan memahami tentang apa saja isi dataset dan setiap fitur yg ada didalamnya. </a:t>
            </a:r>
            <a:endParaRPr>
              <a:solidFill>
                <a:schemeClr val="dk1"/>
              </a:solidFill>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AutoNum type="arabicPeriod"/>
            </a:pPr>
            <a:r>
              <a:rPr lang="id">
                <a:solidFill>
                  <a:schemeClr val="dk1"/>
                </a:solidFill>
                <a:latin typeface="Times New Roman"/>
                <a:ea typeface="Times New Roman"/>
                <a:cs typeface="Times New Roman"/>
                <a:sym typeface="Times New Roman"/>
              </a:rPr>
              <a:t>Data Preprocessing: Bertujuan untuk mengolah dataset mentah menjadi dataset yang bersih sebelum masuk tahap modeling. </a:t>
            </a:r>
            <a:endParaRPr>
              <a:solidFill>
                <a:schemeClr val="dk1"/>
              </a:solidFill>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AutoNum type="arabicPeriod"/>
            </a:pPr>
            <a:r>
              <a:rPr lang="id">
                <a:solidFill>
                  <a:schemeClr val="dk1"/>
                </a:solidFill>
                <a:latin typeface="Times New Roman"/>
                <a:ea typeface="Times New Roman"/>
                <a:cs typeface="Times New Roman"/>
                <a:sym typeface="Times New Roman"/>
              </a:rPr>
              <a:t>Modeling: Menggunakan CRF untuk memodelkan Data</a:t>
            </a:r>
            <a:endParaRPr>
              <a:solidFill>
                <a:schemeClr val="dk1"/>
              </a:solidFill>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AutoNum type="arabicPeriod"/>
            </a:pPr>
            <a:r>
              <a:rPr lang="id">
                <a:solidFill>
                  <a:schemeClr val="dk1"/>
                </a:solidFill>
                <a:latin typeface="Times New Roman"/>
                <a:ea typeface="Times New Roman"/>
                <a:cs typeface="Times New Roman"/>
                <a:sym typeface="Times New Roman"/>
              </a:rPr>
              <a:t>Evaluasi: Evaluasi bertujuan untuk mengukur performa model yang telah dibuat dengan menggunakan beberapa metrik.</a:t>
            </a:r>
            <a:endParaRPr>
              <a:solidFill>
                <a:schemeClr val="dk1"/>
              </a:solidFill>
              <a:latin typeface="Times New Roman"/>
              <a:ea typeface="Times New Roman"/>
              <a:cs typeface="Times New Roman"/>
              <a:sym typeface="Times New Roman"/>
            </a:endParaRPr>
          </a:p>
        </p:txBody>
      </p:sp>
      <p:sp>
        <p:nvSpPr>
          <p:cNvPr id="141" name="Google Shape;141;p27"/>
          <p:cNvSpPr txBox="1"/>
          <p:nvPr/>
        </p:nvSpPr>
        <p:spPr>
          <a:xfrm>
            <a:off x="5330600" y="327150"/>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sz="2800">
                <a:solidFill>
                  <a:schemeClr val="dk1"/>
                </a:solidFill>
                <a:latin typeface="Merriweather"/>
                <a:ea typeface="Merriweather"/>
                <a:cs typeface="Merriweather"/>
                <a:sym typeface="Merriweather"/>
              </a:rPr>
              <a:t>TAHAPAN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Analisis Metode</a:t>
            </a:r>
            <a:endParaRPr/>
          </a:p>
        </p:txBody>
      </p:sp>
      <p:sp>
        <p:nvSpPr>
          <p:cNvPr id="147" name="Google Shape;147;p28"/>
          <p:cNvSpPr txBox="1"/>
          <p:nvPr>
            <p:ph idx="4294967295" type="subTitle"/>
          </p:nvPr>
        </p:nvSpPr>
        <p:spPr>
          <a:xfrm>
            <a:off x="311725" y="1436750"/>
            <a:ext cx="8322900" cy="32598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pic>
        <p:nvPicPr>
          <p:cNvPr id="148" name="Google Shape;148;p28"/>
          <p:cNvPicPr preferRelativeResize="0"/>
          <p:nvPr/>
        </p:nvPicPr>
        <p:blipFill>
          <a:blip r:embed="rId3">
            <a:alphaModFix/>
          </a:blip>
          <a:stretch>
            <a:fillRect/>
          </a:stretch>
        </p:blipFill>
        <p:spPr>
          <a:xfrm>
            <a:off x="-12" y="1436749"/>
            <a:ext cx="8679924" cy="36668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Implementasi</a:t>
            </a:r>
            <a:endParaRPr/>
          </a:p>
        </p:txBody>
      </p:sp>
      <p:sp>
        <p:nvSpPr>
          <p:cNvPr id="154" name="Google Shape;154;p29"/>
          <p:cNvSpPr txBox="1"/>
          <p:nvPr>
            <p:ph idx="4294967295" type="subTitle"/>
          </p:nvPr>
        </p:nvSpPr>
        <p:spPr>
          <a:xfrm>
            <a:off x="311725" y="1436750"/>
            <a:ext cx="8322900" cy="32598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1400"/>
              </a:spcBef>
              <a:spcAft>
                <a:spcPts val="0"/>
              </a:spcAft>
              <a:buClr>
                <a:srgbClr val="000000"/>
              </a:buClr>
              <a:buSzPts val="1400"/>
              <a:buFont typeface="Calibri"/>
              <a:buChar char="●"/>
            </a:pPr>
            <a:r>
              <a:rPr b="1" lang="id" sz="1400">
                <a:solidFill>
                  <a:srgbClr val="000000"/>
                </a:solidFill>
                <a:latin typeface="Calibri"/>
                <a:ea typeface="Calibri"/>
                <a:cs typeface="Calibri"/>
                <a:sym typeface="Calibri"/>
              </a:rPr>
              <a:t>Text Preprocessing </a:t>
            </a:r>
            <a:endParaRPr b="1" sz="1400">
              <a:solidFill>
                <a:srgbClr val="000000"/>
              </a:solidFill>
              <a:latin typeface="Calibri"/>
              <a:ea typeface="Calibri"/>
              <a:cs typeface="Calibri"/>
              <a:sym typeface="Calibri"/>
            </a:endParaRPr>
          </a:p>
          <a:p>
            <a:pPr indent="0" lvl="0" marL="0" rtl="0" algn="just">
              <a:lnSpc>
                <a:spcPct val="150000"/>
              </a:lnSpc>
              <a:spcBef>
                <a:spcPts val="400"/>
              </a:spcBef>
              <a:spcAft>
                <a:spcPts val="1000"/>
              </a:spcAft>
              <a:buNone/>
            </a:pPr>
            <a:r>
              <a:rPr lang="id" sz="1400">
                <a:solidFill>
                  <a:srgbClr val="000000"/>
                </a:solidFill>
                <a:latin typeface="Times New Roman"/>
                <a:ea typeface="Times New Roman"/>
                <a:cs typeface="Times New Roman"/>
                <a:sym typeface="Times New Roman"/>
              </a:rPr>
              <a:t>Pada bagian ini akan dibahas </a:t>
            </a:r>
            <a:r>
              <a:rPr i="1" lang="id" sz="1400">
                <a:solidFill>
                  <a:srgbClr val="000000"/>
                </a:solidFill>
                <a:latin typeface="Times New Roman"/>
                <a:ea typeface="Times New Roman"/>
                <a:cs typeface="Times New Roman"/>
                <a:sym typeface="Times New Roman"/>
              </a:rPr>
              <a:t>text preprocessing </a:t>
            </a:r>
            <a:r>
              <a:rPr lang="id" sz="1400">
                <a:solidFill>
                  <a:srgbClr val="000000"/>
                </a:solidFill>
                <a:latin typeface="Times New Roman"/>
                <a:ea typeface="Times New Roman"/>
                <a:cs typeface="Times New Roman"/>
                <a:sym typeface="Times New Roman"/>
              </a:rPr>
              <a:t>yang dilakukan sebelum digunakan dalam pemodelan, mencakup</a:t>
            </a:r>
            <a:r>
              <a:rPr i="1" lang="id" sz="1400">
                <a:solidFill>
                  <a:srgbClr val="000000"/>
                </a:solidFill>
                <a:latin typeface="Times New Roman"/>
                <a:ea typeface="Times New Roman"/>
                <a:cs typeface="Times New Roman"/>
                <a:sym typeface="Times New Roman"/>
              </a:rPr>
              <a:t> teks preprocessing, case folding, stemming, dan lemmatization. Text preprocessing</a:t>
            </a:r>
            <a:r>
              <a:rPr lang="id" sz="1400">
                <a:solidFill>
                  <a:srgbClr val="000000"/>
                </a:solidFill>
                <a:latin typeface="Times New Roman"/>
                <a:ea typeface="Times New Roman"/>
                <a:cs typeface="Times New Roman"/>
                <a:sym typeface="Times New Roman"/>
              </a:rPr>
              <a:t> merupakan tahap pemrosesan awal yang dilakukan sebelum teks (</a:t>
            </a:r>
            <a:r>
              <a:rPr i="1" lang="id" sz="1400">
                <a:solidFill>
                  <a:srgbClr val="000000"/>
                </a:solidFill>
                <a:latin typeface="Times New Roman"/>
                <a:ea typeface="Times New Roman"/>
                <a:cs typeface="Times New Roman"/>
                <a:sym typeface="Times New Roman"/>
              </a:rPr>
              <a:t>dataset</a:t>
            </a:r>
            <a:r>
              <a:rPr lang="id" sz="1400">
                <a:solidFill>
                  <a:srgbClr val="000000"/>
                </a:solidFill>
                <a:latin typeface="Times New Roman"/>
                <a:ea typeface="Times New Roman"/>
                <a:cs typeface="Times New Roman"/>
                <a:sym typeface="Times New Roman"/>
              </a:rPr>
              <a:t>) diolah ke tahap selanjutnya. Data yang diperoleh masih dalam format yang tidak terstruktur, dimana masih terdapat </a:t>
            </a:r>
            <a:r>
              <a:rPr i="1" lang="id" sz="1400">
                <a:solidFill>
                  <a:srgbClr val="000000"/>
                </a:solidFill>
                <a:latin typeface="Times New Roman"/>
                <a:ea typeface="Times New Roman"/>
                <a:cs typeface="Times New Roman"/>
                <a:sym typeface="Times New Roman"/>
              </a:rPr>
              <a:t>noise </a:t>
            </a:r>
            <a:r>
              <a:rPr lang="id" sz="1400">
                <a:solidFill>
                  <a:srgbClr val="000000"/>
                </a:solidFill>
                <a:latin typeface="Times New Roman"/>
                <a:ea typeface="Times New Roman"/>
                <a:cs typeface="Times New Roman"/>
                <a:sym typeface="Times New Roman"/>
              </a:rPr>
              <a:t>pada </a:t>
            </a:r>
            <a:r>
              <a:rPr i="1" lang="id" sz="1400">
                <a:solidFill>
                  <a:srgbClr val="000000"/>
                </a:solidFill>
                <a:latin typeface="Times New Roman"/>
                <a:ea typeface="Times New Roman"/>
                <a:cs typeface="Times New Roman"/>
                <a:sym typeface="Times New Roman"/>
              </a:rPr>
              <a:t>dataset</a:t>
            </a:r>
            <a:r>
              <a:rPr lang="id" sz="1400">
                <a:solidFill>
                  <a:srgbClr val="000000"/>
                </a:solidFill>
                <a:latin typeface="Times New Roman"/>
                <a:ea typeface="Times New Roman"/>
                <a:cs typeface="Times New Roman"/>
                <a:sym typeface="Times New Roman"/>
              </a:rPr>
              <a:t> tersebut. Selain itu, data masih dalam format </a:t>
            </a:r>
            <a:r>
              <a:rPr i="1" lang="id" sz="1400">
                <a:solidFill>
                  <a:srgbClr val="000000"/>
                </a:solidFill>
                <a:latin typeface="Times New Roman"/>
                <a:ea typeface="Times New Roman"/>
                <a:cs typeface="Times New Roman"/>
                <a:sym typeface="Times New Roman"/>
              </a:rPr>
              <a:t>raw data</a:t>
            </a:r>
            <a:r>
              <a:rPr lang="id" sz="1400">
                <a:solidFill>
                  <a:srgbClr val="000000"/>
                </a:solidFill>
                <a:latin typeface="Times New Roman"/>
                <a:ea typeface="Times New Roman"/>
                <a:cs typeface="Times New Roman"/>
                <a:sym typeface="Times New Roman"/>
              </a:rPr>
              <a:t> sehingga tidak memungkinkan untuk melakukan analisis pada </a:t>
            </a:r>
            <a:r>
              <a:rPr i="1" lang="id" sz="1400">
                <a:solidFill>
                  <a:srgbClr val="000000"/>
                </a:solidFill>
                <a:latin typeface="Times New Roman"/>
                <a:ea typeface="Times New Roman"/>
                <a:cs typeface="Times New Roman"/>
                <a:sym typeface="Times New Roman"/>
              </a:rPr>
              <a:t>raw data</a:t>
            </a:r>
            <a:r>
              <a:rPr lang="id" sz="1400">
                <a:solidFill>
                  <a:srgbClr val="000000"/>
                </a:solidFill>
                <a:latin typeface="Times New Roman"/>
                <a:ea typeface="Times New Roman"/>
                <a:cs typeface="Times New Roman"/>
                <a:sym typeface="Times New Roman"/>
              </a:rPr>
              <a:t>. Oleh karena itu perlu dilakukan </a:t>
            </a:r>
            <a:r>
              <a:rPr i="1" lang="id" sz="1400">
                <a:solidFill>
                  <a:srgbClr val="000000"/>
                </a:solidFill>
                <a:latin typeface="Times New Roman"/>
                <a:ea typeface="Times New Roman"/>
                <a:cs typeface="Times New Roman"/>
                <a:sym typeface="Times New Roman"/>
              </a:rPr>
              <a:t>teks preprocessing</a:t>
            </a:r>
            <a:r>
              <a:rPr lang="id" sz="1400">
                <a:solidFill>
                  <a:srgbClr val="000000"/>
                </a:solidFill>
                <a:latin typeface="Times New Roman"/>
                <a:ea typeface="Times New Roman"/>
                <a:cs typeface="Times New Roman"/>
                <a:sym typeface="Times New Roman"/>
              </a:rPr>
              <a:t> untuk menghilangkan kata-kata pada teks atau dokumen yang mengandung beberapa format yang keberadaannya tidak penting dalam </a:t>
            </a:r>
            <a:r>
              <a:rPr i="1" lang="id" sz="1400">
                <a:solidFill>
                  <a:srgbClr val="000000"/>
                </a:solidFill>
                <a:latin typeface="Times New Roman"/>
                <a:ea typeface="Times New Roman"/>
                <a:cs typeface="Times New Roman"/>
                <a:sym typeface="Times New Roman"/>
              </a:rPr>
              <a:t>text mining</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Implementasi</a:t>
            </a:r>
            <a:endParaRPr/>
          </a:p>
        </p:txBody>
      </p:sp>
      <p:sp>
        <p:nvSpPr>
          <p:cNvPr id="160" name="Google Shape;160;p30"/>
          <p:cNvSpPr txBox="1"/>
          <p:nvPr>
            <p:ph idx="4294967295" type="subTitle"/>
          </p:nvPr>
        </p:nvSpPr>
        <p:spPr>
          <a:xfrm>
            <a:off x="164775" y="1352775"/>
            <a:ext cx="8322900" cy="36807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1400"/>
              </a:spcBef>
              <a:spcAft>
                <a:spcPts val="0"/>
              </a:spcAft>
              <a:buClr>
                <a:srgbClr val="000000"/>
              </a:buClr>
              <a:buSzPts val="1400"/>
              <a:buFont typeface="Calibri"/>
              <a:buChar char="●"/>
            </a:pPr>
            <a:r>
              <a:rPr b="1" lang="id" sz="1400">
                <a:solidFill>
                  <a:srgbClr val="000000"/>
                </a:solidFill>
                <a:latin typeface="Calibri"/>
                <a:ea typeface="Calibri"/>
                <a:cs typeface="Calibri"/>
                <a:sym typeface="Calibri"/>
              </a:rPr>
              <a:t>Case Folding</a:t>
            </a:r>
            <a:endParaRPr b="1" sz="1400">
              <a:solidFill>
                <a:srgbClr val="000000"/>
              </a:solidFill>
              <a:latin typeface="Calibri"/>
              <a:ea typeface="Calibri"/>
              <a:cs typeface="Calibri"/>
              <a:sym typeface="Calibri"/>
            </a:endParaRPr>
          </a:p>
          <a:p>
            <a:pPr indent="0" lvl="0" marL="0" rtl="0" algn="just">
              <a:lnSpc>
                <a:spcPct val="150000"/>
              </a:lnSpc>
              <a:spcBef>
                <a:spcPts val="400"/>
              </a:spcBef>
              <a:spcAft>
                <a:spcPts val="0"/>
              </a:spcAft>
              <a:buNone/>
            </a:pPr>
            <a:r>
              <a:rPr lang="id" sz="1200">
                <a:solidFill>
                  <a:srgbClr val="000000"/>
                </a:solidFill>
                <a:latin typeface="Times New Roman"/>
                <a:ea typeface="Times New Roman"/>
                <a:cs typeface="Times New Roman"/>
                <a:sym typeface="Times New Roman"/>
              </a:rPr>
              <a:t>Pada tahapan ini dilakukan proses konversi data teks yang terdapat pada </a:t>
            </a:r>
            <a:r>
              <a:rPr i="1" lang="id" sz="1200">
                <a:solidFill>
                  <a:srgbClr val="000000"/>
                </a:solidFill>
                <a:latin typeface="Times New Roman"/>
                <a:ea typeface="Times New Roman"/>
                <a:cs typeface="Times New Roman"/>
                <a:sym typeface="Times New Roman"/>
              </a:rPr>
              <a:t>dataset</a:t>
            </a:r>
            <a:r>
              <a:rPr lang="id" sz="1200">
                <a:solidFill>
                  <a:srgbClr val="000000"/>
                </a:solidFill>
                <a:latin typeface="Times New Roman"/>
                <a:ea typeface="Times New Roman"/>
                <a:cs typeface="Times New Roman"/>
                <a:sym typeface="Times New Roman"/>
              </a:rPr>
              <a:t> menjadi ke dalam bentuk </a:t>
            </a:r>
            <a:r>
              <a:rPr i="1" lang="id" sz="1200">
                <a:solidFill>
                  <a:srgbClr val="000000"/>
                </a:solidFill>
                <a:latin typeface="Times New Roman"/>
                <a:ea typeface="Times New Roman"/>
                <a:cs typeface="Times New Roman"/>
                <a:sym typeface="Times New Roman"/>
              </a:rPr>
              <a:t>lower case</a:t>
            </a:r>
            <a:r>
              <a:rPr lang="id" sz="1200">
                <a:solidFill>
                  <a:srgbClr val="000000"/>
                </a:solidFill>
                <a:latin typeface="Times New Roman"/>
                <a:ea typeface="Times New Roman"/>
                <a:cs typeface="Times New Roman"/>
                <a:sym typeface="Times New Roman"/>
              </a:rPr>
              <a:t>. Hal ini untuk memudahkan preproses data di tahap selanjutnya. Berikut adalah contoh </a:t>
            </a:r>
            <a:r>
              <a:rPr i="1" lang="id" sz="1200">
                <a:solidFill>
                  <a:srgbClr val="000000"/>
                </a:solidFill>
                <a:latin typeface="Times New Roman"/>
                <a:ea typeface="Times New Roman"/>
                <a:cs typeface="Times New Roman"/>
                <a:sym typeface="Times New Roman"/>
              </a:rPr>
              <a:t>case</a:t>
            </a:r>
            <a:r>
              <a:rPr lang="id" sz="1200">
                <a:solidFill>
                  <a:srgbClr val="000000"/>
                </a:solidFill>
                <a:latin typeface="Times New Roman"/>
                <a:ea typeface="Times New Roman"/>
                <a:cs typeface="Times New Roman"/>
                <a:sym typeface="Times New Roman"/>
              </a:rPr>
              <a:t> </a:t>
            </a:r>
            <a:r>
              <a:rPr i="1" lang="id" sz="1200">
                <a:solidFill>
                  <a:srgbClr val="000000"/>
                </a:solidFill>
                <a:latin typeface="Times New Roman"/>
                <a:ea typeface="Times New Roman"/>
                <a:cs typeface="Times New Roman"/>
                <a:sym typeface="Times New Roman"/>
              </a:rPr>
              <a:t>folding</a:t>
            </a:r>
            <a:r>
              <a:rPr lang="id"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1000"/>
              </a:spcBef>
              <a:spcAft>
                <a:spcPts val="1000"/>
              </a:spcAft>
              <a:buNone/>
            </a:pPr>
            <a:r>
              <a:t/>
            </a:r>
            <a:endParaRPr sz="1200">
              <a:solidFill>
                <a:srgbClr val="000000"/>
              </a:solidFill>
              <a:latin typeface="Times New Roman"/>
              <a:ea typeface="Times New Roman"/>
              <a:cs typeface="Times New Roman"/>
              <a:sym typeface="Times New Roman"/>
            </a:endParaRPr>
          </a:p>
        </p:txBody>
      </p:sp>
      <p:pic>
        <p:nvPicPr>
          <p:cNvPr id="161" name="Google Shape;161;p30"/>
          <p:cNvPicPr preferRelativeResize="0"/>
          <p:nvPr/>
        </p:nvPicPr>
        <p:blipFill>
          <a:blip r:embed="rId3">
            <a:alphaModFix/>
          </a:blip>
          <a:stretch>
            <a:fillRect/>
          </a:stretch>
        </p:blipFill>
        <p:spPr>
          <a:xfrm>
            <a:off x="2051675" y="2424500"/>
            <a:ext cx="4953000" cy="251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Implementasi</a:t>
            </a:r>
            <a:endParaRPr/>
          </a:p>
        </p:txBody>
      </p:sp>
      <p:sp>
        <p:nvSpPr>
          <p:cNvPr id="167" name="Google Shape;167;p31"/>
          <p:cNvSpPr txBox="1"/>
          <p:nvPr>
            <p:ph idx="4294967295" type="subTitle"/>
          </p:nvPr>
        </p:nvSpPr>
        <p:spPr>
          <a:xfrm>
            <a:off x="164775" y="1352775"/>
            <a:ext cx="8322900" cy="3691200"/>
          </a:xfrm>
          <a:prstGeom prst="rect">
            <a:avLst/>
          </a:prstGeom>
        </p:spPr>
        <p:txBody>
          <a:bodyPr anchorCtr="0" anchor="t" bIns="91425" lIns="91425" spcFirstLastPara="1" rIns="91425" wrap="square" tIns="91425">
            <a:normAutofit/>
          </a:bodyPr>
          <a:lstStyle/>
          <a:p>
            <a:pPr indent="-317500" lvl="0" marL="457200" rtl="0" algn="just">
              <a:lnSpc>
                <a:spcPct val="115000"/>
              </a:lnSpc>
              <a:spcBef>
                <a:spcPts val="1400"/>
              </a:spcBef>
              <a:spcAft>
                <a:spcPts val="0"/>
              </a:spcAft>
              <a:buClr>
                <a:srgbClr val="000000"/>
              </a:buClr>
              <a:buSzPts val="1400"/>
              <a:buFont typeface="Calibri"/>
              <a:buChar char="●"/>
            </a:pPr>
            <a:r>
              <a:rPr b="1" i="1" lang="id" sz="1200">
                <a:solidFill>
                  <a:srgbClr val="000000"/>
                </a:solidFill>
                <a:latin typeface="Times New Roman"/>
                <a:ea typeface="Times New Roman"/>
                <a:cs typeface="Times New Roman"/>
                <a:sym typeface="Times New Roman"/>
              </a:rPr>
              <a:t>Feature Extraction</a:t>
            </a:r>
            <a:endParaRPr b="1" i="1" sz="1200">
              <a:solidFill>
                <a:srgbClr val="000000"/>
              </a:solidFill>
              <a:latin typeface="Times New Roman"/>
              <a:ea typeface="Times New Roman"/>
              <a:cs typeface="Times New Roman"/>
              <a:sym typeface="Times New Roman"/>
            </a:endParaRPr>
          </a:p>
          <a:p>
            <a:pPr indent="0" lvl="0" marL="0" rtl="0" algn="just">
              <a:lnSpc>
                <a:spcPct val="150000"/>
              </a:lnSpc>
              <a:spcBef>
                <a:spcPts val="400"/>
              </a:spcBef>
              <a:spcAft>
                <a:spcPts val="0"/>
              </a:spcAft>
              <a:buNone/>
            </a:pPr>
            <a:r>
              <a:rPr lang="id" sz="1200">
                <a:solidFill>
                  <a:srgbClr val="000000"/>
                </a:solidFill>
                <a:latin typeface="Times New Roman"/>
                <a:ea typeface="Times New Roman"/>
                <a:cs typeface="Times New Roman"/>
                <a:sym typeface="Times New Roman"/>
              </a:rPr>
              <a:t>Pada bagian ini dilakukan </a:t>
            </a:r>
            <a:r>
              <a:rPr i="1" lang="id" sz="1200">
                <a:solidFill>
                  <a:srgbClr val="000000"/>
                </a:solidFill>
                <a:latin typeface="Times New Roman"/>
                <a:ea typeface="Times New Roman"/>
                <a:cs typeface="Times New Roman"/>
                <a:sym typeface="Times New Roman"/>
              </a:rPr>
              <a:t>feature extraction.</a:t>
            </a:r>
            <a:r>
              <a:rPr lang="id" sz="1200">
                <a:solidFill>
                  <a:srgbClr val="000000"/>
                </a:solidFill>
                <a:latin typeface="Times New Roman"/>
                <a:ea typeface="Times New Roman"/>
                <a:cs typeface="Times New Roman"/>
                <a:sym typeface="Times New Roman"/>
              </a:rPr>
              <a:t> </a:t>
            </a:r>
            <a:r>
              <a:rPr i="1" lang="id" sz="1200">
                <a:solidFill>
                  <a:srgbClr val="000000"/>
                </a:solidFill>
                <a:latin typeface="Times New Roman"/>
                <a:ea typeface="Times New Roman"/>
                <a:cs typeface="Times New Roman"/>
                <a:sym typeface="Times New Roman"/>
              </a:rPr>
              <a:t>Feature extraction</a:t>
            </a:r>
            <a:r>
              <a:rPr lang="id" sz="1200">
                <a:solidFill>
                  <a:srgbClr val="000000"/>
                </a:solidFill>
                <a:latin typeface="Times New Roman"/>
                <a:ea typeface="Times New Roman"/>
                <a:cs typeface="Times New Roman"/>
                <a:sym typeface="Times New Roman"/>
              </a:rPr>
              <a:t> atau ekstraksi fitur merupakan suatu pengambilan ciri (</a:t>
            </a:r>
            <a:r>
              <a:rPr i="1" lang="id" sz="1200">
                <a:solidFill>
                  <a:srgbClr val="000000"/>
                </a:solidFill>
                <a:latin typeface="Times New Roman"/>
                <a:ea typeface="Times New Roman"/>
                <a:cs typeface="Times New Roman"/>
                <a:sym typeface="Times New Roman"/>
              </a:rPr>
              <a:t>feature</a:t>
            </a:r>
            <a:r>
              <a:rPr lang="id" sz="1200">
                <a:solidFill>
                  <a:srgbClr val="000000"/>
                </a:solidFill>
                <a:latin typeface="Times New Roman"/>
                <a:ea typeface="Times New Roman"/>
                <a:cs typeface="Times New Roman"/>
                <a:sym typeface="Times New Roman"/>
              </a:rPr>
              <a:t>) dari suatu bentuk yang nantinya nilai yang didapatkan akan dianalisis untuk proses selanjutnya. Baris</a:t>
            </a:r>
            <a:r>
              <a:rPr i="1" lang="id" sz="1200">
                <a:solidFill>
                  <a:srgbClr val="000000"/>
                </a:solidFill>
                <a:latin typeface="Times New Roman"/>
                <a:ea typeface="Times New Roman"/>
                <a:cs typeface="Times New Roman"/>
                <a:sym typeface="Times New Roman"/>
              </a:rPr>
              <a:t> pseudocode</a:t>
            </a:r>
            <a:r>
              <a:rPr lang="id" sz="1200">
                <a:solidFill>
                  <a:srgbClr val="000000"/>
                </a:solidFill>
                <a:latin typeface="Times New Roman"/>
                <a:ea typeface="Times New Roman"/>
                <a:cs typeface="Times New Roman"/>
                <a:sym typeface="Times New Roman"/>
              </a:rPr>
              <a:t> untuk proses </a:t>
            </a:r>
            <a:r>
              <a:rPr i="1" lang="id" sz="1200">
                <a:solidFill>
                  <a:srgbClr val="000000"/>
                </a:solidFill>
                <a:latin typeface="Times New Roman"/>
                <a:ea typeface="Times New Roman"/>
                <a:cs typeface="Times New Roman"/>
                <a:sym typeface="Times New Roman"/>
              </a:rPr>
              <a:t>feature function</a:t>
            </a:r>
            <a:r>
              <a:rPr lang="id" sz="1200">
                <a:solidFill>
                  <a:srgbClr val="000000"/>
                </a:solidFill>
                <a:latin typeface="Times New Roman"/>
                <a:ea typeface="Times New Roman"/>
                <a:cs typeface="Times New Roman"/>
                <a:sym typeface="Times New Roman"/>
              </a:rPr>
              <a:t> dapat dilihat sebagai berikut: </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1000"/>
              </a:spcBef>
              <a:spcAft>
                <a:spcPts val="1000"/>
              </a:spcAft>
              <a:buNone/>
            </a:pPr>
            <a:r>
              <a:t/>
            </a:r>
            <a:endParaRPr sz="1200">
              <a:solidFill>
                <a:srgbClr val="000000"/>
              </a:solidFill>
              <a:latin typeface="Times New Roman"/>
              <a:ea typeface="Times New Roman"/>
              <a:cs typeface="Times New Roman"/>
              <a:sym typeface="Times New Roman"/>
            </a:endParaRPr>
          </a:p>
        </p:txBody>
      </p:sp>
      <p:pic>
        <p:nvPicPr>
          <p:cNvPr id="168" name="Google Shape;168;p31"/>
          <p:cNvPicPr preferRelativeResize="0"/>
          <p:nvPr/>
        </p:nvPicPr>
        <p:blipFill>
          <a:blip r:embed="rId3">
            <a:alphaModFix/>
          </a:blip>
          <a:stretch>
            <a:fillRect/>
          </a:stretch>
        </p:blipFill>
        <p:spPr>
          <a:xfrm>
            <a:off x="1712151" y="2571751"/>
            <a:ext cx="5736800" cy="2434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Modeling</a:t>
            </a:r>
            <a:endParaRPr/>
          </a:p>
        </p:txBody>
      </p:sp>
      <p:sp>
        <p:nvSpPr>
          <p:cNvPr id="174" name="Google Shape;174;p32"/>
          <p:cNvSpPr txBox="1"/>
          <p:nvPr>
            <p:ph idx="4294967295" type="subTitle"/>
          </p:nvPr>
        </p:nvSpPr>
        <p:spPr>
          <a:xfrm>
            <a:off x="164775" y="1352775"/>
            <a:ext cx="8322900" cy="3691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d" sz="1200">
                <a:solidFill>
                  <a:srgbClr val="000000"/>
                </a:solidFill>
                <a:latin typeface="Times New Roman"/>
                <a:ea typeface="Times New Roman"/>
                <a:cs typeface="Times New Roman"/>
                <a:sym typeface="Times New Roman"/>
              </a:rPr>
              <a:t>Pada bagian dilakukan pemodelan terhadap analisis sentimen dengan algoritma CRF. </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1000"/>
              </a:spcBef>
              <a:spcAft>
                <a:spcPts val="1000"/>
              </a:spcAft>
              <a:buNone/>
            </a:pPr>
            <a:r>
              <a:t/>
            </a:r>
            <a:endParaRPr sz="1200">
              <a:solidFill>
                <a:srgbClr val="000000"/>
              </a:solidFill>
              <a:latin typeface="Times New Roman"/>
              <a:ea typeface="Times New Roman"/>
              <a:cs typeface="Times New Roman"/>
              <a:sym typeface="Times New Roman"/>
            </a:endParaRPr>
          </a:p>
        </p:txBody>
      </p:sp>
      <p:pic>
        <p:nvPicPr>
          <p:cNvPr id="175" name="Google Shape;175;p32"/>
          <p:cNvPicPr preferRelativeResize="0"/>
          <p:nvPr/>
        </p:nvPicPr>
        <p:blipFill>
          <a:blip r:embed="rId3">
            <a:alphaModFix/>
          </a:blip>
          <a:stretch>
            <a:fillRect/>
          </a:stretch>
        </p:blipFill>
        <p:spPr>
          <a:xfrm>
            <a:off x="1724600" y="1638300"/>
            <a:ext cx="5943600" cy="350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Modeling</a:t>
            </a:r>
            <a:endParaRPr/>
          </a:p>
        </p:txBody>
      </p:sp>
      <p:sp>
        <p:nvSpPr>
          <p:cNvPr id="181" name="Google Shape;181;p33"/>
          <p:cNvSpPr txBox="1"/>
          <p:nvPr>
            <p:ph idx="4294967295" type="subTitle"/>
          </p:nvPr>
        </p:nvSpPr>
        <p:spPr>
          <a:xfrm>
            <a:off x="311725" y="1331775"/>
            <a:ext cx="8322900" cy="3691200"/>
          </a:xfrm>
          <a:prstGeom prst="rect">
            <a:avLst/>
          </a:prstGeom>
        </p:spPr>
        <p:txBody>
          <a:bodyPr anchorCtr="0" anchor="t" bIns="91425" lIns="91425" spcFirstLastPara="1" rIns="91425" wrap="square" tIns="91425">
            <a:normAutofit/>
          </a:bodyPr>
          <a:lstStyle/>
          <a:p>
            <a:pPr indent="-304800" lvl="0" marL="457200" rtl="0" algn="just">
              <a:lnSpc>
                <a:spcPct val="150000"/>
              </a:lnSpc>
              <a:spcBef>
                <a:spcPts val="0"/>
              </a:spcBef>
              <a:spcAft>
                <a:spcPts val="0"/>
              </a:spcAft>
              <a:buClr>
                <a:srgbClr val="000000"/>
              </a:buClr>
              <a:buSzPts val="1200"/>
              <a:buFont typeface="Times New Roman"/>
              <a:buChar char="●"/>
            </a:pPr>
            <a:r>
              <a:rPr b="1" i="1" lang="id" sz="1200">
                <a:solidFill>
                  <a:srgbClr val="000000"/>
                </a:solidFill>
                <a:latin typeface="Times New Roman"/>
                <a:ea typeface="Times New Roman"/>
                <a:cs typeface="Times New Roman"/>
                <a:sym typeface="Times New Roman"/>
              </a:rPr>
              <a:t>Accuracy CRF Model </a:t>
            </a:r>
            <a:endParaRPr b="1" i="1" sz="1200">
              <a:solidFill>
                <a:srgbClr val="00000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lang="id" sz="1200">
                <a:solidFill>
                  <a:srgbClr val="000000"/>
                </a:solidFill>
                <a:latin typeface="Times New Roman"/>
                <a:ea typeface="Times New Roman"/>
                <a:cs typeface="Times New Roman"/>
                <a:sym typeface="Times New Roman"/>
              </a:rPr>
              <a:t>Pada bagian ini dilakukan pembangunan model CRF. Berikut adalah kode program untuk model CRF.</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id"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1000"/>
              </a:spcBef>
              <a:spcAft>
                <a:spcPts val="1000"/>
              </a:spcAft>
              <a:buNone/>
            </a:pPr>
            <a:r>
              <a:t/>
            </a:r>
            <a:endParaRPr sz="1200">
              <a:solidFill>
                <a:srgbClr val="000000"/>
              </a:solidFill>
              <a:latin typeface="Times New Roman"/>
              <a:ea typeface="Times New Roman"/>
              <a:cs typeface="Times New Roman"/>
              <a:sym typeface="Times New Roman"/>
            </a:endParaRPr>
          </a:p>
        </p:txBody>
      </p:sp>
      <p:pic>
        <p:nvPicPr>
          <p:cNvPr id="182" name="Google Shape;182;p33"/>
          <p:cNvPicPr preferRelativeResize="0"/>
          <p:nvPr/>
        </p:nvPicPr>
        <p:blipFill>
          <a:blip r:embed="rId3">
            <a:alphaModFix/>
          </a:blip>
          <a:stretch>
            <a:fillRect/>
          </a:stretch>
        </p:blipFill>
        <p:spPr>
          <a:xfrm>
            <a:off x="1444750" y="2185988"/>
            <a:ext cx="5943600" cy="771525"/>
          </a:xfrm>
          <a:prstGeom prst="rect">
            <a:avLst/>
          </a:prstGeom>
          <a:noFill/>
          <a:ln>
            <a:noFill/>
          </a:ln>
        </p:spPr>
      </p:pic>
      <p:pic>
        <p:nvPicPr>
          <p:cNvPr id="183" name="Google Shape;183;p33"/>
          <p:cNvPicPr preferRelativeResize="0"/>
          <p:nvPr/>
        </p:nvPicPr>
        <p:blipFill>
          <a:blip r:embed="rId4">
            <a:alphaModFix/>
          </a:blip>
          <a:stretch>
            <a:fillRect/>
          </a:stretch>
        </p:blipFill>
        <p:spPr>
          <a:xfrm>
            <a:off x="2194675" y="3302000"/>
            <a:ext cx="4857750" cy="91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