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02/06/2022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73570266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pPr/>
              <a:t>02/06/2022</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27598931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02/06/2022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08078419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02/06/2022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40122055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02/06/2022</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379352902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4B53A7-3209-46A6-9454-F38EAC8F11E7}" type="datetimeFigureOut">
              <a:rPr lang="en-US" smtClean="0"/>
              <a:pPr/>
              <a:t>02/06/2022</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558747789"/>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A4B53A7-3209-46A6-9454-F38EAC8F11E7}" type="datetimeFigureOut">
              <a:rPr lang="en-US" smtClean="0"/>
              <a:pPr/>
              <a:t>02/06/2022</a:t>
            </a:fld>
            <a:endParaRPr lang="en-US" dirty="0"/>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65666770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02/06/2022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79731005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4B53A7-3209-46A6-9454-F38EAC8F11E7}" type="datetimeFigureOut">
              <a:rPr lang="en-US" smtClean="0"/>
              <a:t>02/06/2022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45184749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A4B53A7-3209-46A6-9454-F38EAC8F11E7}" type="datetimeFigureOut">
              <a:rPr lang="en-US" smtClean="0"/>
              <a:t>02/06/2022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73782307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02/06/2022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11621908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4B53A7-3209-46A6-9454-F38EAC8F11E7}" type="datetimeFigureOut">
              <a:rPr lang="en-US" smtClean="0"/>
              <a:t>02/06/2022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555705093"/>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4B53A7-3209-46A6-9454-F38EAC8F11E7}" type="datetimeFigureOut">
              <a:rPr lang="en-US" smtClean="0"/>
              <a:t>02/06/2022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0323180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A4B53A7-3209-46A6-9454-F38EAC8F11E7}" type="datetimeFigureOut">
              <a:rPr lang="en-US" smtClean="0"/>
              <a:t>02/06/2022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18131707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A4B53A7-3209-46A6-9454-F38EAC8F11E7}" type="datetimeFigureOut">
              <a:rPr lang="en-US" smtClean="0"/>
              <a:t>02/06/2022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13790161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A4B53A7-3209-46A6-9454-F38EAC8F11E7}" type="datetimeFigureOut">
              <a:rPr lang="en-US" smtClean="0"/>
              <a:t>02/06/2022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34133805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02/06/2022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88912235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A4B53A7-3209-46A6-9454-F38EAC8F11E7}" type="datetimeFigureOut">
              <a:rPr lang="en-US" smtClean="0"/>
              <a:pPr/>
              <a:t>02/06/2022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222078011"/>
      </p:ext>
    </p:extLst>
  </p:cSld>
  <p:clrMap bg1="dk1" tx1="lt1" bg2="dk2" tx2="lt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edureka.co/blog/python-tutorial/" TargetMode="External"/><Relationship Id="rId7" Type="http://schemas.openxmlformats.org/officeDocument/2006/relationships/hyperlink" Target="https://www.edureka.co/blog/sas-tutorial/" TargetMode="External"/><Relationship Id="rId2" Type="http://schemas.openxmlformats.org/officeDocument/2006/relationships/hyperlink" Target="https://www.edureka.co/blog/r-tutorial/" TargetMode="External"/><Relationship Id="rId1" Type="http://schemas.openxmlformats.org/officeDocument/2006/relationships/slideLayout" Target="../slideLayouts/slideLayout7.xml"/><Relationship Id="rId6" Type="http://schemas.openxmlformats.org/officeDocument/2006/relationships/hyperlink" Target="https://www.edureka.co/blog/qlikview-tutorial/" TargetMode="External"/><Relationship Id="rId5" Type="http://schemas.openxmlformats.org/officeDocument/2006/relationships/hyperlink" Target="https://www.edureka.co/blog/tableau-tutorial/" TargetMode="External"/><Relationship Id="rId4" Type="http://schemas.openxmlformats.org/officeDocument/2006/relationships/hyperlink" Target="https://www.edureka.co/blog/python-class/"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edureka.co/blog/spark-tutorial/" TargetMode="External"/><Relationship Id="rId2" Type="http://schemas.openxmlformats.org/officeDocument/2006/relationships/hyperlink" Target="https://www.edureka.co/blog/what-is-machine-learning/"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modern vector representation with the blue element">
            <a:extLst>
              <a:ext uri="{FF2B5EF4-FFF2-40B4-BE49-F238E27FC236}">
                <a16:creationId xmlns:a16="http://schemas.microsoft.com/office/drawing/2014/main" id="{CCC1AB8E-A755-2FD0-9BDF-68E9A759B1E9}"/>
              </a:ext>
            </a:extLst>
          </p:cNvPr>
          <p:cNvPicPr>
            <a:picLocks noChangeAspect="1"/>
          </p:cNvPicPr>
          <p:nvPr/>
        </p:nvPicPr>
        <p:blipFill rotWithShape="1">
          <a:blip r:embed="rId2">
            <a:duotone>
              <a:schemeClr val="accent1">
                <a:shade val="45000"/>
                <a:satMod val="135000"/>
              </a:schemeClr>
              <a:prstClr val="white"/>
            </a:duotone>
            <a:alphaModFix amt="35000"/>
          </a:blip>
          <a:srcRect t="6282" b="15047"/>
          <a:stretch/>
        </p:blipFill>
        <p:spPr>
          <a:xfrm>
            <a:off x="20" y="-25842"/>
            <a:ext cx="12191980" cy="6858000"/>
          </a:xfrm>
          <a:prstGeom prst="rect">
            <a:avLst/>
          </a:prstGeom>
        </p:spPr>
      </p:pic>
      <p:sp>
        <p:nvSpPr>
          <p:cNvPr id="2" name="Title 1">
            <a:extLst>
              <a:ext uri="{FF2B5EF4-FFF2-40B4-BE49-F238E27FC236}">
                <a16:creationId xmlns:a16="http://schemas.microsoft.com/office/drawing/2014/main" id="{484622A0-F78E-4F0D-89F9-37750B9B8EEA}"/>
              </a:ext>
            </a:extLst>
          </p:cNvPr>
          <p:cNvSpPr>
            <a:spLocks noGrp="1"/>
          </p:cNvSpPr>
          <p:nvPr>
            <p:ph type="ctrTitle"/>
          </p:nvPr>
        </p:nvSpPr>
        <p:spPr>
          <a:xfrm>
            <a:off x="0" y="25842"/>
            <a:ext cx="6703104" cy="3329126"/>
          </a:xfrm>
        </p:spPr>
        <p:txBody>
          <a:bodyPr anchor="t">
            <a:normAutofit fontScale="90000"/>
          </a:bodyPr>
          <a:lstStyle/>
          <a:p>
            <a:pPr algn="r"/>
            <a:r>
              <a:rPr lang="en-US" sz="7200" b="1" i="1" dirty="0">
                <a:latin typeface="Franklin Gothic Heavy" panose="020B0903020102020204" pitchFamily="34" charset="0"/>
              </a:rPr>
              <a:t>INTRODUCTION TO DATA ANALYTICS</a:t>
            </a:r>
          </a:p>
        </p:txBody>
      </p:sp>
      <p:sp>
        <p:nvSpPr>
          <p:cNvPr id="3" name="Subtitle 2">
            <a:extLst>
              <a:ext uri="{FF2B5EF4-FFF2-40B4-BE49-F238E27FC236}">
                <a16:creationId xmlns:a16="http://schemas.microsoft.com/office/drawing/2014/main" id="{95946F92-C5AC-4628-81A9-F4239C8DF2FD}"/>
              </a:ext>
            </a:extLst>
          </p:cNvPr>
          <p:cNvSpPr>
            <a:spLocks noGrp="1"/>
          </p:cNvSpPr>
          <p:nvPr>
            <p:ph type="subTitle" idx="1"/>
          </p:nvPr>
        </p:nvSpPr>
        <p:spPr>
          <a:xfrm>
            <a:off x="9264835" y="5124008"/>
            <a:ext cx="2770424" cy="1328416"/>
          </a:xfrm>
        </p:spPr>
        <p:txBody>
          <a:bodyPr>
            <a:normAutofit fontScale="85000" lnSpcReduction="20000"/>
          </a:bodyPr>
          <a:lstStyle/>
          <a:p>
            <a:r>
              <a:rPr lang="en-US" sz="2800" dirty="0">
                <a:solidFill>
                  <a:schemeClr val="tx1"/>
                </a:solidFill>
              </a:rPr>
              <a:t>DONE BY</a:t>
            </a:r>
          </a:p>
          <a:p>
            <a:r>
              <a:rPr lang="en-US" sz="2800" dirty="0">
                <a:solidFill>
                  <a:schemeClr val="tx1"/>
                </a:solidFill>
              </a:rPr>
              <a:t>ANGELINE.J</a:t>
            </a:r>
          </a:p>
          <a:p>
            <a:r>
              <a:rPr lang="en-US" sz="2800" dirty="0">
                <a:solidFill>
                  <a:schemeClr val="tx1"/>
                </a:solidFill>
              </a:rPr>
              <a:t>2021-7234</a:t>
            </a:r>
          </a:p>
          <a:p>
            <a:endParaRPr lang="en-US" sz="2000" dirty="0">
              <a:solidFill>
                <a:srgbClr val="FFFFFF"/>
              </a:solidFill>
            </a:endParaRPr>
          </a:p>
        </p:txBody>
      </p:sp>
    </p:spTree>
    <p:extLst>
      <p:ext uri="{BB962C8B-B14F-4D97-AF65-F5344CB8AC3E}">
        <p14:creationId xmlns:p14="http://schemas.microsoft.com/office/powerpoint/2010/main" val="2548101035"/>
      </p:ext>
    </p:extLst>
  </p:cSld>
  <p:clrMapOvr>
    <a:masterClrMapping/>
  </p:clrMapOvr>
  <mc:AlternateContent xmlns:mc="http://schemas.openxmlformats.org/markup-compatibility/2006">
    <mc:Choice xmlns:p14="http://schemas.microsoft.com/office/powerpoint/2010/main" Requires="p14">
      <p:transition spd="slow" p14:dur="1750">
        <p14:glitter pattern="hexagon"/>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61531B8-83C8-4CE3-874D-C01758907807}"/>
              </a:ext>
            </a:extLst>
          </p:cNvPr>
          <p:cNvSpPr txBox="1"/>
          <p:nvPr/>
        </p:nvSpPr>
        <p:spPr>
          <a:xfrm rot="10584282" flipH="1" flipV="1">
            <a:off x="3099637" y="2356777"/>
            <a:ext cx="6346203" cy="1200329"/>
          </a:xfrm>
          <a:prstGeom prst="rect">
            <a:avLst/>
          </a:prstGeom>
          <a:noFill/>
        </p:spPr>
        <p:txBody>
          <a:bodyPr wrap="square" rtlCol="0">
            <a:spAutoFit/>
          </a:bodyPr>
          <a:lstStyle/>
          <a:p>
            <a:r>
              <a:rPr lang="en-US" sz="7200" dirty="0"/>
              <a:t>THANK YOU</a:t>
            </a:r>
          </a:p>
        </p:txBody>
      </p:sp>
    </p:spTree>
    <p:extLst>
      <p:ext uri="{BB962C8B-B14F-4D97-AF65-F5344CB8AC3E}">
        <p14:creationId xmlns:p14="http://schemas.microsoft.com/office/powerpoint/2010/main" val="3900601710"/>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821EF9-0BA0-4FB5-A1D1-DC743B1B7376}"/>
              </a:ext>
            </a:extLst>
          </p:cNvPr>
          <p:cNvSpPr txBox="1"/>
          <p:nvPr/>
        </p:nvSpPr>
        <p:spPr>
          <a:xfrm>
            <a:off x="1917577" y="736847"/>
            <a:ext cx="7217546" cy="4493538"/>
          </a:xfrm>
          <a:prstGeom prst="rect">
            <a:avLst/>
          </a:prstGeom>
          <a:noFill/>
        </p:spPr>
        <p:txBody>
          <a:bodyPr wrap="square" rtlCol="0">
            <a:spAutoFit/>
          </a:bodyPr>
          <a:lstStyle/>
          <a:p>
            <a:r>
              <a:rPr lang="en-US" sz="4400" dirty="0"/>
              <a:t>WHAT IS DATA ANALYTICS:</a:t>
            </a:r>
            <a:br>
              <a:rPr lang="en-US" sz="2800" dirty="0"/>
            </a:br>
            <a:r>
              <a:rPr lang="en-US" sz="2800" dirty="0"/>
              <a:t>Data has been the buzzword for ages now. Either the data being generated from large-scale enterprises or the data generated from an individual, each and every aspect of data needs to be analyzed to benefit yourself from it. But how do we do it? Well, that’s where the term ‘Data Analytics’ comes in. </a:t>
            </a:r>
          </a:p>
          <a:p>
            <a:endParaRPr lang="en-US" dirty="0"/>
          </a:p>
        </p:txBody>
      </p:sp>
    </p:spTree>
    <p:extLst>
      <p:ext uri="{BB962C8B-B14F-4D97-AF65-F5344CB8AC3E}">
        <p14:creationId xmlns:p14="http://schemas.microsoft.com/office/powerpoint/2010/main" val="30121964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CC969A-0762-4380-B08C-FABBE84FEDE3}"/>
              </a:ext>
            </a:extLst>
          </p:cNvPr>
          <p:cNvSpPr txBox="1"/>
          <p:nvPr/>
        </p:nvSpPr>
        <p:spPr>
          <a:xfrm rot="10800000" flipH="1" flipV="1">
            <a:off x="986752" y="646254"/>
            <a:ext cx="7784386" cy="3416320"/>
          </a:xfrm>
          <a:prstGeom prst="rect">
            <a:avLst/>
          </a:prstGeom>
          <a:noFill/>
        </p:spPr>
        <p:txBody>
          <a:bodyPr wrap="square" rtlCol="0">
            <a:spAutoFit/>
          </a:bodyPr>
          <a:lstStyle/>
          <a:p>
            <a:pPr algn="just"/>
            <a:r>
              <a:rPr lang="en-US" sz="3600" b="1" i="0" dirty="0">
                <a:solidFill>
                  <a:schemeClr val="bg2">
                    <a:lumMod val="40000"/>
                    <a:lumOff val="60000"/>
                  </a:schemeClr>
                </a:solidFill>
                <a:effectLst/>
                <a:latin typeface="Open Sans"/>
              </a:rPr>
              <a:t>Why is Data Analytics important?</a:t>
            </a:r>
            <a:endParaRPr lang="en-US" sz="3600" b="0" i="0" dirty="0">
              <a:solidFill>
                <a:schemeClr val="bg2">
                  <a:lumMod val="40000"/>
                  <a:lumOff val="60000"/>
                </a:schemeClr>
              </a:solidFill>
              <a:effectLst/>
              <a:latin typeface="Open Sans"/>
            </a:endParaRPr>
          </a:p>
          <a:p>
            <a:pPr algn="just"/>
            <a:r>
              <a:rPr lang="en-US" sz="3600" b="0" i="0" dirty="0">
                <a:solidFill>
                  <a:schemeClr val="bg2">
                    <a:lumMod val="40000"/>
                    <a:lumOff val="60000"/>
                  </a:schemeClr>
                </a:solidFill>
                <a:effectLst/>
                <a:latin typeface="Open Sans"/>
              </a:rPr>
              <a:t>Data Analytics has a key role in improving your business as it is used to gather hidden insights, generate reports, perform market analysis, and improve business requirements</a:t>
            </a:r>
            <a:r>
              <a:rPr lang="en-US" b="0" i="0" dirty="0">
                <a:solidFill>
                  <a:srgbClr val="4A4A4A"/>
                </a:solidFill>
                <a:effectLst/>
                <a:latin typeface="Open Sans"/>
              </a:rPr>
              <a:t>.</a:t>
            </a:r>
          </a:p>
        </p:txBody>
      </p:sp>
    </p:spTree>
    <p:extLst>
      <p:ext uri="{BB962C8B-B14F-4D97-AF65-F5344CB8AC3E}">
        <p14:creationId xmlns:p14="http://schemas.microsoft.com/office/powerpoint/2010/main" val="25890260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Analytics-What-is-Data-Analytics-Edureka ">
            <a:extLst>
              <a:ext uri="{FF2B5EF4-FFF2-40B4-BE49-F238E27FC236}">
                <a16:creationId xmlns:a16="http://schemas.microsoft.com/office/drawing/2014/main" id="{870E0B05-26D6-4BA5-B811-B8EF5D1BAC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0725" y="523875"/>
            <a:ext cx="8210550" cy="581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7044887"/>
      </p:ext>
    </p:extLst>
  </p:cSld>
  <p:clrMapOvr>
    <a:masterClrMapping/>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D2FDEE-485A-445A-8287-CA6921B17D25}"/>
              </a:ext>
            </a:extLst>
          </p:cNvPr>
          <p:cNvSpPr txBox="1"/>
          <p:nvPr/>
        </p:nvSpPr>
        <p:spPr>
          <a:xfrm>
            <a:off x="2246050" y="967665"/>
            <a:ext cx="6640497" cy="5324535"/>
          </a:xfrm>
          <a:prstGeom prst="rect">
            <a:avLst/>
          </a:prstGeom>
          <a:noFill/>
        </p:spPr>
        <p:txBody>
          <a:bodyPr wrap="square" rtlCol="0">
            <a:spAutoFit/>
          </a:bodyPr>
          <a:lstStyle/>
          <a:p>
            <a:pPr algn="just"/>
            <a:r>
              <a:rPr lang="en-US" sz="2000" b="1" i="0" dirty="0">
                <a:effectLst/>
                <a:latin typeface="Open Sans"/>
              </a:rPr>
              <a:t>What is the role of Data Analytics?</a:t>
            </a:r>
            <a:endParaRPr lang="en-US" sz="2000" b="0" i="0" dirty="0">
              <a:effectLst/>
              <a:latin typeface="Open Sans"/>
            </a:endParaRPr>
          </a:p>
          <a:p>
            <a:pPr algn="just"/>
            <a:r>
              <a:rPr lang="en-US" sz="2000" b="0" i="0" dirty="0">
                <a:effectLst/>
                <a:latin typeface="Open Sans"/>
              </a:rPr>
              <a:t>You can refer below:</a:t>
            </a:r>
          </a:p>
          <a:p>
            <a:pPr algn="just">
              <a:buFont typeface="Arial" panose="020B0604020202020204" pitchFamily="34" charset="0"/>
              <a:buChar char="•"/>
            </a:pPr>
            <a:r>
              <a:rPr lang="en-US" sz="2000" b="1" i="0" dirty="0">
                <a:effectLst/>
                <a:latin typeface="Open Sans"/>
              </a:rPr>
              <a:t>Gather Hidden Insights</a:t>
            </a:r>
            <a:r>
              <a:rPr lang="en-US" sz="2000" b="0" i="0" dirty="0">
                <a:effectLst/>
                <a:latin typeface="Open Sans"/>
              </a:rPr>
              <a:t> – Hidden insights from data are gathered and then analyzed with respect to business requirements.</a:t>
            </a:r>
          </a:p>
          <a:p>
            <a:pPr algn="just">
              <a:buFont typeface="Arial" panose="020B0604020202020204" pitchFamily="34" charset="0"/>
              <a:buChar char="•"/>
            </a:pPr>
            <a:r>
              <a:rPr lang="en-US" sz="2000" b="1" i="0" dirty="0">
                <a:effectLst/>
                <a:latin typeface="Open Sans"/>
              </a:rPr>
              <a:t>Generate Reports</a:t>
            </a:r>
            <a:r>
              <a:rPr lang="en-US" sz="2000" b="0" i="0" dirty="0">
                <a:effectLst/>
                <a:latin typeface="Open Sans"/>
              </a:rPr>
              <a:t> – Reports are generated from the data and are passed on to the respective teams and individuals to deal with further actions for a high rise in business.</a:t>
            </a:r>
          </a:p>
          <a:p>
            <a:pPr algn="just">
              <a:buFont typeface="Arial" panose="020B0604020202020204" pitchFamily="34" charset="0"/>
              <a:buChar char="•"/>
            </a:pPr>
            <a:r>
              <a:rPr lang="en-US" sz="2000" b="1" i="0" dirty="0">
                <a:effectLst/>
                <a:latin typeface="Open Sans"/>
              </a:rPr>
              <a:t>Perform Market Analysis</a:t>
            </a:r>
            <a:r>
              <a:rPr lang="en-US" sz="2000" b="0" i="0" dirty="0">
                <a:effectLst/>
                <a:latin typeface="Open Sans"/>
              </a:rPr>
              <a:t> – Market Analysis can be performed to understand the strengths and weaknesses of competitors.</a:t>
            </a:r>
          </a:p>
          <a:p>
            <a:pPr algn="just">
              <a:buFont typeface="Arial" panose="020B0604020202020204" pitchFamily="34" charset="0"/>
              <a:buChar char="•"/>
            </a:pPr>
            <a:r>
              <a:rPr lang="en-US" sz="2000" b="1" i="0" dirty="0">
                <a:effectLst/>
                <a:latin typeface="Open Sans"/>
              </a:rPr>
              <a:t>Improve Business Requirement</a:t>
            </a:r>
            <a:r>
              <a:rPr lang="en-US" sz="2000" b="0" i="0" dirty="0">
                <a:effectLst/>
                <a:latin typeface="Open Sans"/>
              </a:rPr>
              <a:t> – Analysis of Data allows improving Business to customer requirements and experience.</a:t>
            </a:r>
          </a:p>
          <a:p>
            <a:br>
              <a:rPr lang="en-US" sz="2000" dirty="0"/>
            </a:br>
            <a:endParaRPr lang="en-US" sz="2000" dirty="0"/>
          </a:p>
        </p:txBody>
      </p:sp>
    </p:spTree>
    <p:extLst>
      <p:ext uri="{BB962C8B-B14F-4D97-AF65-F5344CB8AC3E}">
        <p14:creationId xmlns:p14="http://schemas.microsoft.com/office/powerpoint/2010/main" val="376472829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91BA4C74-8B67-436E-BF55-AD4D2AE70E9E}"/>
              </a:ext>
            </a:extLst>
          </p:cNvPr>
          <p:cNvSpPr>
            <a:spLocks noChangeArrowheads="1"/>
          </p:cNvSpPr>
          <p:nvPr/>
        </p:nvSpPr>
        <p:spPr bwMode="auto">
          <a:xfrm>
            <a:off x="137160" y="462180"/>
            <a:ext cx="8926941" cy="343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lumMod val="75000"/>
                  </a:schemeClr>
                </a:solidFill>
                <a:effectLst/>
                <a:latin typeface="Open Sans"/>
              </a:rPr>
              <a:t>What is Data Analytics for Beginners?</a:t>
            </a:r>
            <a:r>
              <a:rPr kumimoji="0" lang="en-US" altLang="en-US" sz="2000" b="0" i="0" u="none" strike="noStrike" cap="none" normalizeH="0" baseline="0" dirty="0">
                <a:ln>
                  <a:noFill/>
                </a:ln>
                <a:solidFill>
                  <a:schemeClr val="tx1">
                    <a:lumMod val="75000"/>
                  </a:schemeClr>
                </a:solidFill>
                <a:effectLst/>
                <a:latin typeface="Open San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75000"/>
                  </a:schemeClr>
                </a:solidFill>
                <a:effectLst/>
                <a:latin typeface="Open Sans"/>
              </a:rPr>
              <a:t>Data Analytics refers to the techniques used to analyze data to enhance productivity and business gain. Data is extracted from various sources and is cleaned and categorized to analyze various behavioral patterns. The techniques and the tools used vary according to the organization or individual.</a:t>
            </a:r>
            <a:endParaRPr kumimoji="0" lang="en-US" altLang="en-US" sz="2000" b="0" i="0" u="none" strike="noStrike" cap="none" normalizeH="0" baseline="0" dirty="0">
              <a:ln>
                <a:noFill/>
              </a:ln>
              <a:solidFill>
                <a:schemeClr val="tx1">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lumMod val="75000"/>
                  </a:schemeClr>
                </a:solidFill>
                <a:effectLst/>
                <a:latin typeface="Open Sans"/>
              </a:rPr>
              <a:t>So, in short, if we understand our Business Administration and have the capability to perform Exploratory Data Analysis, to gather the required information, then we are good to go with a career in Data Analytics.</a:t>
            </a:r>
            <a:endParaRPr kumimoji="0" lang="en-US" altLang="en-US" sz="2000" b="0" i="0" u="none" strike="noStrike" cap="none" normalizeH="0" baseline="0" dirty="0">
              <a:ln>
                <a:noFill/>
              </a:ln>
              <a:solidFill>
                <a:schemeClr val="tx1">
                  <a:lumMod val="7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lumMod val="75000"/>
                  </a:schemeClr>
                </a:solidFill>
                <a:effectLst/>
                <a:latin typeface="Arial" panose="020B0604020202020204" pitchFamily="34" charset="0"/>
              </a:rPr>
            </a:br>
            <a:endParaRPr kumimoji="0" lang="en-US" altLang="en-US" sz="2000" b="0" i="0" u="none" strike="noStrike" cap="none" normalizeH="0" baseline="0" dirty="0">
              <a:ln>
                <a:noFill/>
              </a:ln>
              <a:solidFill>
                <a:schemeClr val="tx1">
                  <a:lumMod val="75000"/>
                </a:schemeClr>
              </a:solidFill>
              <a:effectLst/>
              <a:latin typeface="Arial" panose="020B0604020202020204" pitchFamily="34" charset="0"/>
            </a:endParaRPr>
          </a:p>
        </p:txBody>
      </p:sp>
      <p:pic>
        <p:nvPicPr>
          <p:cNvPr id="2050" name="Picture 2" descr="Data - What is Data Analytics - Edureka">
            <a:extLst>
              <a:ext uri="{FF2B5EF4-FFF2-40B4-BE49-F238E27FC236}">
                <a16:creationId xmlns:a16="http://schemas.microsoft.com/office/drawing/2014/main" id="{C6CDAC11-A6AF-4099-9C93-BBE1711896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04637" y="3052054"/>
            <a:ext cx="4226951" cy="3378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6021110"/>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61D22-CD82-429D-988B-55F24E8CBA7B}"/>
              </a:ext>
            </a:extLst>
          </p:cNvPr>
          <p:cNvSpPr txBox="1"/>
          <p:nvPr/>
        </p:nvSpPr>
        <p:spPr>
          <a:xfrm rot="10800000" flipH="1" flipV="1">
            <a:off x="548717" y="330624"/>
            <a:ext cx="9030290" cy="861774"/>
          </a:xfrm>
          <a:prstGeom prst="rect">
            <a:avLst/>
          </a:prstGeom>
          <a:noFill/>
        </p:spPr>
        <p:txBody>
          <a:bodyPr wrap="square" rtlCol="0">
            <a:spAutoFit/>
          </a:bodyPr>
          <a:lstStyle/>
          <a:p>
            <a:r>
              <a:rPr lang="en-US" sz="3200" b="1" baseline="2000" dirty="0">
                <a:solidFill>
                  <a:schemeClr val="tx1">
                    <a:lumMod val="65000"/>
                  </a:schemeClr>
                </a:solidFill>
                <a:latin typeface="Open Sans"/>
              </a:rPr>
              <a:t>T</a:t>
            </a:r>
            <a:r>
              <a:rPr lang="en-US" sz="3200" b="1" i="0" dirty="0">
                <a:solidFill>
                  <a:schemeClr val="tx1">
                    <a:lumMod val="65000"/>
                  </a:schemeClr>
                </a:solidFill>
                <a:effectLst/>
                <a:latin typeface="Open Sans"/>
              </a:rPr>
              <a:t>ools used in Data Analytics</a:t>
            </a:r>
            <a:endParaRPr lang="en-US" sz="3200" b="0" i="0" dirty="0">
              <a:solidFill>
                <a:schemeClr val="tx1">
                  <a:lumMod val="65000"/>
                </a:schemeClr>
              </a:solidFill>
              <a:effectLst/>
              <a:latin typeface="Open Sans"/>
            </a:endParaRPr>
          </a:p>
          <a:p>
            <a:endParaRPr lang="en-US" dirty="0"/>
          </a:p>
        </p:txBody>
      </p:sp>
      <p:sp>
        <p:nvSpPr>
          <p:cNvPr id="3" name="TextBox 2">
            <a:extLst>
              <a:ext uri="{FF2B5EF4-FFF2-40B4-BE49-F238E27FC236}">
                <a16:creationId xmlns:a16="http://schemas.microsoft.com/office/drawing/2014/main" id="{0E53E019-DA75-4ED8-AA90-7A723AABA5BC}"/>
              </a:ext>
            </a:extLst>
          </p:cNvPr>
          <p:cNvSpPr txBox="1"/>
          <p:nvPr/>
        </p:nvSpPr>
        <p:spPr>
          <a:xfrm rot="10800000" flipH="1" flipV="1">
            <a:off x="639193" y="1486170"/>
            <a:ext cx="9694416" cy="4524315"/>
          </a:xfrm>
          <a:prstGeom prst="rect">
            <a:avLst/>
          </a:prstGeom>
          <a:noFill/>
        </p:spPr>
        <p:txBody>
          <a:bodyPr wrap="square" rtlCol="0">
            <a:spAutoFit/>
          </a:bodyPr>
          <a:lstStyle/>
          <a:p>
            <a:pPr algn="just">
              <a:buFont typeface="Arial" panose="020B0604020202020204" pitchFamily="34" charset="0"/>
              <a:buChar char="•"/>
            </a:pPr>
            <a:r>
              <a:rPr lang="en-US" b="1" i="0" u="none" strike="noStrike" dirty="0">
                <a:solidFill>
                  <a:schemeClr val="tx1">
                    <a:lumMod val="85000"/>
                  </a:schemeClr>
                </a:solidFill>
                <a:effectLst/>
                <a:latin typeface="Open Sans"/>
                <a:hlinkClick r:id="rId2">
                  <a:extLst>
                    <a:ext uri="{A12FA001-AC4F-418D-AE19-62706E023703}">
                      <ahyp:hlinkClr xmlns:ahyp="http://schemas.microsoft.com/office/drawing/2018/hyperlinkcolor" val="tx"/>
                    </a:ext>
                  </a:extLst>
                </a:hlinkClick>
              </a:rPr>
              <a:t>R programming</a:t>
            </a:r>
            <a:r>
              <a:rPr lang="en-US" b="0" i="0" dirty="0">
                <a:solidFill>
                  <a:schemeClr val="tx1">
                    <a:lumMod val="85000"/>
                  </a:schemeClr>
                </a:solidFill>
                <a:effectLst/>
                <a:latin typeface="Open Sans"/>
              </a:rPr>
              <a:t> – This tool is the leading analytics tool used for statistics and data modeling. R compiles and runs on various platforms such as UNIX, Windows, and Mac OS. It also provides tools to automatically install all packages as per user-requirement.</a:t>
            </a:r>
          </a:p>
          <a:p>
            <a:pPr algn="just">
              <a:buFont typeface="Arial" panose="020B0604020202020204" pitchFamily="34" charset="0"/>
              <a:buChar char="•"/>
            </a:pPr>
            <a:r>
              <a:rPr lang="en-US" b="1" i="0" u="none" strike="noStrike" dirty="0">
                <a:solidFill>
                  <a:schemeClr val="tx1">
                    <a:lumMod val="95000"/>
                  </a:schemeClr>
                </a:solidFill>
                <a:effectLst/>
                <a:latin typeface="Open Sans"/>
                <a:hlinkClick r:id="rId3">
                  <a:extLst>
                    <a:ext uri="{A12FA001-AC4F-418D-AE19-62706E023703}">
                      <ahyp:hlinkClr xmlns:ahyp="http://schemas.microsoft.com/office/drawing/2018/hyperlinkcolor" val="tx"/>
                    </a:ext>
                  </a:extLst>
                </a:hlinkClick>
              </a:rPr>
              <a:t>Python</a:t>
            </a:r>
            <a:r>
              <a:rPr lang="en-US" b="0" i="0" dirty="0">
                <a:solidFill>
                  <a:schemeClr val="tx1">
                    <a:lumMod val="95000"/>
                  </a:schemeClr>
                </a:solidFill>
                <a:effectLst/>
                <a:latin typeface="Open Sans"/>
              </a:rPr>
              <a:t> – Python is an open-source, </a:t>
            </a:r>
            <a:r>
              <a:rPr lang="en-US" b="0" i="0" u="none" strike="noStrike" dirty="0">
                <a:solidFill>
                  <a:schemeClr val="tx1">
                    <a:lumMod val="95000"/>
                  </a:schemeClr>
                </a:solidFill>
                <a:effectLst/>
                <a:latin typeface="Open Sans"/>
                <a:hlinkClick r:id="rId4">
                  <a:extLst>
                    <a:ext uri="{A12FA001-AC4F-418D-AE19-62706E023703}">
                      <ahyp:hlinkClr xmlns:ahyp="http://schemas.microsoft.com/office/drawing/2018/hyperlinkcolor" val="tx"/>
                    </a:ext>
                  </a:extLst>
                </a:hlinkClick>
              </a:rPr>
              <a:t>object-oriented programming</a:t>
            </a:r>
            <a:r>
              <a:rPr lang="en-US" b="0" i="0" dirty="0">
                <a:solidFill>
                  <a:schemeClr val="tx1">
                    <a:lumMod val="95000"/>
                  </a:schemeClr>
                </a:solidFill>
                <a:effectLst/>
                <a:latin typeface="Open Sans"/>
              </a:rPr>
              <a:t> language that is easy to read, write, and maintain. It provides various machine learning and visualization libraries such </a:t>
            </a:r>
            <a:r>
              <a:rPr lang="en-US" b="1" i="0" u="none" strike="noStrike" dirty="0">
                <a:solidFill>
                  <a:schemeClr val="tx1">
                    <a:lumMod val="95000"/>
                  </a:schemeClr>
                </a:solidFill>
                <a:effectLst/>
                <a:latin typeface="Open Sans"/>
                <a:hlinkClick r:id="rId5">
                  <a:extLst>
                    <a:ext uri="{A12FA001-AC4F-418D-AE19-62706E023703}">
                      <ahyp:hlinkClr xmlns:ahyp="http://schemas.microsoft.com/office/drawing/2018/hyperlinkcolor" val="tx"/>
                    </a:ext>
                  </a:extLst>
                </a:hlinkClick>
              </a:rPr>
              <a:t>Tableau Public</a:t>
            </a:r>
            <a:r>
              <a:rPr lang="en-US" b="0" i="0" dirty="0">
                <a:solidFill>
                  <a:schemeClr val="tx1">
                    <a:lumMod val="95000"/>
                  </a:schemeClr>
                </a:solidFill>
                <a:effectLst/>
                <a:latin typeface="Open Sans"/>
              </a:rPr>
              <a:t> – This is a free software that connects to any data source such as Excel,  corporate Data Warehouse, etc. It then creates visualizations, maps, dashboards </a:t>
            </a:r>
            <a:r>
              <a:rPr lang="en-US" b="0" i="0" dirty="0" err="1">
                <a:solidFill>
                  <a:schemeClr val="tx1">
                    <a:lumMod val="95000"/>
                  </a:schemeClr>
                </a:solidFill>
                <a:effectLst/>
                <a:latin typeface="Open Sans"/>
              </a:rPr>
              <a:t>etc</a:t>
            </a:r>
            <a:r>
              <a:rPr lang="en-US" b="0" i="0" dirty="0">
                <a:solidFill>
                  <a:schemeClr val="tx1">
                    <a:lumMod val="95000"/>
                  </a:schemeClr>
                </a:solidFill>
                <a:effectLst/>
                <a:latin typeface="Open Sans"/>
              </a:rPr>
              <a:t> with real-time updates on the web.</a:t>
            </a:r>
          </a:p>
          <a:p>
            <a:pPr algn="just">
              <a:buFont typeface="Arial" panose="020B0604020202020204" pitchFamily="34" charset="0"/>
              <a:buChar char="•"/>
            </a:pPr>
            <a:r>
              <a:rPr lang="en-US" b="1" i="0" u="none" strike="noStrike" dirty="0">
                <a:solidFill>
                  <a:schemeClr val="tx1">
                    <a:lumMod val="95000"/>
                  </a:schemeClr>
                </a:solidFill>
                <a:effectLst/>
                <a:latin typeface="Open Sans"/>
                <a:hlinkClick r:id="rId6">
                  <a:extLst>
                    <a:ext uri="{A12FA001-AC4F-418D-AE19-62706E023703}">
                      <ahyp:hlinkClr xmlns:ahyp="http://schemas.microsoft.com/office/drawing/2018/hyperlinkcolor" val="tx"/>
                    </a:ext>
                  </a:extLst>
                </a:hlinkClick>
              </a:rPr>
              <a:t>QlikView</a:t>
            </a:r>
            <a:r>
              <a:rPr lang="en-US" b="0" i="0" dirty="0">
                <a:solidFill>
                  <a:schemeClr val="tx1">
                    <a:lumMod val="95000"/>
                  </a:schemeClr>
                </a:solidFill>
                <a:effectLst/>
                <a:latin typeface="Open Sans"/>
              </a:rPr>
              <a:t> – This tool offers in-memory data processing with the results delivered to the end-users quickly. It also offers data association and data visualization with data being compressed to almost 10% of its original size.</a:t>
            </a:r>
          </a:p>
          <a:p>
            <a:pPr algn="just">
              <a:buFont typeface="Arial" panose="020B0604020202020204" pitchFamily="34" charset="0"/>
              <a:buChar char="•"/>
            </a:pPr>
            <a:r>
              <a:rPr lang="en-US" b="1" i="0" u="none" strike="noStrike" dirty="0">
                <a:solidFill>
                  <a:schemeClr val="tx1">
                    <a:lumMod val="95000"/>
                  </a:schemeClr>
                </a:solidFill>
                <a:effectLst/>
                <a:latin typeface="Open Sans"/>
                <a:hlinkClick r:id="rId7">
                  <a:extLst>
                    <a:ext uri="{A12FA001-AC4F-418D-AE19-62706E023703}">
                      <ahyp:hlinkClr xmlns:ahyp="http://schemas.microsoft.com/office/drawing/2018/hyperlinkcolor" val="tx"/>
                    </a:ext>
                  </a:extLst>
                </a:hlinkClick>
              </a:rPr>
              <a:t>SAS</a:t>
            </a:r>
            <a:r>
              <a:rPr lang="en-US" b="0" i="0" dirty="0">
                <a:solidFill>
                  <a:schemeClr val="tx1">
                    <a:lumMod val="95000"/>
                  </a:schemeClr>
                </a:solidFill>
                <a:effectLst/>
                <a:latin typeface="Open Sans"/>
              </a:rPr>
              <a:t> – A programming language and environment for data manipulation and analytics, this tool is easily accessible and can analyze data from different sources.</a:t>
            </a:r>
          </a:p>
          <a:p>
            <a:pPr algn="just">
              <a:buFont typeface="Arial" panose="020B0604020202020204" pitchFamily="34" charset="0"/>
              <a:buChar char="•"/>
            </a:pPr>
            <a:r>
              <a:rPr lang="en-US" b="1" i="0" dirty="0">
                <a:solidFill>
                  <a:schemeClr val="tx1">
                    <a:lumMod val="95000"/>
                  </a:schemeClr>
                </a:solidFill>
                <a:effectLst/>
                <a:latin typeface="Open Sans"/>
              </a:rPr>
              <a:t>Microsoft Excel</a:t>
            </a:r>
            <a:r>
              <a:rPr lang="en-US" b="0" i="0" dirty="0">
                <a:solidFill>
                  <a:schemeClr val="tx1">
                    <a:lumMod val="95000"/>
                  </a:schemeClr>
                </a:solidFill>
                <a:effectLst/>
                <a:latin typeface="Open Sans"/>
              </a:rPr>
              <a:t> – This tool is one of the most widely used tools for data analytics. Mostly used for clients’ internal data, this tool analyzes the tasks that summarize the data with a preview of pivot tables.</a:t>
            </a:r>
          </a:p>
        </p:txBody>
      </p:sp>
    </p:spTree>
    <p:extLst>
      <p:ext uri="{BB962C8B-B14F-4D97-AF65-F5344CB8AC3E}">
        <p14:creationId xmlns:p14="http://schemas.microsoft.com/office/powerpoint/2010/main" val="402780603"/>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DE0FAD-BCB2-459C-BA31-C4FB085050A5}"/>
              </a:ext>
            </a:extLst>
          </p:cNvPr>
          <p:cNvSpPr txBox="1"/>
          <p:nvPr/>
        </p:nvSpPr>
        <p:spPr>
          <a:xfrm rot="10800000" flipH="1" flipV="1">
            <a:off x="850556" y="730500"/>
            <a:ext cx="9012535" cy="5078313"/>
          </a:xfrm>
          <a:prstGeom prst="rect">
            <a:avLst/>
          </a:prstGeom>
          <a:noFill/>
        </p:spPr>
        <p:txBody>
          <a:bodyPr wrap="square" rtlCol="0">
            <a:spAutoFit/>
          </a:bodyPr>
          <a:lstStyle/>
          <a:p>
            <a:pPr algn="just">
              <a:buFont typeface="Arial" panose="020B0604020202020204" pitchFamily="34" charset="0"/>
              <a:buChar char="•"/>
            </a:pPr>
            <a:r>
              <a:rPr lang="en-US" b="1" i="0" dirty="0">
                <a:solidFill>
                  <a:schemeClr val="tx1">
                    <a:lumMod val="85000"/>
                  </a:schemeClr>
                </a:solidFill>
                <a:effectLst/>
                <a:latin typeface="Open Sans"/>
              </a:rPr>
              <a:t>RapidMiner</a:t>
            </a:r>
            <a:r>
              <a:rPr lang="en-US" b="0" i="0" dirty="0">
                <a:solidFill>
                  <a:schemeClr val="tx1">
                    <a:lumMod val="85000"/>
                  </a:schemeClr>
                </a:solidFill>
                <a:effectLst/>
                <a:latin typeface="Open Sans"/>
              </a:rPr>
              <a:t> – A powerful, integrated platform that can integrate with any data source types such as Access, Excel, Microsoft SQL, Tera data, Oracle, Sybase etc. This tool is mostly used for predictive analytics, such as data mining, text analytics, </a:t>
            </a:r>
            <a:r>
              <a:rPr lang="en-US" b="0" i="0" u="none" strike="noStrike" dirty="0">
                <a:solidFill>
                  <a:schemeClr val="tx1">
                    <a:lumMod val="85000"/>
                  </a:schemeClr>
                </a:solidFill>
                <a:effectLst/>
                <a:latin typeface="Open Sans"/>
                <a:hlinkClick r:id="rId2">
                  <a:extLst>
                    <a:ext uri="{A12FA001-AC4F-418D-AE19-62706E023703}">
                      <ahyp:hlinkClr xmlns:ahyp="http://schemas.microsoft.com/office/drawing/2018/hyperlinkcolor" val="tx"/>
                    </a:ext>
                  </a:extLst>
                </a:hlinkClick>
              </a:rPr>
              <a:t>machine learning</a:t>
            </a:r>
            <a:r>
              <a:rPr lang="en-US" b="0" i="0" dirty="0">
                <a:solidFill>
                  <a:schemeClr val="tx1">
                    <a:lumMod val="85000"/>
                  </a:schemeClr>
                </a:solidFill>
                <a:effectLst/>
                <a:latin typeface="Open Sans"/>
              </a:rPr>
              <a:t>.</a:t>
            </a:r>
          </a:p>
          <a:p>
            <a:pPr algn="just">
              <a:buFont typeface="Arial" panose="020B0604020202020204" pitchFamily="34" charset="0"/>
              <a:buChar char="•"/>
            </a:pPr>
            <a:r>
              <a:rPr lang="en-US" b="1" i="0" dirty="0">
                <a:solidFill>
                  <a:schemeClr val="tx1">
                    <a:lumMod val="85000"/>
                  </a:schemeClr>
                </a:solidFill>
                <a:effectLst/>
                <a:latin typeface="Open Sans"/>
              </a:rPr>
              <a:t>KNIME</a:t>
            </a:r>
            <a:r>
              <a:rPr lang="en-US" b="0" i="0" dirty="0">
                <a:solidFill>
                  <a:schemeClr val="tx1">
                    <a:lumMod val="85000"/>
                  </a:schemeClr>
                </a:solidFill>
                <a:effectLst/>
                <a:latin typeface="Open Sans"/>
              </a:rPr>
              <a:t> – Konstanz Information Miner (KNIME) is an open-source data analytics platform, which allows you to analyze and model data. With the benefit of visual programming, KNIME provides a platform for reporting and integration through its modular data pipeline concept.</a:t>
            </a:r>
          </a:p>
          <a:p>
            <a:pPr algn="just">
              <a:buFont typeface="Arial" panose="020B0604020202020204" pitchFamily="34" charset="0"/>
              <a:buChar char="•"/>
            </a:pPr>
            <a:r>
              <a:rPr lang="en-US" b="1" i="0" dirty="0" err="1">
                <a:solidFill>
                  <a:schemeClr val="tx1">
                    <a:lumMod val="85000"/>
                  </a:schemeClr>
                </a:solidFill>
                <a:effectLst/>
                <a:latin typeface="Open Sans"/>
              </a:rPr>
              <a:t>OpenRefine</a:t>
            </a:r>
            <a:r>
              <a:rPr lang="en-US" b="0" i="0" dirty="0">
                <a:solidFill>
                  <a:schemeClr val="tx1">
                    <a:lumMod val="85000"/>
                  </a:schemeClr>
                </a:solidFill>
                <a:effectLst/>
                <a:latin typeface="Open Sans"/>
              </a:rPr>
              <a:t> – Also known as </a:t>
            </a:r>
            <a:r>
              <a:rPr lang="en-US" b="0" i="0" dirty="0" err="1">
                <a:solidFill>
                  <a:schemeClr val="tx1">
                    <a:lumMod val="85000"/>
                  </a:schemeClr>
                </a:solidFill>
                <a:effectLst/>
                <a:latin typeface="Open Sans"/>
              </a:rPr>
              <a:t>GoogleRefine</a:t>
            </a:r>
            <a:r>
              <a:rPr lang="en-US" b="0" i="0" dirty="0">
                <a:solidFill>
                  <a:schemeClr val="tx1">
                    <a:lumMod val="85000"/>
                  </a:schemeClr>
                </a:solidFill>
                <a:effectLst/>
                <a:latin typeface="Open Sans"/>
              </a:rPr>
              <a:t>, this data cleaning software will help you clean up data for analysis. It is used for cleaning messy data, the transformation of data and parsing data from websites.</a:t>
            </a:r>
          </a:p>
          <a:p>
            <a:pPr algn="just">
              <a:buFont typeface="Arial" panose="020B0604020202020204" pitchFamily="34" charset="0"/>
              <a:buChar char="•"/>
            </a:pPr>
            <a:r>
              <a:rPr lang="en-US" b="1" i="0" u="none" strike="noStrike" dirty="0">
                <a:solidFill>
                  <a:schemeClr val="tx1">
                    <a:lumMod val="85000"/>
                  </a:schemeClr>
                </a:solidFill>
                <a:effectLst/>
                <a:latin typeface="Open Sans"/>
                <a:hlinkClick r:id="rId3">
                  <a:extLst>
                    <a:ext uri="{A12FA001-AC4F-418D-AE19-62706E023703}">
                      <ahyp:hlinkClr xmlns:ahyp="http://schemas.microsoft.com/office/drawing/2018/hyperlinkcolor" val="tx"/>
                    </a:ext>
                  </a:extLst>
                </a:hlinkClick>
              </a:rPr>
              <a:t>Apache Spark</a:t>
            </a:r>
            <a:r>
              <a:rPr lang="en-US" b="0" i="0" dirty="0">
                <a:solidFill>
                  <a:schemeClr val="tx1">
                    <a:lumMod val="85000"/>
                  </a:schemeClr>
                </a:solidFill>
                <a:effectLst/>
                <a:latin typeface="Open Sans"/>
              </a:rPr>
              <a:t> – One of the largest large-scale data processing engine, this tool executes applications in Hadoop clusters 100 times faster in memory and 10 times faster on disk. This tool is also popular for data pipelines and machine learning model development.</a:t>
            </a:r>
          </a:p>
          <a:p>
            <a:br>
              <a:rPr lang="en-US" dirty="0">
                <a:solidFill>
                  <a:schemeClr val="tx1">
                    <a:lumMod val="85000"/>
                  </a:schemeClr>
                </a:solidFill>
              </a:rPr>
            </a:br>
            <a:endParaRPr lang="en-US" dirty="0">
              <a:solidFill>
                <a:schemeClr val="tx1">
                  <a:lumMod val="85000"/>
                </a:schemeClr>
              </a:solidFill>
            </a:endParaRPr>
          </a:p>
          <a:p>
            <a:endParaRPr lang="en-US" dirty="0"/>
          </a:p>
        </p:txBody>
      </p:sp>
    </p:spTree>
    <p:extLst>
      <p:ext uri="{BB962C8B-B14F-4D97-AF65-F5344CB8AC3E}">
        <p14:creationId xmlns:p14="http://schemas.microsoft.com/office/powerpoint/2010/main" val="3235427116"/>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765ADC3-CBEB-4262-9DC2-F09880B12EF6}"/>
              </a:ext>
            </a:extLst>
          </p:cNvPr>
          <p:cNvPicPr>
            <a:picLocks noChangeAspect="1"/>
          </p:cNvPicPr>
          <p:nvPr/>
        </p:nvPicPr>
        <p:blipFill>
          <a:blip r:embed="rId2"/>
          <a:stretch>
            <a:fillRect/>
          </a:stretch>
        </p:blipFill>
        <p:spPr>
          <a:xfrm>
            <a:off x="2438400" y="2181225"/>
            <a:ext cx="7315200" cy="2495550"/>
          </a:xfrm>
          <a:prstGeom prst="rect">
            <a:avLst/>
          </a:prstGeom>
        </p:spPr>
      </p:pic>
      <p:sp>
        <p:nvSpPr>
          <p:cNvPr id="4" name="TextBox 3">
            <a:extLst>
              <a:ext uri="{FF2B5EF4-FFF2-40B4-BE49-F238E27FC236}">
                <a16:creationId xmlns:a16="http://schemas.microsoft.com/office/drawing/2014/main" id="{75E23CC1-76C8-48CD-98F2-57FE9B041713}"/>
              </a:ext>
            </a:extLst>
          </p:cNvPr>
          <p:cNvSpPr txBox="1"/>
          <p:nvPr/>
        </p:nvSpPr>
        <p:spPr>
          <a:xfrm rot="10800000" flipH="1" flipV="1">
            <a:off x="1750232" y="1349405"/>
            <a:ext cx="8423578" cy="369332"/>
          </a:xfrm>
          <a:prstGeom prst="rect">
            <a:avLst/>
          </a:prstGeom>
          <a:noFill/>
        </p:spPr>
        <p:txBody>
          <a:bodyPr wrap="square" rtlCol="0">
            <a:spAutoFit/>
          </a:bodyPr>
          <a:lstStyle/>
          <a:p>
            <a:r>
              <a:rPr lang="en-US" dirty="0"/>
              <a:t>Process of Data Analytics::</a:t>
            </a:r>
          </a:p>
        </p:txBody>
      </p:sp>
    </p:spTree>
    <p:extLst>
      <p:ext uri="{BB962C8B-B14F-4D97-AF65-F5344CB8AC3E}">
        <p14:creationId xmlns:p14="http://schemas.microsoft.com/office/powerpoint/2010/main" val="585778164"/>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58</TotalTime>
  <Words>724</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Century Gothic</vt:lpstr>
      <vt:lpstr>Franklin Gothic Heavy</vt:lpstr>
      <vt:lpstr>Open Sans</vt:lpstr>
      <vt:lpstr>Wingdings 3</vt:lpstr>
      <vt:lpstr>Ion</vt:lpstr>
      <vt:lpstr>INTRODUCTION TO DATA ANALYTICS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 ANALYTICS</dc:title>
  <dc:creator>Angeline</dc:creator>
  <cp:lastModifiedBy>Angeline</cp:lastModifiedBy>
  <cp:revision>4</cp:revision>
  <dcterms:created xsi:type="dcterms:W3CDTF">2022-06-01T06:17:30Z</dcterms:created>
  <dcterms:modified xsi:type="dcterms:W3CDTF">2022-06-02T11:04:50Z</dcterms:modified>
</cp:coreProperties>
</file>