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60" r:id="rId5"/>
    <p:sldId id="258" r:id="rId6"/>
    <p:sldId id="262" r:id="rId7"/>
    <p:sldId id="263" r:id="rId8"/>
    <p:sldId id="265" r:id="rId9"/>
    <p:sldId id="266"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ine" initials="A" lastIdx="1" clrIdx="0">
    <p:extLst>
      <p:ext uri="{19B8F6BF-5375-455C-9EA6-DF929625EA0E}">
        <p15:presenceInfo xmlns:p15="http://schemas.microsoft.com/office/powerpoint/2012/main" userId="83b8c6fc8d4c30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1:51:34.04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965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9035E-2A56-4D4C-8DC3-0DBD1AE5B55C}" type="datetimeFigureOut">
              <a:rPr lang="en-US" smtClean="0"/>
              <a:t>19/08/2022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98810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651600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1200913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284418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1484245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496358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057229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2415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3950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9035E-2A56-4D4C-8DC3-0DBD1AE5B55C}" type="datetimeFigureOut">
              <a:rPr lang="en-US" smtClean="0"/>
              <a:t>19/08/2022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256574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9035E-2A56-4D4C-8DC3-0DBD1AE5B55C}" type="datetimeFigureOut">
              <a:rPr lang="en-US" smtClean="0"/>
              <a:t>19/08/2022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54659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9035E-2A56-4D4C-8DC3-0DBD1AE5B55C}" type="datetimeFigureOut">
              <a:rPr lang="en-US" smtClean="0"/>
              <a:t>19/08/2022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60152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9035E-2A56-4D4C-8DC3-0DBD1AE5B55C}" type="datetimeFigureOut">
              <a:rPr lang="en-US" smtClean="0"/>
              <a:t>19/08/2022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50275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9035E-2A56-4D4C-8DC3-0DBD1AE5B55C}" type="datetimeFigureOut">
              <a:rPr lang="en-US" smtClean="0"/>
              <a:t>19/08/2022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3710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9035E-2A56-4D4C-8DC3-0DBD1AE5B55C}" type="datetimeFigureOut">
              <a:rPr lang="en-US" smtClean="0"/>
              <a:t>19/08/2022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166532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9035E-2A56-4D4C-8DC3-0DBD1AE5B55C}" type="datetimeFigureOut">
              <a:rPr lang="en-US" smtClean="0"/>
              <a:t>19/08/2022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6937C-7860-451D-8304-0A88CA5D6231}" type="slidenum">
              <a:rPr lang="en-US" smtClean="0"/>
              <a:t>‹#›</a:t>
            </a:fld>
            <a:endParaRPr lang="en-US"/>
          </a:p>
        </p:txBody>
      </p:sp>
    </p:spTree>
    <p:extLst>
      <p:ext uri="{BB962C8B-B14F-4D97-AF65-F5344CB8AC3E}">
        <p14:creationId xmlns:p14="http://schemas.microsoft.com/office/powerpoint/2010/main" val="362780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79035E-2A56-4D4C-8DC3-0DBD1AE5B55C}" type="datetimeFigureOut">
              <a:rPr lang="en-US" smtClean="0"/>
              <a:t>19/08/2022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16937C-7860-451D-8304-0A88CA5D6231}" type="slidenum">
              <a:rPr lang="en-US" smtClean="0"/>
              <a:t>‹#›</a:t>
            </a:fld>
            <a:endParaRPr lang="en-US"/>
          </a:p>
        </p:txBody>
      </p:sp>
    </p:spTree>
    <p:extLst>
      <p:ext uri="{BB962C8B-B14F-4D97-AF65-F5344CB8AC3E}">
        <p14:creationId xmlns:p14="http://schemas.microsoft.com/office/powerpoint/2010/main" val="29380245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B8D5-C6B5-4020-BCE2-F17A4660AE1A}"/>
              </a:ext>
            </a:extLst>
          </p:cNvPr>
          <p:cNvSpPr>
            <a:spLocks noGrp="1"/>
          </p:cNvSpPr>
          <p:nvPr>
            <p:ph type="ctrTitle"/>
          </p:nvPr>
        </p:nvSpPr>
        <p:spPr>
          <a:xfrm>
            <a:off x="1744463" y="1601186"/>
            <a:ext cx="6680446" cy="1631519"/>
          </a:xfrm>
        </p:spPr>
        <p:txBody>
          <a:bodyPr>
            <a:normAutofit fontScale="90000"/>
          </a:bodyPr>
          <a:lstStyle/>
          <a:p>
            <a:r>
              <a:rPr lang="en-US" sz="4800" dirty="0">
                <a:solidFill>
                  <a:schemeClr val="accent4">
                    <a:lumMod val="75000"/>
                  </a:schemeClr>
                </a:solidFill>
              </a:rPr>
              <a:t>Data Analytics Associate</a:t>
            </a:r>
            <a:br>
              <a:rPr lang="en-US" sz="4800" dirty="0">
                <a:solidFill>
                  <a:schemeClr val="accent4">
                    <a:lumMod val="75000"/>
                  </a:schemeClr>
                </a:solidFill>
              </a:rPr>
            </a:br>
            <a:r>
              <a:rPr lang="en-US" sz="4800" dirty="0">
                <a:solidFill>
                  <a:schemeClr val="accent4">
                    <a:lumMod val="75000"/>
                  </a:schemeClr>
                </a:solidFill>
              </a:rPr>
              <a:t>Final Project Presentation</a:t>
            </a:r>
          </a:p>
        </p:txBody>
      </p:sp>
      <p:sp>
        <p:nvSpPr>
          <p:cNvPr id="3" name="Subtitle 2">
            <a:extLst>
              <a:ext uri="{FF2B5EF4-FFF2-40B4-BE49-F238E27FC236}">
                <a16:creationId xmlns:a16="http://schemas.microsoft.com/office/drawing/2014/main" id="{0CE22B44-7228-4A69-AEB6-D0E08CFBD788}"/>
              </a:ext>
            </a:extLst>
          </p:cNvPr>
          <p:cNvSpPr>
            <a:spLocks noGrp="1"/>
          </p:cNvSpPr>
          <p:nvPr>
            <p:ph type="subTitle" idx="1"/>
          </p:nvPr>
        </p:nvSpPr>
        <p:spPr>
          <a:xfrm>
            <a:off x="4114800" y="4598632"/>
            <a:ext cx="8012097" cy="1376039"/>
          </a:xfrm>
        </p:spPr>
        <p:txBody>
          <a:bodyPr>
            <a:normAutofit/>
          </a:bodyPr>
          <a:lstStyle/>
          <a:p>
            <a:r>
              <a:rPr lang="en-US" dirty="0">
                <a:solidFill>
                  <a:schemeClr val="accent5">
                    <a:lumMod val="75000"/>
                  </a:schemeClr>
                </a:solidFill>
                <a:latin typeface="Bahnschrift SemiLight" panose="020B0502040204020203" pitchFamily="34" charset="0"/>
              </a:rPr>
              <a:t>Name: Angeline. J</a:t>
            </a:r>
          </a:p>
          <a:p>
            <a:r>
              <a:rPr lang="en-US" dirty="0">
                <a:solidFill>
                  <a:schemeClr val="accent5">
                    <a:lumMod val="75000"/>
                  </a:schemeClr>
                </a:solidFill>
                <a:latin typeface="Bahnschrift SemiLight" panose="020B0502040204020203" pitchFamily="34" charset="0"/>
              </a:rPr>
              <a:t>Enrollment No: EBEON0322573450</a:t>
            </a:r>
          </a:p>
          <a:p>
            <a:r>
              <a:rPr lang="en-US" dirty="0">
                <a:solidFill>
                  <a:schemeClr val="accent5">
                    <a:lumMod val="75000"/>
                  </a:schemeClr>
                </a:solidFill>
                <a:latin typeface="Bahnschrift SemiLight" panose="020B0502040204020203" pitchFamily="34" charset="0"/>
              </a:rPr>
              <a:t>Batch: 2021-7234</a:t>
            </a:r>
          </a:p>
        </p:txBody>
      </p:sp>
    </p:spTree>
    <p:extLst>
      <p:ext uri="{BB962C8B-B14F-4D97-AF65-F5344CB8AC3E}">
        <p14:creationId xmlns:p14="http://schemas.microsoft.com/office/powerpoint/2010/main" val="3053128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EACC7-1D15-4B9D-8187-423B4E72CF7F}"/>
              </a:ext>
            </a:extLst>
          </p:cNvPr>
          <p:cNvSpPr txBox="1"/>
          <p:nvPr/>
        </p:nvSpPr>
        <p:spPr>
          <a:xfrm>
            <a:off x="2743200" y="361950"/>
            <a:ext cx="7791450" cy="830997"/>
          </a:xfrm>
          <a:prstGeom prst="rect">
            <a:avLst/>
          </a:prstGeom>
          <a:noFill/>
        </p:spPr>
        <p:txBody>
          <a:bodyPr wrap="square" rtlCol="0">
            <a:spAutoFit/>
          </a:bodyPr>
          <a:lstStyle/>
          <a:p>
            <a:r>
              <a:rPr lang="en-US" sz="3200" dirty="0"/>
              <a:t>                                     </a:t>
            </a:r>
            <a:r>
              <a:rPr lang="en-US" sz="4800" dirty="0">
                <a:solidFill>
                  <a:schemeClr val="accent5">
                    <a:lumMod val="50000"/>
                  </a:schemeClr>
                </a:solidFill>
              </a:rPr>
              <a:t>Work Flow</a:t>
            </a:r>
          </a:p>
        </p:txBody>
      </p:sp>
      <p:sp>
        <p:nvSpPr>
          <p:cNvPr id="4" name="AutoShape 2">
            <a:extLst>
              <a:ext uri="{FF2B5EF4-FFF2-40B4-BE49-F238E27FC236}">
                <a16:creationId xmlns:a16="http://schemas.microsoft.com/office/drawing/2014/main" id="{B9685897-4B93-4FDB-8F9F-995D52FAE1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CA4500E3-ACFF-4D91-A012-C2561F71CE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66DCB7E-DA56-4F4F-AF67-21A1A65D63A7}"/>
              </a:ext>
            </a:extLst>
          </p:cNvPr>
          <p:cNvPicPr>
            <a:picLocks noChangeAspect="1"/>
          </p:cNvPicPr>
          <p:nvPr/>
        </p:nvPicPr>
        <p:blipFill>
          <a:blip r:embed="rId2"/>
          <a:stretch>
            <a:fillRect/>
          </a:stretch>
        </p:blipFill>
        <p:spPr>
          <a:xfrm>
            <a:off x="2209799" y="1087933"/>
            <a:ext cx="9867901" cy="5408117"/>
          </a:xfrm>
          <a:prstGeom prst="rect">
            <a:avLst/>
          </a:prstGeom>
        </p:spPr>
      </p:pic>
    </p:spTree>
    <p:extLst>
      <p:ext uri="{BB962C8B-B14F-4D97-AF65-F5344CB8AC3E}">
        <p14:creationId xmlns:p14="http://schemas.microsoft.com/office/powerpoint/2010/main" val="25797638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82608-A509-43C8-A5D2-06DE31C5CAE6}"/>
              </a:ext>
            </a:extLst>
          </p:cNvPr>
          <p:cNvSpPr txBox="1"/>
          <p:nvPr/>
        </p:nvSpPr>
        <p:spPr>
          <a:xfrm>
            <a:off x="2104008" y="310718"/>
            <a:ext cx="4696287" cy="830997"/>
          </a:xfrm>
          <a:prstGeom prst="rect">
            <a:avLst/>
          </a:prstGeom>
          <a:noFill/>
        </p:spPr>
        <p:txBody>
          <a:bodyPr wrap="square" rtlCol="0">
            <a:spAutoFit/>
          </a:bodyPr>
          <a:lstStyle/>
          <a:p>
            <a:r>
              <a:rPr lang="en-US" sz="4800" dirty="0">
                <a:solidFill>
                  <a:schemeClr val="accent4">
                    <a:lumMod val="75000"/>
                  </a:schemeClr>
                </a:solidFill>
              </a:rPr>
              <a:t>Conclusion</a:t>
            </a:r>
          </a:p>
        </p:txBody>
      </p:sp>
      <p:sp>
        <p:nvSpPr>
          <p:cNvPr id="3" name="TextBox 2">
            <a:extLst>
              <a:ext uri="{FF2B5EF4-FFF2-40B4-BE49-F238E27FC236}">
                <a16:creationId xmlns:a16="http://schemas.microsoft.com/office/drawing/2014/main" id="{46B4D14F-4DED-4CC0-800F-21D5D38D326B}"/>
              </a:ext>
            </a:extLst>
          </p:cNvPr>
          <p:cNvSpPr txBox="1"/>
          <p:nvPr/>
        </p:nvSpPr>
        <p:spPr>
          <a:xfrm>
            <a:off x="2032986" y="1287262"/>
            <a:ext cx="9774315"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Background In this project, Linear regression model is evaluated for individual health insurance data. Various factors were used and their effect on the predicted amount was examined. It was observed that a person’s age and smoking status affect the prediction most in every algorithm applied.</a:t>
            </a:r>
          </a:p>
          <a:p>
            <a:pPr marL="285750" indent="-285750">
              <a:buFont typeface="Arial" panose="020B0604020202020204" pitchFamily="34" charset="0"/>
              <a:buChar char="•"/>
            </a:pPr>
            <a:r>
              <a:rPr lang="en-US" sz="2400" dirty="0"/>
              <a:t> Attributes that had no effect on the prediction were removed from the features. The effect of various independent variables on the premium amount was also checked. The attributes also in combination were checked for better accuracy results. </a:t>
            </a:r>
          </a:p>
          <a:p>
            <a:pPr marL="285750" indent="-285750">
              <a:buFont typeface="Arial" panose="020B0604020202020204" pitchFamily="34" charset="0"/>
              <a:buChar char="•"/>
            </a:pPr>
            <a:r>
              <a:rPr lang="en-US" sz="2400" dirty="0"/>
              <a:t>Premium amount prediction focuses on a person’s own health rather than other companies’ insurance terms and conditions. The models can be applied to the data collected in the coming years to predict the premium. </a:t>
            </a:r>
          </a:p>
          <a:p>
            <a:pPr marL="285750" indent="-285750">
              <a:buFont typeface="Arial" panose="020B0604020202020204" pitchFamily="34" charset="0"/>
              <a:buChar char="•"/>
            </a:pPr>
            <a:r>
              <a:rPr lang="en-US" sz="2400" dirty="0"/>
              <a:t>This can help not only people but also insurance companies to work in tandem for better and more health-centric insurance amounts.</a:t>
            </a:r>
          </a:p>
        </p:txBody>
      </p:sp>
    </p:spTree>
    <p:extLst>
      <p:ext uri="{BB962C8B-B14F-4D97-AF65-F5344CB8AC3E}">
        <p14:creationId xmlns:p14="http://schemas.microsoft.com/office/powerpoint/2010/main" val="122221858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07311-2A6C-4D01-A33A-8445955C641B}"/>
              </a:ext>
            </a:extLst>
          </p:cNvPr>
          <p:cNvSpPr txBox="1"/>
          <p:nvPr/>
        </p:nvSpPr>
        <p:spPr>
          <a:xfrm rot="21267134">
            <a:off x="3087530" y="2686254"/>
            <a:ext cx="7033994"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3287994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8083B-A71A-40EC-B821-36C040CED88F}"/>
              </a:ext>
            </a:extLst>
          </p:cNvPr>
          <p:cNvSpPr txBox="1"/>
          <p:nvPr/>
        </p:nvSpPr>
        <p:spPr>
          <a:xfrm rot="10146864" flipH="1" flipV="1">
            <a:off x="292963" y="2704121"/>
            <a:ext cx="11434439" cy="646331"/>
          </a:xfrm>
          <a:prstGeom prst="rect">
            <a:avLst/>
          </a:prstGeom>
          <a:noFill/>
        </p:spPr>
        <p:txBody>
          <a:bodyPr wrap="square" rtlCol="0">
            <a:spAutoFit/>
          </a:bodyPr>
          <a:lstStyle/>
          <a:p>
            <a:r>
              <a:rPr lang="en-US" b="1" dirty="0" err="1"/>
              <a:t>lMedival</a:t>
            </a:r>
            <a:r>
              <a:rPr lang="en-US" b="1" dirty="0"/>
              <a:t> insurance cost Prediction</a:t>
            </a:r>
          </a:p>
          <a:p>
            <a:endParaRPr lang="en-US" b="1" dirty="0"/>
          </a:p>
        </p:txBody>
      </p:sp>
      <p:pic>
        <p:nvPicPr>
          <p:cNvPr id="1026" name="Picture 2" descr="Medical Insurance Cost Prediction using Machine Learning with Python -  Models Profile">
            <a:extLst>
              <a:ext uri="{FF2B5EF4-FFF2-40B4-BE49-F238E27FC236}">
                <a16:creationId xmlns:a16="http://schemas.microsoft.com/office/drawing/2014/main" id="{D0F523AE-69BD-4BAA-A80B-B9271D80A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89"/>
            <a:ext cx="12192000" cy="70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04585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achine Learning and Deep Learning with Python | Zen Networks">
            <a:extLst>
              <a:ext uri="{FF2B5EF4-FFF2-40B4-BE49-F238E27FC236}">
                <a16:creationId xmlns:a16="http://schemas.microsoft.com/office/drawing/2014/main" id="{D62F6322-A8B1-44EF-8A96-2E6F53E4B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508" y="1379552"/>
            <a:ext cx="5158394" cy="3618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17AF61-3C05-4118-9431-126AE4E5B0A5}"/>
              </a:ext>
            </a:extLst>
          </p:cNvPr>
          <p:cNvSpPr txBox="1"/>
          <p:nvPr/>
        </p:nvSpPr>
        <p:spPr>
          <a:xfrm rot="10800000" flipH="1" flipV="1">
            <a:off x="7524601" y="1596007"/>
            <a:ext cx="3874327"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Python is a widely used general-purpose, high-level programming language.</a:t>
            </a:r>
          </a:p>
          <a:p>
            <a:pPr marL="285750" indent="-285750">
              <a:buFont typeface="Arial" panose="020B0604020202020204" pitchFamily="34" charset="0"/>
              <a:buChar char="•"/>
            </a:pPr>
            <a:r>
              <a:rPr lang="en-US" sz="2400" dirty="0"/>
              <a:t>Python is a programming language that lets you work quickly and integrate systems more efficiently.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415155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38FF4-3371-4A47-A612-D77BA4005979}"/>
              </a:ext>
            </a:extLst>
          </p:cNvPr>
          <p:cNvSpPr txBox="1"/>
          <p:nvPr/>
        </p:nvSpPr>
        <p:spPr>
          <a:xfrm>
            <a:off x="2104008" y="355107"/>
            <a:ext cx="9454718" cy="1569660"/>
          </a:xfrm>
          <a:prstGeom prst="rect">
            <a:avLst/>
          </a:prstGeom>
          <a:noFill/>
        </p:spPr>
        <p:txBody>
          <a:bodyPr wrap="square" rtlCol="0">
            <a:spAutoFit/>
          </a:bodyPr>
          <a:lstStyle/>
          <a:p>
            <a:r>
              <a:rPr lang="en-US" sz="4800" dirty="0"/>
              <a:t>                                                       </a:t>
            </a:r>
            <a:r>
              <a:rPr lang="en-US" sz="4800" dirty="0">
                <a:solidFill>
                  <a:schemeClr val="accent4">
                    <a:lumMod val="75000"/>
                  </a:schemeClr>
                </a:solidFill>
              </a:rPr>
              <a:t>Application Of Python Language</a:t>
            </a:r>
          </a:p>
        </p:txBody>
      </p:sp>
      <p:sp>
        <p:nvSpPr>
          <p:cNvPr id="4" name="TextBox 3">
            <a:extLst>
              <a:ext uri="{FF2B5EF4-FFF2-40B4-BE49-F238E27FC236}">
                <a16:creationId xmlns:a16="http://schemas.microsoft.com/office/drawing/2014/main" id="{A289879A-0952-4C50-9A86-E12C565C1669}"/>
              </a:ext>
            </a:extLst>
          </p:cNvPr>
          <p:cNvSpPr txBox="1"/>
          <p:nvPr/>
        </p:nvSpPr>
        <p:spPr>
          <a:xfrm>
            <a:off x="2352583" y="2379216"/>
            <a:ext cx="9534617"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t>Web Development</a:t>
            </a:r>
          </a:p>
          <a:p>
            <a:pPr marL="285750" indent="-285750">
              <a:buFont typeface="Arial" panose="020B0604020202020204" pitchFamily="34" charset="0"/>
              <a:buChar char="•"/>
            </a:pPr>
            <a:r>
              <a:rPr lang="en-US" sz="4000" dirty="0"/>
              <a:t>Machine Learning</a:t>
            </a:r>
          </a:p>
          <a:p>
            <a:pPr marL="285750" indent="-285750">
              <a:buFont typeface="Arial" panose="020B0604020202020204" pitchFamily="34" charset="0"/>
              <a:buChar char="•"/>
            </a:pPr>
            <a:r>
              <a:rPr lang="en-US" sz="4000" dirty="0"/>
              <a:t>Data Analysis</a:t>
            </a:r>
          </a:p>
          <a:p>
            <a:pPr marL="285750" indent="-285750">
              <a:buFont typeface="Arial" panose="020B0604020202020204" pitchFamily="34" charset="0"/>
              <a:buChar char="•"/>
            </a:pPr>
            <a:r>
              <a:rPr lang="en-US" sz="4000" dirty="0"/>
              <a:t>Scripting</a:t>
            </a:r>
          </a:p>
          <a:p>
            <a:pPr marL="285750" indent="-285750">
              <a:buFont typeface="Arial" panose="020B0604020202020204" pitchFamily="34" charset="0"/>
              <a:buChar char="•"/>
            </a:pPr>
            <a:r>
              <a:rPr lang="en-US" sz="4000" dirty="0"/>
              <a:t>Game Development</a:t>
            </a:r>
          </a:p>
          <a:p>
            <a:pPr marL="285750" indent="-285750">
              <a:buFont typeface="Arial" panose="020B0604020202020204" pitchFamily="34" charset="0"/>
              <a:buChar char="•"/>
            </a:pPr>
            <a:r>
              <a:rPr lang="en-US" sz="4000" dirty="0"/>
              <a:t>Desktop Applications</a:t>
            </a:r>
          </a:p>
        </p:txBody>
      </p:sp>
    </p:spTree>
    <p:extLst>
      <p:ext uri="{BB962C8B-B14F-4D97-AF65-F5344CB8AC3E}">
        <p14:creationId xmlns:p14="http://schemas.microsoft.com/office/powerpoint/2010/main" val="358760640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E90E4-0CD5-45C1-90D5-9C8E33BC2FED}"/>
              </a:ext>
            </a:extLst>
          </p:cNvPr>
          <p:cNvSpPr txBox="1"/>
          <p:nvPr/>
        </p:nvSpPr>
        <p:spPr>
          <a:xfrm>
            <a:off x="2325951" y="967666"/>
            <a:ext cx="8558072" cy="5016758"/>
          </a:xfrm>
          <a:prstGeom prst="rect">
            <a:avLst/>
          </a:prstGeom>
          <a:noFill/>
        </p:spPr>
        <p:txBody>
          <a:bodyPr wrap="square" rtlCol="0">
            <a:spAutoFit/>
          </a:bodyPr>
          <a:lstStyle/>
          <a:p>
            <a:r>
              <a:rPr lang="en-US" sz="4800" u="sng" dirty="0"/>
              <a:t>                    </a:t>
            </a:r>
            <a:r>
              <a:rPr lang="en-US" sz="4800" u="sng" dirty="0">
                <a:solidFill>
                  <a:schemeClr val="accent4">
                    <a:lumMod val="75000"/>
                  </a:schemeClr>
                </a:solidFill>
              </a:rPr>
              <a:t>DOMAIN</a:t>
            </a:r>
          </a:p>
          <a:p>
            <a:r>
              <a:rPr lang="en-US" sz="4800" dirty="0">
                <a:solidFill>
                  <a:schemeClr val="accent4"/>
                </a:solidFill>
              </a:rPr>
              <a:t>Machine Learning</a:t>
            </a:r>
          </a:p>
          <a:p>
            <a:pPr marL="457200" indent="-457200">
              <a:buFont typeface="Arial" panose="020B0604020202020204" pitchFamily="34" charset="0"/>
              <a:buChar char="•"/>
            </a:pPr>
            <a:r>
              <a:rPr lang="en-US" sz="2800" dirty="0"/>
              <a:t>Machine learning is the art(and science) of enabling machines to learn things that are not explicitly programmed.</a:t>
            </a:r>
          </a:p>
          <a:p>
            <a:pPr marL="457200" indent="-457200">
              <a:buFont typeface="Arial" panose="020B0604020202020204" pitchFamily="34" charset="0"/>
              <a:buChar char="•"/>
            </a:pPr>
            <a:r>
              <a:rPr lang="en-US" sz="2800" dirty="0"/>
              <a:t>Based on the learned data, they provide us the predicted results/patterns.</a:t>
            </a:r>
          </a:p>
          <a:p>
            <a:pPr marL="457200" indent="-457200">
              <a:buFont typeface="Arial" panose="020B0604020202020204" pitchFamily="34" charset="0"/>
              <a:buChar char="•"/>
            </a:pPr>
            <a:r>
              <a:rPr lang="en-US" sz="2800" dirty="0"/>
              <a:t>With the help of Machine Learning, we can develop intelligent systems that are capable of taking decisions on an autonomous basis</a:t>
            </a:r>
          </a:p>
        </p:txBody>
      </p:sp>
    </p:spTree>
    <p:extLst>
      <p:ext uri="{BB962C8B-B14F-4D97-AF65-F5344CB8AC3E}">
        <p14:creationId xmlns:p14="http://schemas.microsoft.com/office/powerpoint/2010/main" val="36081963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D98D2-F84F-439B-81EC-803A84D001FC}"/>
              </a:ext>
            </a:extLst>
          </p:cNvPr>
          <p:cNvSpPr txBox="1"/>
          <p:nvPr/>
        </p:nvSpPr>
        <p:spPr>
          <a:xfrm>
            <a:off x="2095130" y="1166958"/>
            <a:ext cx="8664606" cy="4524315"/>
          </a:xfrm>
          <a:prstGeom prst="rect">
            <a:avLst/>
          </a:prstGeom>
          <a:noFill/>
        </p:spPr>
        <p:txBody>
          <a:bodyPr wrap="square" rtlCol="0">
            <a:spAutoFit/>
          </a:bodyPr>
          <a:lstStyle/>
          <a:p>
            <a:r>
              <a:rPr lang="en-US" sz="4800" dirty="0">
                <a:solidFill>
                  <a:schemeClr val="accent2">
                    <a:lumMod val="75000"/>
                  </a:schemeClr>
                </a:solidFill>
              </a:rPr>
              <a:t>Linear Regression Algorithm </a:t>
            </a:r>
            <a:r>
              <a:rPr lang="en-US" dirty="0"/>
              <a:t>:</a:t>
            </a:r>
          </a:p>
          <a:p>
            <a:pPr marL="285750" indent="-285750">
              <a:buFont typeface="Arial" panose="020B0604020202020204" pitchFamily="34" charset="0"/>
              <a:buChar char="•"/>
            </a:pPr>
            <a:r>
              <a:rPr lang="en-US" sz="2400" dirty="0"/>
              <a:t>Linear Regression is the first machine learning algorithm based on ‘Supervised Learning’. Linear regression performs the task to predict a dependent variable value (y) based on a given independent variable (x). When there is a single input variable (x), the method is referred to as Simple Linear Regression. When there are multiple input variables, the method is referred to as ‘Multiple Linear Regression. </a:t>
            </a:r>
          </a:p>
          <a:p>
            <a:pPr marL="285750" indent="-285750">
              <a:buFont typeface="Arial" panose="020B0604020202020204" pitchFamily="34" charset="0"/>
              <a:buChar char="•"/>
            </a:pPr>
            <a:r>
              <a:rPr lang="en-US" sz="2400" dirty="0"/>
              <a:t>Simple regression equation : Y = A + B * XX → Input variable (training data)B → Coefficient of XA → Intercept (Constant)Y → Predicted Value ( Calculated from A,B and X</a:t>
            </a:r>
          </a:p>
        </p:txBody>
      </p:sp>
    </p:spTree>
    <p:extLst>
      <p:ext uri="{BB962C8B-B14F-4D97-AF65-F5344CB8AC3E}">
        <p14:creationId xmlns:p14="http://schemas.microsoft.com/office/powerpoint/2010/main" val="28654193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L | Linear Regression - GeeksforGeeks">
            <a:extLst>
              <a:ext uri="{FF2B5EF4-FFF2-40B4-BE49-F238E27FC236}">
                <a16:creationId xmlns:a16="http://schemas.microsoft.com/office/drawing/2014/main" id="{8D4E0966-8734-4708-8EF6-F90D696F4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619250"/>
            <a:ext cx="5448300" cy="3619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08FFA0-BECD-412B-8C31-36D794E75D84}"/>
              </a:ext>
            </a:extLst>
          </p:cNvPr>
          <p:cNvSpPr txBox="1"/>
          <p:nvPr/>
        </p:nvSpPr>
        <p:spPr>
          <a:xfrm>
            <a:off x="4638674" y="266700"/>
            <a:ext cx="3857625" cy="461665"/>
          </a:xfrm>
          <a:prstGeom prst="rect">
            <a:avLst/>
          </a:prstGeom>
          <a:solidFill>
            <a:schemeClr val="accent5">
              <a:lumMod val="75000"/>
            </a:schemeClr>
          </a:solidFill>
        </p:spPr>
        <p:txBody>
          <a:bodyPr wrap="square" rtlCol="0">
            <a:spAutoFit/>
          </a:bodyPr>
          <a:lstStyle/>
          <a:p>
            <a:r>
              <a:rPr lang="en-US" sz="2400" dirty="0"/>
              <a:t>Linear Regression</a:t>
            </a:r>
          </a:p>
        </p:txBody>
      </p:sp>
    </p:spTree>
    <p:extLst>
      <p:ext uri="{BB962C8B-B14F-4D97-AF65-F5344CB8AC3E}">
        <p14:creationId xmlns:p14="http://schemas.microsoft.com/office/powerpoint/2010/main" val="251397873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38BA5-4ADF-4109-AFA9-54E4D5F262A6}"/>
              </a:ext>
            </a:extLst>
          </p:cNvPr>
          <p:cNvSpPr txBox="1"/>
          <p:nvPr/>
        </p:nvSpPr>
        <p:spPr>
          <a:xfrm rot="10800000" flipH="1" flipV="1">
            <a:off x="3122293" y="93017"/>
            <a:ext cx="6278881" cy="830997"/>
          </a:xfrm>
          <a:prstGeom prst="rect">
            <a:avLst/>
          </a:prstGeom>
          <a:noFill/>
        </p:spPr>
        <p:txBody>
          <a:bodyPr wrap="square" rtlCol="0">
            <a:spAutoFit/>
          </a:bodyPr>
          <a:lstStyle/>
          <a:p>
            <a:r>
              <a:rPr lang="en-US" sz="4800" dirty="0"/>
              <a:t>Introduction</a:t>
            </a:r>
          </a:p>
        </p:txBody>
      </p:sp>
      <p:sp>
        <p:nvSpPr>
          <p:cNvPr id="3" name="TextBox 2">
            <a:extLst>
              <a:ext uri="{FF2B5EF4-FFF2-40B4-BE49-F238E27FC236}">
                <a16:creationId xmlns:a16="http://schemas.microsoft.com/office/drawing/2014/main" id="{72F0DA55-BFDA-4D59-B280-321075B89E61}"/>
              </a:ext>
            </a:extLst>
          </p:cNvPr>
          <p:cNvSpPr txBox="1"/>
          <p:nvPr/>
        </p:nvSpPr>
        <p:spPr>
          <a:xfrm>
            <a:off x="2638425" y="1333500"/>
            <a:ext cx="874395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Health insurance or medical insurance is a type of insurance that covers the whole or a part of the risk of a person incurring medical expenses. </a:t>
            </a:r>
          </a:p>
          <a:p>
            <a:pPr marL="285750" indent="-285750">
              <a:buFont typeface="Arial" panose="020B0604020202020204" pitchFamily="34" charset="0"/>
              <a:buChar char="•"/>
            </a:pPr>
            <a:r>
              <a:rPr lang="en-US" sz="2400" dirty="0"/>
              <a:t>As with other types of insurance, risk is shared among many individuals.</a:t>
            </a:r>
          </a:p>
          <a:p>
            <a:pPr marL="285750" indent="-285750">
              <a:buFont typeface="Arial" panose="020B0604020202020204" pitchFamily="34" charset="0"/>
              <a:buChar char="•"/>
            </a:pPr>
            <a:r>
              <a:rPr lang="en-US" sz="2400" dirty="0"/>
              <a:t> By estimating the overall risk of health risk and health system expenses over the risk pool, an insurer can develop a routine finance structure, such as a monthly premium or payroll tax, to provide the money to pay for the health care benefits specified in the insurance agreement.</a:t>
            </a:r>
          </a:p>
          <a:p>
            <a:pPr marL="285750" indent="-285750">
              <a:buFont typeface="Arial" panose="020B0604020202020204" pitchFamily="34" charset="0"/>
              <a:buChar char="•"/>
            </a:pPr>
            <a:r>
              <a:rPr lang="en-US" sz="2400" dirty="0"/>
              <a:t>The benefit is administered by a central organization, such as a government agency, private business, or not-for-profit entity.</a:t>
            </a:r>
          </a:p>
        </p:txBody>
      </p:sp>
    </p:spTree>
    <p:extLst>
      <p:ext uri="{BB962C8B-B14F-4D97-AF65-F5344CB8AC3E}">
        <p14:creationId xmlns:p14="http://schemas.microsoft.com/office/powerpoint/2010/main" val="12914566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0F238-D71B-457C-8532-92CF41880122}"/>
              </a:ext>
            </a:extLst>
          </p:cNvPr>
          <p:cNvSpPr txBox="1"/>
          <p:nvPr/>
        </p:nvSpPr>
        <p:spPr>
          <a:xfrm>
            <a:off x="2041863" y="284086"/>
            <a:ext cx="2858610" cy="584775"/>
          </a:xfrm>
          <a:prstGeom prst="rect">
            <a:avLst/>
          </a:prstGeom>
          <a:noFill/>
        </p:spPr>
        <p:txBody>
          <a:bodyPr wrap="square" rtlCol="0">
            <a:spAutoFit/>
          </a:bodyPr>
          <a:lstStyle/>
          <a:p>
            <a:r>
              <a:rPr lang="en-US" sz="3200" dirty="0"/>
              <a:t>Abstract</a:t>
            </a:r>
          </a:p>
        </p:txBody>
      </p:sp>
      <p:sp>
        <p:nvSpPr>
          <p:cNvPr id="3" name="TextBox 2">
            <a:extLst>
              <a:ext uri="{FF2B5EF4-FFF2-40B4-BE49-F238E27FC236}">
                <a16:creationId xmlns:a16="http://schemas.microsoft.com/office/drawing/2014/main" id="{DA9714F6-D81A-4AC5-900C-6C6A836B767F}"/>
              </a:ext>
            </a:extLst>
          </p:cNvPr>
          <p:cNvSpPr txBox="1"/>
          <p:nvPr/>
        </p:nvSpPr>
        <p:spPr>
          <a:xfrm rot="10800000" flipH="1" flipV="1">
            <a:off x="1776866" y="1414976"/>
            <a:ext cx="585793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the domains of computational and applied mathematics, soft computing, fuzzy logic, and machine learning (ML) are well-known research areas. ML is one of the computational intelligence aspects that may address diverse difficulties in a wide range of applications and systems when it comes to exploitation of historical data. Predicting medical insurance costs using ML approaches is still a problem in the healthcare industry that requires investigation and improvement. Using a series of machine learning algorithms, this study provides a computational intelligence approach for predicting healthcare insurance costs. The proposed research approach uses Linear Regression, Support Vector Regression, Ridge Regressor, Stochastic Gradient Boosting, </a:t>
            </a:r>
            <a:r>
              <a:rPr lang="en-US" dirty="0" err="1"/>
              <a:t>XGBoost</a:t>
            </a:r>
            <a:r>
              <a:rPr lang="en-US" dirty="0"/>
              <a:t>, Decision Tree, Random Forest Regressor, Multiple Linear Regression, and k-Nearest Neighbors</a:t>
            </a:r>
          </a:p>
        </p:txBody>
      </p:sp>
      <p:sp>
        <p:nvSpPr>
          <p:cNvPr id="4" name="TextBox 3">
            <a:extLst>
              <a:ext uri="{FF2B5EF4-FFF2-40B4-BE49-F238E27FC236}">
                <a16:creationId xmlns:a16="http://schemas.microsoft.com/office/drawing/2014/main" id="{26F62C09-BED2-4BD8-97E1-CF083680CFE1}"/>
              </a:ext>
            </a:extLst>
          </p:cNvPr>
          <p:cNvSpPr txBox="1"/>
          <p:nvPr/>
        </p:nvSpPr>
        <p:spPr>
          <a:xfrm>
            <a:off x="9135122" y="1447060"/>
            <a:ext cx="2867488" cy="4731798"/>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957E5561-AFE0-462C-A3DD-E6D8EF9F4CB4}"/>
              </a:ext>
            </a:extLst>
          </p:cNvPr>
          <p:cNvPicPr>
            <a:picLocks noChangeAspect="1"/>
          </p:cNvPicPr>
          <p:nvPr/>
        </p:nvPicPr>
        <p:blipFill>
          <a:blip r:embed="rId2"/>
          <a:stretch>
            <a:fillRect/>
          </a:stretch>
        </p:blipFill>
        <p:spPr>
          <a:xfrm>
            <a:off x="7863766" y="1632843"/>
            <a:ext cx="4138844" cy="3219450"/>
          </a:xfrm>
          <a:prstGeom prst="rect">
            <a:avLst/>
          </a:prstGeom>
        </p:spPr>
      </p:pic>
    </p:spTree>
    <p:extLst>
      <p:ext uri="{BB962C8B-B14F-4D97-AF65-F5344CB8AC3E}">
        <p14:creationId xmlns:p14="http://schemas.microsoft.com/office/powerpoint/2010/main" val="36951104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165</TotalTime>
  <Words>655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Bahnschrift SemiLight</vt:lpstr>
      <vt:lpstr>Corbel</vt:lpstr>
      <vt:lpstr>Parallax</vt:lpstr>
      <vt:lpstr>Data Analytics Associate Final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Associate Final Project Presentation</dc:title>
  <dc:creator>Angeline</dc:creator>
  <cp:lastModifiedBy>Angeline</cp:lastModifiedBy>
  <cp:revision>1</cp:revision>
  <dcterms:created xsi:type="dcterms:W3CDTF">2022-08-19T04:54:52Z</dcterms:created>
  <dcterms:modified xsi:type="dcterms:W3CDTF">2022-08-19T07:40:09Z</dcterms:modified>
</cp:coreProperties>
</file>