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2779" y="2277313"/>
            <a:ext cx="580644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5080"/>
            <a:ext cx="4743450" cy="6852920"/>
          </a:xfrm>
          <a:custGeom>
            <a:avLst/>
            <a:gdLst/>
            <a:ahLst/>
            <a:cxnLst/>
            <a:rect l="l" t="t" r="r" b="b"/>
            <a:pathLst>
              <a:path w="4743450" h="6852920">
                <a:moveTo>
                  <a:pt x="3147059" y="6852920"/>
                </a:moveTo>
                <a:lnTo>
                  <a:pt x="1929129" y="0"/>
                </a:lnTo>
              </a:path>
              <a:path w="4743450" h="6852920">
                <a:moveTo>
                  <a:pt x="0" y="6852920"/>
                </a:moveTo>
                <a:lnTo>
                  <a:pt x="4743450" y="3689985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3104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6" y="6858000"/>
                </a:lnTo>
                <a:lnTo>
                  <a:pt x="2588895" y="6858000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675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325" y="0"/>
                </a:moveTo>
                <a:lnTo>
                  <a:pt x="0" y="0"/>
                </a:lnTo>
                <a:lnTo>
                  <a:pt x="2470277" y="6858000"/>
                </a:lnTo>
                <a:lnTo>
                  <a:pt x="2854325" y="6858000"/>
                </a:lnTo>
                <a:lnTo>
                  <a:pt x="2854325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5970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6029" y="0"/>
                </a:moveTo>
                <a:lnTo>
                  <a:pt x="0" y="0"/>
                </a:lnTo>
                <a:lnTo>
                  <a:pt x="1114805" y="6858000"/>
                </a:lnTo>
                <a:lnTo>
                  <a:pt x="1256029" y="6858000"/>
                </a:lnTo>
                <a:lnTo>
                  <a:pt x="1256029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7335" y="664398"/>
            <a:ext cx="6577329" cy="1221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580" y="2638816"/>
            <a:ext cx="11076838" cy="190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60" y="6442964"/>
            <a:ext cx="17640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3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0723" y="6442964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108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AngelinGifty</a:t>
            </a:r>
            <a:r>
              <a:rPr dirty="0" spc="-85"/>
              <a:t> </a:t>
            </a:r>
            <a:r>
              <a:rPr dirty="0"/>
              <a:t>J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87414" y="2960624"/>
            <a:ext cx="171259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5" b="1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dirty="0" sz="2200" spc="-40" b="1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dirty="0" sz="2200" spc="-5" b="1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12820" y="75247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752475" y="899160"/>
            <a:ext cx="1743075" cy="1333500"/>
            <a:chOff x="752475" y="899160"/>
            <a:chExt cx="1743075" cy="1333500"/>
          </a:xfrm>
        </p:grpSpPr>
        <p:sp>
          <p:nvSpPr>
            <p:cNvPr id="8" name="object 8"/>
            <p:cNvSpPr/>
            <p:nvPr/>
          </p:nvSpPr>
          <p:spPr>
            <a:xfrm>
              <a:off x="752475" y="117538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47850" y="89916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700" y="6458203"/>
            <a:ext cx="17640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3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4523" y="6458203"/>
            <a:ext cx="1778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580" y="386388"/>
            <a:ext cx="8684895" cy="2625090"/>
          </a:xfrm>
          <a:prstGeom prst="rect"/>
        </p:spPr>
        <p:txBody>
          <a:bodyPr wrap="square" lIns="0" tIns="330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dirty="0" sz="4800" spc="-5" b="0">
                <a:latin typeface="Calibri"/>
                <a:cs typeface="Calibri"/>
              </a:rPr>
              <a:t>Results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  <a:spcBef>
                <a:spcPts val="1150"/>
              </a:spcBef>
            </a:pPr>
            <a:r>
              <a:rPr dirty="0" sz="2800" spc="-5" b="0">
                <a:latin typeface="Calibri"/>
                <a:cs typeface="Calibri"/>
              </a:rPr>
              <a:t>The model achieved </a:t>
            </a:r>
            <a:r>
              <a:rPr dirty="0" sz="2800" spc="5" b="0">
                <a:latin typeface="Calibri"/>
                <a:cs typeface="Calibri"/>
              </a:rPr>
              <a:t>an </a:t>
            </a:r>
            <a:r>
              <a:rPr dirty="0" sz="2800" spc="-5" b="0">
                <a:latin typeface="Calibri"/>
                <a:cs typeface="Calibri"/>
              </a:rPr>
              <a:t>accuracy </a:t>
            </a:r>
            <a:r>
              <a:rPr dirty="0" sz="2800" b="0">
                <a:latin typeface="Calibri"/>
                <a:cs typeface="Calibri"/>
              </a:rPr>
              <a:t>of </a:t>
            </a:r>
            <a:r>
              <a:rPr dirty="0" sz="2800" spc="-5" b="0">
                <a:latin typeface="Calibri"/>
                <a:cs typeface="Calibri"/>
              </a:rPr>
              <a:t>93% </a:t>
            </a:r>
            <a:r>
              <a:rPr dirty="0" sz="2800" b="0">
                <a:latin typeface="Calibri"/>
                <a:cs typeface="Calibri"/>
              </a:rPr>
              <a:t>on </a:t>
            </a:r>
            <a:r>
              <a:rPr dirty="0" sz="2800" spc="-5" b="0">
                <a:latin typeface="Calibri"/>
                <a:cs typeface="Calibri"/>
              </a:rPr>
              <a:t>the </a:t>
            </a:r>
            <a:r>
              <a:rPr dirty="0" sz="2800" spc="5" b="0">
                <a:latin typeface="Calibri"/>
                <a:cs typeface="Calibri"/>
              </a:rPr>
              <a:t>test </a:t>
            </a:r>
            <a:r>
              <a:rPr dirty="0" sz="2800" spc="-5" b="0">
                <a:latin typeface="Calibri"/>
                <a:cs typeface="Calibri"/>
              </a:rPr>
              <a:t>dataset, </a:t>
            </a:r>
            <a:r>
              <a:rPr dirty="0" sz="2800" spc="-62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demonstrating </a:t>
            </a:r>
            <a:r>
              <a:rPr dirty="0" sz="2800" b="0">
                <a:latin typeface="Calibri"/>
                <a:cs typeface="Calibri"/>
              </a:rPr>
              <a:t>its </a:t>
            </a:r>
            <a:r>
              <a:rPr dirty="0" sz="2800" spc="-5" b="0">
                <a:latin typeface="Calibri"/>
                <a:cs typeface="Calibri"/>
              </a:rPr>
              <a:t>effectiveness </a:t>
            </a:r>
            <a:r>
              <a:rPr dirty="0" sz="2800" b="0">
                <a:latin typeface="Calibri"/>
                <a:cs typeface="Calibri"/>
              </a:rPr>
              <a:t>in accurately </a:t>
            </a:r>
            <a:r>
              <a:rPr dirty="0" sz="2800" spc="-5" b="0">
                <a:latin typeface="Calibri"/>
                <a:cs typeface="Calibri"/>
              </a:rPr>
              <a:t>recognizing </a:t>
            </a:r>
            <a:r>
              <a:rPr dirty="0" sz="2800" b="0">
                <a:latin typeface="Calibri"/>
                <a:cs typeface="Calibri"/>
              </a:rPr>
              <a:t> handwritten</a:t>
            </a:r>
            <a:r>
              <a:rPr dirty="0" sz="2800" spc="-35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digits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60" y="6442964"/>
            <a:ext cx="17640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3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0723" y="6442964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2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1940" y="1566478"/>
            <a:ext cx="7524115" cy="163639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28520" marR="5080" indent="-2116455">
              <a:lnSpc>
                <a:spcPct val="110100"/>
              </a:lnSpc>
              <a:spcBef>
                <a:spcPts val="95"/>
              </a:spcBef>
            </a:pPr>
            <a:r>
              <a:rPr dirty="0" sz="4800" spc="-5" b="0">
                <a:latin typeface="Calibri"/>
                <a:cs typeface="Calibri"/>
              </a:rPr>
              <a:t>Handwritten Digit Recognition </a:t>
            </a:r>
            <a:r>
              <a:rPr dirty="0" sz="4800" spc="-1075" b="0">
                <a:latin typeface="Calibri"/>
                <a:cs typeface="Calibri"/>
              </a:rPr>
              <a:t> </a:t>
            </a:r>
            <a:r>
              <a:rPr dirty="0" sz="4800" spc="-5" b="0">
                <a:latin typeface="Calibri"/>
                <a:cs typeface="Calibri"/>
              </a:rPr>
              <a:t>Using</a:t>
            </a:r>
            <a:r>
              <a:rPr dirty="0" sz="4800" b="0">
                <a:latin typeface="Calibri"/>
                <a:cs typeface="Calibri"/>
              </a:rPr>
              <a:t> </a:t>
            </a:r>
            <a:r>
              <a:rPr dirty="0" sz="4800" spc="-5" b="0">
                <a:latin typeface="Calibri"/>
                <a:cs typeface="Calibri"/>
              </a:rPr>
              <a:t>Python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30840" y="23729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83344" y="63976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60" y="6464593"/>
            <a:ext cx="17386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2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0723" y="6442964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3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7625" y="3819522"/>
            <a:ext cx="4124325" cy="3009900"/>
            <a:chOff x="47625" y="3819522"/>
            <a:chExt cx="4124325" cy="30099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4"/>
              <a:ext cx="3705225" cy="2952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2"/>
              <a:ext cx="1733550" cy="30099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0460" y="542366"/>
            <a:ext cx="23526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latin typeface="Trebuchet MS"/>
                <a:cs typeface="Trebuchet MS"/>
              </a:rPr>
              <a:t>AGENDA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460" y="1314967"/>
            <a:ext cx="7926070" cy="230378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62585" indent="-35052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363220" algn="l"/>
              </a:tabLst>
            </a:pPr>
            <a:r>
              <a:rPr dirty="0" sz="2800" spc="-5">
                <a:latin typeface="Calibri"/>
                <a:cs typeface="Calibri"/>
              </a:rPr>
              <a:t>Introduction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Handwritten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Digit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Recognition.</a:t>
            </a:r>
            <a:endParaRPr sz="280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63220" algn="l"/>
              </a:tabLst>
            </a:pPr>
            <a:r>
              <a:rPr dirty="0" sz="2800" spc="-5">
                <a:latin typeface="Calibri"/>
                <a:cs typeface="Calibri"/>
              </a:rPr>
              <a:t>Dataset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description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preprocessing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steps.</a:t>
            </a:r>
            <a:endParaRPr sz="280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363220" algn="l"/>
              </a:tabLst>
            </a:pP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architecture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training process.</a:t>
            </a:r>
            <a:endParaRPr sz="280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63220" algn="l"/>
              </a:tabLst>
            </a:pPr>
            <a:r>
              <a:rPr dirty="0" sz="2800">
                <a:latin typeface="Calibri"/>
                <a:cs typeface="Calibri"/>
              </a:rPr>
              <a:t>Evaluation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results, conclusion,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future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prospects.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60" y="6442964"/>
            <a:ext cx="17640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0723" y="6442964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4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4948" y="676478"/>
            <a:ext cx="575183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1610" algn="l"/>
              </a:tabLst>
            </a:pPr>
            <a:r>
              <a:rPr dirty="0" sz="4300" spc="-5">
                <a:latin typeface="Trebuchet MS"/>
                <a:cs typeface="Trebuchet MS"/>
              </a:rPr>
              <a:t>PROBLEM	</a:t>
            </a:r>
            <a:r>
              <a:rPr dirty="0" sz="4300" spc="-10">
                <a:latin typeface="Trebuchet MS"/>
                <a:cs typeface="Trebuchet MS"/>
              </a:rPr>
              <a:t>STATEMENT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948" y="1897745"/>
            <a:ext cx="7995284" cy="2639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105"/>
              </a:spcBef>
            </a:pPr>
            <a:r>
              <a:rPr dirty="0" sz="2600" spc="-5">
                <a:latin typeface="Calibri"/>
                <a:cs typeface="Calibri"/>
              </a:rPr>
              <a:t>Develop a </a:t>
            </a:r>
            <a:r>
              <a:rPr dirty="0" sz="2600">
                <a:latin typeface="Calibri"/>
                <a:cs typeface="Calibri"/>
              </a:rPr>
              <a:t>Python-based </a:t>
            </a:r>
            <a:r>
              <a:rPr dirty="0" sz="2600" spc="-5">
                <a:latin typeface="Calibri"/>
                <a:cs typeface="Calibri"/>
              </a:rPr>
              <a:t>system capable of </a:t>
            </a:r>
            <a:r>
              <a:rPr dirty="0" sz="2600">
                <a:latin typeface="Calibri"/>
                <a:cs typeface="Calibri"/>
              </a:rPr>
              <a:t>accurately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recognizing</a:t>
            </a:r>
            <a:r>
              <a:rPr dirty="0" sz="2600" spc="-10">
                <a:latin typeface="Calibri"/>
                <a:cs typeface="Calibri"/>
              </a:rPr>
              <a:t> handwritten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digits, </a:t>
            </a:r>
            <a:r>
              <a:rPr dirty="0" sz="2600" spc="-5">
                <a:latin typeface="Calibri"/>
                <a:cs typeface="Calibri"/>
              </a:rPr>
              <a:t>utilizing </a:t>
            </a:r>
            <a:r>
              <a:rPr dirty="0" sz="2600">
                <a:latin typeface="Calibri"/>
                <a:cs typeface="Calibri"/>
              </a:rPr>
              <a:t>machine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learning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techniques,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 deploying a </a:t>
            </a:r>
            <a:r>
              <a:rPr dirty="0" sz="2600" spc="-10">
                <a:latin typeface="Calibri"/>
                <a:cs typeface="Calibri"/>
              </a:rPr>
              <a:t>model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that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can</a:t>
            </a:r>
            <a:r>
              <a:rPr dirty="0" sz="2600" spc="-5">
                <a:latin typeface="Calibri"/>
                <a:cs typeface="Calibri"/>
              </a:rPr>
              <a:t> classify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digits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with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high</a:t>
            </a:r>
            <a:r>
              <a:rPr dirty="0" sz="2600">
                <a:latin typeface="Calibri"/>
                <a:cs typeface="Calibri"/>
              </a:rPr>
              <a:t> accuracy </a:t>
            </a:r>
            <a:r>
              <a:rPr dirty="0" sz="2600" spc="-10">
                <a:latin typeface="Calibri"/>
                <a:cs typeface="Calibri"/>
              </a:rPr>
              <a:t>for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various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practical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applications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such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10">
                <a:latin typeface="Calibri"/>
                <a:cs typeface="Calibri"/>
              </a:rPr>
              <a:t>as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digit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recognition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forms,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postal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code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sorting,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digitized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document</a:t>
            </a:r>
            <a:r>
              <a:rPr dirty="0" sz="2600" spc="-5">
                <a:latin typeface="Calibri"/>
                <a:cs typeface="Calibri"/>
              </a:rPr>
              <a:t> processing.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326755" y="5710554"/>
            <a:ext cx="352425" cy="478155"/>
          </a:xfrm>
          <a:custGeom>
            <a:avLst/>
            <a:gdLst/>
            <a:ahLst/>
            <a:cxnLst/>
            <a:rect l="l" t="t" r="r" b="b"/>
            <a:pathLst>
              <a:path w="352425" h="478154">
                <a:moveTo>
                  <a:pt x="352425" y="0"/>
                </a:moveTo>
                <a:lnTo>
                  <a:pt x="0" y="0"/>
                </a:lnTo>
                <a:lnTo>
                  <a:pt x="0" y="478155"/>
                </a:lnTo>
                <a:lnTo>
                  <a:pt x="352425" y="478155"/>
                </a:lnTo>
                <a:lnTo>
                  <a:pt x="352425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98050" y="2716529"/>
            <a:ext cx="2129154" cy="340550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878955" y="14363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580" y="6458203"/>
            <a:ext cx="1016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480" y="6479833"/>
            <a:ext cx="16624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/21/2024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1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0723" y="6458203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5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7580" y="676478"/>
            <a:ext cx="531050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6680" algn="l"/>
              </a:tabLst>
            </a:pPr>
            <a:r>
              <a:rPr dirty="0" sz="4300" spc="-5">
                <a:latin typeface="Trebuchet MS"/>
                <a:cs typeface="Trebuchet MS"/>
              </a:rPr>
              <a:t>P</a:t>
            </a:r>
            <a:r>
              <a:rPr dirty="0" sz="4300" spc="-20">
                <a:latin typeface="Trebuchet MS"/>
                <a:cs typeface="Trebuchet MS"/>
              </a:rPr>
              <a:t>R</a:t>
            </a:r>
            <a:r>
              <a:rPr dirty="0" sz="4300" spc="-10">
                <a:latin typeface="Trebuchet MS"/>
                <a:cs typeface="Trebuchet MS"/>
              </a:rPr>
              <a:t>OJEC</a:t>
            </a:r>
            <a:r>
              <a:rPr dirty="0" sz="4300" spc="-5">
                <a:latin typeface="Trebuchet MS"/>
                <a:cs typeface="Trebuchet MS"/>
              </a:rPr>
              <a:t>T</a:t>
            </a:r>
            <a:r>
              <a:rPr dirty="0" sz="4300">
                <a:latin typeface="Trebuchet MS"/>
                <a:cs typeface="Trebuchet MS"/>
              </a:rPr>
              <a:t>	</a:t>
            </a:r>
            <a:r>
              <a:rPr dirty="0" sz="4300" spc="-10">
                <a:latin typeface="Trebuchet MS"/>
                <a:cs typeface="Trebuchet MS"/>
              </a:rPr>
              <a:t>OVE</a:t>
            </a:r>
            <a:r>
              <a:rPr dirty="0" sz="4300" spc="-20">
                <a:latin typeface="Trebuchet MS"/>
                <a:cs typeface="Trebuchet MS"/>
              </a:rPr>
              <a:t>R</a:t>
            </a:r>
            <a:r>
              <a:rPr dirty="0" sz="4300" spc="-5">
                <a:latin typeface="Trebuchet MS"/>
                <a:cs typeface="Trebuchet MS"/>
              </a:rPr>
              <a:t>VIEW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580" y="1897745"/>
            <a:ext cx="9010650" cy="3075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dirty="0" sz="2600" spc="-5">
                <a:latin typeface="Calibri"/>
                <a:cs typeface="Calibri"/>
              </a:rPr>
              <a:t>The project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focuses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on</a:t>
            </a:r>
            <a:r>
              <a:rPr dirty="0" sz="2600" spc="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implementing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handwritten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digit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recognition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using </a:t>
            </a:r>
            <a:r>
              <a:rPr dirty="0" sz="2600" spc="-5">
                <a:latin typeface="Calibri"/>
                <a:cs typeface="Calibri"/>
              </a:rPr>
              <a:t>Python.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involves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dataset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preprocessing,</a:t>
            </a:r>
            <a:r>
              <a:rPr dirty="0" sz="2600" spc="-10">
                <a:latin typeface="Calibri"/>
                <a:cs typeface="Calibri"/>
              </a:rPr>
              <a:t> model</a:t>
            </a:r>
            <a:endParaRPr sz="2600">
              <a:latin typeface="Calibri"/>
              <a:cs typeface="Calibri"/>
            </a:endParaRPr>
          </a:p>
          <a:p>
            <a:pPr marL="12700" marR="1452245">
              <a:lnSpc>
                <a:spcPct val="109800"/>
              </a:lnSpc>
              <a:spcBef>
                <a:spcPts val="10"/>
              </a:spcBef>
            </a:pPr>
            <a:r>
              <a:rPr dirty="0" sz="2600" spc="-5">
                <a:latin typeface="Calibri"/>
                <a:cs typeface="Calibri"/>
              </a:rPr>
              <a:t>building with machine </a:t>
            </a:r>
            <a:r>
              <a:rPr dirty="0" sz="2600">
                <a:latin typeface="Calibri"/>
                <a:cs typeface="Calibri"/>
              </a:rPr>
              <a:t>learning </a:t>
            </a:r>
            <a:r>
              <a:rPr dirty="0" sz="2600" spc="-5">
                <a:latin typeface="Calibri"/>
                <a:cs typeface="Calibri"/>
              </a:rPr>
              <a:t>or deep learning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techniques,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 deploying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model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practical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use. </a:t>
            </a:r>
            <a:r>
              <a:rPr dirty="0" sz="2600" spc="-5">
                <a:latin typeface="Calibri"/>
                <a:cs typeface="Calibri"/>
              </a:rPr>
              <a:t> The goal is </a:t>
            </a:r>
            <a:r>
              <a:rPr dirty="0" sz="2600" spc="5">
                <a:latin typeface="Calibri"/>
                <a:cs typeface="Calibri"/>
              </a:rPr>
              <a:t>to </a:t>
            </a:r>
            <a:r>
              <a:rPr dirty="0" sz="2600">
                <a:latin typeface="Calibri"/>
                <a:cs typeface="Calibri"/>
              </a:rPr>
              <a:t>accurately </a:t>
            </a:r>
            <a:r>
              <a:rPr dirty="0" sz="2600" spc="-5">
                <a:latin typeface="Calibri"/>
                <a:cs typeface="Calibri"/>
              </a:rPr>
              <a:t>classify handwritten digits, </a:t>
            </a:r>
            <a:r>
              <a:rPr dirty="0" sz="2600">
                <a:latin typeface="Calibri"/>
                <a:cs typeface="Calibri"/>
              </a:rPr>
              <a:t> enabling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applications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like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digitized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document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processing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</a:t>
            </a:r>
            <a:r>
              <a:rPr dirty="0" sz="2600" spc="-10">
                <a:latin typeface="Calibri"/>
                <a:cs typeface="Calibri"/>
              </a:rPr>
              <a:t> postal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code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sorting.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36050" y="2957195"/>
            <a:ext cx="2566670" cy="3282950"/>
            <a:chOff x="9036050" y="2957195"/>
            <a:chExt cx="2566670" cy="3282950"/>
          </a:xfrm>
        </p:grpSpPr>
        <p:sp>
          <p:nvSpPr>
            <p:cNvPr id="10" name="object 10"/>
            <p:cNvSpPr/>
            <p:nvPr/>
          </p:nvSpPr>
          <p:spPr>
            <a:xfrm>
              <a:off x="9164320" y="540321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6050" y="2957195"/>
              <a:ext cx="2566416" cy="3282696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5986145" y="14363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700" y="6458203"/>
            <a:ext cx="17640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3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0723" y="6458203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6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7788" y="1151966"/>
            <a:ext cx="5116830" cy="5200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50" spc="-15">
                <a:latin typeface="Trebuchet MS"/>
                <a:cs typeface="Trebuchet MS"/>
              </a:rPr>
              <a:t>WHO</a:t>
            </a:r>
            <a:r>
              <a:rPr dirty="0" sz="3250" spc="10">
                <a:latin typeface="Trebuchet MS"/>
                <a:cs typeface="Trebuchet MS"/>
              </a:rPr>
              <a:t> </a:t>
            </a:r>
            <a:r>
              <a:rPr dirty="0" sz="3250" spc="-10">
                <a:latin typeface="Trebuchet MS"/>
                <a:cs typeface="Trebuchet MS"/>
              </a:rPr>
              <a:t>ARE </a:t>
            </a:r>
            <a:r>
              <a:rPr dirty="0" sz="3250" spc="-5">
                <a:latin typeface="Trebuchet MS"/>
                <a:cs typeface="Trebuchet MS"/>
              </a:rPr>
              <a:t>THE</a:t>
            </a:r>
            <a:r>
              <a:rPr dirty="0" sz="3250" spc="-20">
                <a:latin typeface="Trebuchet MS"/>
                <a:cs typeface="Trebuchet MS"/>
              </a:rPr>
              <a:t> </a:t>
            </a:r>
            <a:r>
              <a:rPr dirty="0" sz="3250">
                <a:latin typeface="Trebuchet MS"/>
                <a:cs typeface="Trebuchet MS"/>
              </a:rPr>
              <a:t>END</a:t>
            </a:r>
            <a:r>
              <a:rPr dirty="0" sz="3250" spc="-20">
                <a:latin typeface="Trebuchet MS"/>
                <a:cs typeface="Trebuchet MS"/>
              </a:rPr>
              <a:t> </a:t>
            </a:r>
            <a:r>
              <a:rPr dirty="0" sz="3250" spc="-10">
                <a:latin typeface="Trebuchet MS"/>
                <a:cs typeface="Trebuchet MS"/>
              </a:rPr>
              <a:t>USERS?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788" y="2025853"/>
            <a:ext cx="9239885" cy="763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end </a:t>
            </a:r>
            <a:r>
              <a:rPr dirty="0" sz="2200" spc="-5">
                <a:latin typeface="Calibri"/>
                <a:cs typeface="Calibri"/>
              </a:rPr>
              <a:t>users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of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handwritten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digit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recognition </a:t>
            </a:r>
            <a:r>
              <a:rPr dirty="0" sz="2200" spc="-10">
                <a:latin typeface="Calibri"/>
                <a:cs typeface="Calibri"/>
              </a:rPr>
              <a:t>system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can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vary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depending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on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 </a:t>
            </a:r>
            <a:r>
              <a:rPr dirty="0" sz="2200" spc="-5">
                <a:latin typeface="Calibri"/>
                <a:cs typeface="Calibri"/>
              </a:rPr>
              <a:t>specific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application,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but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potential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users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may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include: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388" y="3109909"/>
            <a:ext cx="2940685" cy="25292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3600" spc="-5">
                <a:latin typeface="Calibri"/>
                <a:cs typeface="Calibri"/>
              </a:rPr>
              <a:t>Businesses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3600" spc="-5">
                <a:latin typeface="Calibri"/>
                <a:cs typeface="Calibri"/>
              </a:rPr>
              <a:t>Researchers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3600" spc="-5">
                <a:latin typeface="Calibri"/>
                <a:cs typeface="Calibri"/>
              </a:rPr>
              <a:t>Developers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3600" spc="-5">
                <a:latin typeface="Calibri"/>
                <a:cs typeface="Calibri"/>
              </a:rPr>
              <a:t>General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Public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8529" y="11957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44180" y="74358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580" y="6458203"/>
            <a:ext cx="1016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480" y="6479833"/>
            <a:ext cx="16624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/21/2024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1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0723" y="6458203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7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dirty="0" spc="-5"/>
              <a:t>YOUR</a:t>
            </a:r>
            <a:r>
              <a:rPr dirty="0" spc="-35"/>
              <a:t> </a:t>
            </a:r>
            <a:r>
              <a:rPr dirty="0"/>
              <a:t>SOLUTION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ITS </a:t>
            </a:r>
            <a:r>
              <a:rPr dirty="0" spc="-800"/>
              <a:t> </a:t>
            </a:r>
            <a:r>
              <a:rPr dirty="0" spc="-10"/>
              <a:t>VALUEPROPOSITION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9980" y="2750311"/>
            <a:ext cx="9392285" cy="334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9470" marR="31750">
              <a:lnSpc>
                <a:spcPct val="11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end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users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handwritten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digit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recognition system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vary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depending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specific application,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but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potential users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algn="just" marL="2109470" marR="286385">
              <a:lnSpc>
                <a:spcPct val="109500"/>
              </a:lnSpc>
              <a:buAutoNum type="arabicPeriod"/>
              <a:tabLst>
                <a:tab pos="2335530" algn="l"/>
              </a:tabLst>
            </a:pPr>
            <a:r>
              <a:rPr dirty="0" sz="1800" spc="-5">
                <a:latin typeface="Calibri"/>
                <a:cs typeface="Calibri"/>
              </a:rPr>
              <a:t>Businesses: Companies </a:t>
            </a:r>
            <a:r>
              <a:rPr dirty="0" sz="1800">
                <a:latin typeface="Calibri"/>
                <a:cs typeface="Calibri"/>
              </a:rPr>
              <a:t>involved in digitized </a:t>
            </a:r>
            <a:r>
              <a:rPr dirty="0" sz="1800" spc="-5">
                <a:latin typeface="Calibri"/>
                <a:cs typeface="Calibri"/>
              </a:rPr>
              <a:t>document processing, postal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services, </a:t>
            </a:r>
            <a:r>
              <a:rPr dirty="0" sz="1800" spc="5">
                <a:latin typeface="Calibri"/>
                <a:cs typeface="Calibri"/>
              </a:rPr>
              <a:t>or </a:t>
            </a:r>
            <a:r>
              <a:rPr dirty="0" sz="1800" spc="-5">
                <a:latin typeface="Calibri"/>
                <a:cs typeface="Calibri"/>
              </a:rPr>
              <a:t>any operation </a:t>
            </a:r>
            <a:r>
              <a:rPr dirty="0" sz="1800">
                <a:latin typeface="Calibri"/>
                <a:cs typeface="Calibri"/>
              </a:rPr>
              <a:t>requiring </a:t>
            </a:r>
            <a:r>
              <a:rPr dirty="0" sz="1800" spc="-5">
                <a:latin typeface="Calibri"/>
                <a:cs typeface="Calibri"/>
              </a:rPr>
              <a:t>automated recognition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handwritten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digits.</a:t>
            </a:r>
            <a:endParaRPr sz="1800">
              <a:latin typeface="Calibri"/>
              <a:cs typeface="Calibri"/>
            </a:endParaRPr>
          </a:p>
          <a:p>
            <a:pPr algn="just" marL="12700" marR="63500" indent="2096770">
              <a:lnSpc>
                <a:spcPts val="2380"/>
              </a:lnSpc>
              <a:spcBef>
                <a:spcPts val="114"/>
              </a:spcBef>
              <a:buAutoNum type="arabicPeriod"/>
              <a:tabLst>
                <a:tab pos="2335530" algn="l"/>
              </a:tabLst>
            </a:pPr>
            <a:r>
              <a:rPr dirty="0" sz="1800" spc="-5">
                <a:latin typeface="Calibri"/>
                <a:cs typeface="Calibri"/>
              </a:rPr>
              <a:t>Researchers: Individuals </a:t>
            </a:r>
            <a:r>
              <a:rPr dirty="0" sz="1800" spc="5">
                <a:latin typeface="Calibri"/>
                <a:cs typeface="Calibri"/>
              </a:rPr>
              <a:t>or </a:t>
            </a:r>
            <a:r>
              <a:rPr dirty="0" sz="1800">
                <a:latin typeface="Calibri"/>
                <a:cs typeface="Calibri"/>
              </a:rPr>
              <a:t>teams </a:t>
            </a:r>
            <a:r>
              <a:rPr dirty="0" sz="1800" spc="-5">
                <a:latin typeface="Calibri"/>
                <a:cs typeface="Calibri"/>
              </a:rPr>
              <a:t>conducting </a:t>
            </a:r>
            <a:r>
              <a:rPr dirty="0" sz="1800">
                <a:latin typeface="Calibri"/>
                <a:cs typeface="Calibri"/>
              </a:rPr>
              <a:t>research in machine </a:t>
            </a:r>
            <a:r>
              <a:rPr dirty="0" sz="1800" spc="-5">
                <a:latin typeface="Calibri"/>
                <a:cs typeface="Calibri"/>
              </a:rPr>
              <a:t>learning,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computer vision,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handwriting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recognition.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38125" algn="l"/>
              </a:tabLst>
            </a:pPr>
            <a:r>
              <a:rPr dirty="0" sz="1800" spc="-5">
                <a:latin typeface="Calibri"/>
                <a:cs typeface="Calibri"/>
              </a:rPr>
              <a:t>Developers: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Software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developers interested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integrating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digit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recognition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capabilities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into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their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-5">
                <a:latin typeface="Calibri"/>
                <a:cs typeface="Calibri"/>
              </a:rPr>
              <a:t>applications,</a:t>
            </a:r>
            <a:r>
              <a:rPr dirty="0" sz="1800">
                <a:latin typeface="Calibri"/>
                <a:cs typeface="Calibri"/>
              </a:rPr>
              <a:t> such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software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mobile applications.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5"/>
              </a:spcBef>
              <a:buAutoNum type="arabicPeriod" startAt="4"/>
              <a:tabLst>
                <a:tab pos="238760" algn="l"/>
                <a:tab pos="8942070" algn="l"/>
              </a:tabLst>
            </a:pPr>
            <a:r>
              <a:rPr dirty="0" sz="1800" spc="-10">
                <a:latin typeface="Calibri"/>
                <a:cs typeface="Calibri"/>
              </a:rPr>
              <a:t>Gene</a:t>
            </a:r>
            <a:r>
              <a:rPr dirty="0" sz="1800">
                <a:latin typeface="Calibri"/>
                <a:cs typeface="Calibri"/>
              </a:rPr>
              <a:t>ral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-10">
                <a:latin typeface="Calibri"/>
                <a:cs typeface="Calibri"/>
              </a:rPr>
              <a:t>ub</a:t>
            </a:r>
            <a:r>
              <a:rPr dirty="0" sz="1800" spc="-5">
                <a:latin typeface="Calibri"/>
                <a:cs typeface="Calibri"/>
              </a:rPr>
              <a:t>li</a:t>
            </a:r>
            <a:r>
              <a:rPr dirty="0" sz="1800" spc="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: </a:t>
            </a:r>
            <a:r>
              <a:rPr dirty="0" sz="1800" spc="15">
                <a:latin typeface="Calibri"/>
                <a:cs typeface="Calibri"/>
              </a:rPr>
              <a:t>U</a:t>
            </a:r>
            <a:r>
              <a:rPr dirty="0" sz="1800" spc="-10">
                <a:latin typeface="Calibri"/>
                <a:cs typeface="Calibri"/>
              </a:rPr>
              <a:t>se</a:t>
            </a:r>
            <a:r>
              <a:rPr dirty="0" sz="1800">
                <a:latin typeface="Calibri"/>
                <a:cs typeface="Calibri"/>
              </a:rPr>
              <a:t>rs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 spc="10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li</a:t>
            </a:r>
            <a:r>
              <a:rPr dirty="0" sz="1800" spc="2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</a:t>
            </a:r>
            <a:r>
              <a:rPr dirty="0" sz="1800" spc="15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ili</a:t>
            </a:r>
            <a:r>
              <a:rPr dirty="0" sz="1800" spc="5">
                <a:latin typeface="Calibri"/>
                <a:cs typeface="Calibri"/>
              </a:rPr>
              <a:t>z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 </a:t>
            </a:r>
            <a:r>
              <a:rPr dirty="0" sz="1800" spc="15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co</a:t>
            </a:r>
            <a:r>
              <a:rPr dirty="0" sz="1800" spc="-10">
                <a:latin typeface="Calibri"/>
                <a:cs typeface="Calibri"/>
              </a:rPr>
              <a:t>gn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30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-10">
                <a:latin typeface="Calibri"/>
                <a:cs typeface="Calibri"/>
              </a:rPr>
              <a:t>su</a:t>
            </a:r>
            <a:r>
              <a:rPr dirty="0" sz="1800" spc="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b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1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 b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20">
                <a:latin typeface="Calibri"/>
                <a:cs typeface="Calibri"/>
              </a:rPr>
              <a:t>k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	a</a:t>
            </a:r>
            <a:r>
              <a:rPr dirty="0" sz="1800" spc="-10">
                <a:latin typeface="Calibri"/>
                <a:cs typeface="Calibri"/>
              </a:rPr>
              <a:t>pp</a:t>
            </a:r>
            <a:r>
              <a:rPr dirty="0" sz="180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9400" y="2301239"/>
            <a:ext cx="2181225" cy="4843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476375"/>
            <a:ext cx="2695575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700" y="6458203"/>
            <a:ext cx="17640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0723" y="6458203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8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9980" y="829183"/>
            <a:ext cx="79889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online forms,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indirectly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benefit from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improved </a:t>
            </a:r>
            <a:r>
              <a:rPr dirty="0" sz="1800">
                <a:latin typeface="Calibri"/>
                <a:cs typeface="Calibri"/>
              </a:rPr>
              <a:t>accuracy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efficiency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 digit.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580" y="1957273"/>
            <a:ext cx="7557134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5070" algn="l"/>
              </a:tabLst>
            </a:pPr>
            <a:r>
              <a:rPr dirty="0" sz="4300" spc="-5">
                <a:latin typeface="Trebuchet MS"/>
                <a:cs typeface="Trebuchet MS"/>
              </a:rPr>
              <a:t>THE	WOW</a:t>
            </a:r>
            <a:r>
              <a:rPr dirty="0" sz="4300" spc="-30">
                <a:latin typeface="Trebuchet MS"/>
                <a:cs typeface="Trebuchet MS"/>
              </a:rPr>
              <a:t> </a:t>
            </a:r>
            <a:r>
              <a:rPr dirty="0" sz="4300" spc="-5">
                <a:latin typeface="Trebuchet MS"/>
                <a:cs typeface="Trebuchet MS"/>
              </a:rPr>
              <a:t>IN</a:t>
            </a:r>
            <a:r>
              <a:rPr dirty="0" sz="4300" spc="-50">
                <a:latin typeface="Trebuchet MS"/>
                <a:cs typeface="Trebuchet MS"/>
              </a:rPr>
              <a:t> </a:t>
            </a:r>
            <a:r>
              <a:rPr dirty="0" sz="4300" spc="-5">
                <a:latin typeface="Trebuchet MS"/>
                <a:cs typeface="Trebuchet MS"/>
              </a:rPr>
              <a:t>YOUR</a:t>
            </a:r>
            <a:r>
              <a:rPr dirty="0" sz="4300" spc="-30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SOLUTION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580" y="2638816"/>
            <a:ext cx="9396095" cy="1903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Developing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Python-based </a:t>
            </a:r>
            <a:r>
              <a:rPr dirty="0" sz="2800">
                <a:latin typeface="Calibri"/>
                <a:cs typeface="Calibri"/>
              </a:rPr>
              <a:t>handwritten digit </a:t>
            </a:r>
            <a:r>
              <a:rPr dirty="0" sz="2800" spc="-5">
                <a:latin typeface="Calibri"/>
                <a:cs typeface="Calibri"/>
              </a:rPr>
              <a:t>recognition system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offers </a:t>
            </a:r>
            <a:r>
              <a:rPr dirty="0" sz="2800">
                <a:latin typeface="Calibri"/>
                <a:cs typeface="Calibri"/>
              </a:rPr>
              <a:t>automation,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accuracy,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efficiency,</a:t>
            </a:r>
            <a:endParaRPr sz="2800">
              <a:latin typeface="Calibri"/>
              <a:cs typeface="Calibri"/>
            </a:endParaRPr>
          </a:p>
          <a:p>
            <a:pPr marL="12700" marR="1690370">
              <a:lnSpc>
                <a:spcPts val="3700"/>
              </a:lnSpc>
              <a:spcBef>
                <a:spcPts val="100"/>
              </a:spcBef>
            </a:pPr>
            <a:r>
              <a:rPr dirty="0" sz="2800" spc="-5">
                <a:latin typeface="Calibri"/>
                <a:cs typeface="Calibri"/>
              </a:rPr>
              <a:t>benefiting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businesses,researchers,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users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through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streamlined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processes,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improved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quality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88069" y="742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57565" y="202374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276965" y="3684270"/>
            <a:ext cx="435609" cy="451484"/>
          </a:xfrm>
          <a:custGeom>
            <a:avLst/>
            <a:gdLst/>
            <a:ahLst/>
            <a:cxnLst/>
            <a:rect l="l" t="t" r="r" b="b"/>
            <a:pathLst>
              <a:path w="435609" h="451485">
                <a:moveTo>
                  <a:pt x="435609" y="0"/>
                </a:moveTo>
                <a:lnTo>
                  <a:pt x="0" y="0"/>
                </a:lnTo>
                <a:lnTo>
                  <a:pt x="0" y="451484"/>
                </a:lnTo>
                <a:lnTo>
                  <a:pt x="435609" y="451484"/>
                </a:lnTo>
                <a:lnTo>
                  <a:pt x="435609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8994" y="3480432"/>
            <a:ext cx="2350135" cy="3374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580" y="6458203"/>
            <a:ext cx="1016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480" y="6479833"/>
            <a:ext cx="16624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/21/2024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1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0723" y="6458203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7580" y="1536268"/>
            <a:ext cx="33051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latin typeface="Trebuchet MS"/>
                <a:cs typeface="Trebuchet MS"/>
              </a:rPr>
              <a:t>MODELLING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415" y="3111811"/>
            <a:ext cx="4954587" cy="21309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715" y="2811652"/>
            <a:ext cx="3776852" cy="273113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851909" y="18599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89370" y="16135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account</dc:creator>
  <dcterms:created xsi:type="dcterms:W3CDTF">2024-03-31T12:09:45Z</dcterms:created>
  <dcterms:modified xsi:type="dcterms:W3CDTF">2024-03-31T12:09:45Z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2024-03-31T00:00:00Z</vt:filetime>
  </property>
</Properties>
</file>