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10f025e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10f025e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10f025e1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10f025e1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10f025e1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10f025e1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112c4e6d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12c4e6d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10f025e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0f025e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112c4e6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112c4e6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112c4e6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112c4e6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112c4e6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112c4e6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10f025e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10f025e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642475" y="1788600"/>
            <a:ext cx="4704150" cy="123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pic>
        <p:nvPicPr>
          <p:cNvPr id="187" name="Google Shape;187;p22"/>
          <p:cNvPicPr preferRelativeResize="0"/>
          <p:nvPr/>
        </p:nvPicPr>
        <p:blipFill>
          <a:blip r:embed="rId3">
            <a:alphaModFix/>
          </a:blip>
          <a:stretch>
            <a:fillRect/>
          </a:stretch>
        </p:blipFill>
        <p:spPr>
          <a:xfrm>
            <a:off x="0" y="-57950"/>
            <a:ext cx="9078799" cy="52014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8" name="Shape 138"/>
        <p:cNvGrpSpPr/>
        <p:nvPr/>
      </p:nvGrpSpPr>
      <p:grpSpPr>
        <a:xfrm>
          <a:off x="0" y="0"/>
          <a:ext cx="0" cy="0"/>
          <a:chOff x="0" y="0"/>
          <a:chExt cx="0" cy="0"/>
        </a:xfrm>
      </p:grpSpPr>
      <p:sp>
        <p:nvSpPr>
          <p:cNvPr id="139" name="Google Shape;139;p14"/>
          <p:cNvSpPr txBox="1"/>
          <p:nvPr>
            <p:ph idx="1" type="body"/>
          </p:nvPr>
        </p:nvSpPr>
        <p:spPr>
          <a:xfrm>
            <a:off x="553475" y="1034425"/>
            <a:ext cx="8291400" cy="35988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b="1" lang="es" sz="1800">
                <a:solidFill>
                  <a:srgbClr val="008080"/>
                </a:solidFill>
              </a:rPr>
              <a:t>¿Quiénes somos?</a:t>
            </a:r>
            <a:endParaRPr b="1" sz="1800">
              <a:solidFill>
                <a:srgbClr val="008080"/>
              </a:solidFill>
            </a:endParaRPr>
          </a:p>
          <a:p>
            <a:pPr indent="0" lvl="0" marL="0" rtl="0" algn="just">
              <a:spcBef>
                <a:spcPts val="1200"/>
              </a:spcBef>
              <a:spcAft>
                <a:spcPts val="0"/>
              </a:spcAft>
              <a:buNone/>
            </a:pPr>
            <a:r>
              <a:rPr lang="es" sz="1400">
                <a:solidFill>
                  <a:srgbClr val="000000"/>
                </a:solidFill>
              </a:rPr>
              <a:t>Pretende ser un p</a:t>
            </a:r>
            <a:r>
              <a:rPr lang="es" sz="1400">
                <a:solidFill>
                  <a:srgbClr val="000000"/>
                </a:solidFill>
              </a:rPr>
              <a:t>o</a:t>
            </a:r>
            <a:r>
              <a:rPr lang="es" sz="1400">
                <a:solidFill>
                  <a:srgbClr val="000000"/>
                </a:solidFill>
              </a:rPr>
              <a:t>rtal de “crowdfunding” o  plataforma de financiación participativa de asuntos legales </a:t>
            </a:r>
            <a:r>
              <a:rPr b="1" lang="es" sz="1400">
                <a:solidFill>
                  <a:srgbClr val="000000"/>
                </a:solidFill>
              </a:rPr>
              <a:t>(Third Party Finance</a:t>
            </a:r>
            <a:r>
              <a:rPr b="1" lang="es" sz="1400">
                <a:solidFill>
                  <a:srgbClr val="000000"/>
                </a:solidFill>
              </a:rPr>
              <a:t> “</a:t>
            </a:r>
            <a:r>
              <a:rPr b="1" lang="es" sz="1400">
                <a:solidFill>
                  <a:srgbClr val="000000"/>
                </a:solidFill>
              </a:rPr>
              <a:t>TPF”</a:t>
            </a:r>
            <a:r>
              <a:rPr b="1" lang="es" sz="1400">
                <a:solidFill>
                  <a:srgbClr val="000000"/>
                </a:solidFill>
              </a:rPr>
              <a:t>).</a:t>
            </a:r>
            <a:endParaRPr b="1" sz="1400">
              <a:solidFill>
                <a:srgbClr val="000000"/>
              </a:solidFill>
            </a:endParaRPr>
          </a:p>
          <a:p>
            <a:pPr indent="-317500" lvl="0" marL="457200" rtl="0" algn="just">
              <a:spcBef>
                <a:spcPts val="1200"/>
              </a:spcBef>
              <a:spcAft>
                <a:spcPts val="0"/>
              </a:spcAft>
              <a:buClr>
                <a:srgbClr val="000000"/>
              </a:buClr>
              <a:buSzPts val="1400"/>
              <a:buChar char="●"/>
            </a:pPr>
            <a:r>
              <a:rPr lang="es" sz="1400">
                <a:solidFill>
                  <a:srgbClr val="000000"/>
                </a:solidFill>
              </a:rPr>
              <a:t>Resulta de especial interés para aquellos casos en los que el coste del pleito es elevado y la cuantía solicitada es alta.</a:t>
            </a:r>
            <a:endParaRPr sz="1400">
              <a:solidFill>
                <a:srgbClr val="000000"/>
              </a:solidFill>
            </a:endParaRPr>
          </a:p>
          <a:p>
            <a:pPr indent="-317500" lvl="0" marL="457200" rtl="0" algn="just">
              <a:spcBef>
                <a:spcPts val="0"/>
              </a:spcBef>
              <a:spcAft>
                <a:spcPts val="0"/>
              </a:spcAft>
              <a:buClr>
                <a:srgbClr val="000000"/>
              </a:buClr>
              <a:buSzPts val="1400"/>
              <a:buChar char="●"/>
            </a:pPr>
            <a:r>
              <a:rPr lang="es" sz="1400">
                <a:solidFill>
                  <a:srgbClr val="000000"/>
                </a:solidFill>
              </a:rPr>
              <a:t>Facilita el acceso a la justicia de personas/empresas o despachos que no tengan capacidad económica. </a:t>
            </a:r>
            <a:endParaRPr sz="1400">
              <a:solidFill>
                <a:srgbClr val="000000"/>
              </a:solidFill>
            </a:endParaRPr>
          </a:p>
          <a:p>
            <a:pPr indent="-317500" lvl="0" marL="457200" rtl="0" algn="just">
              <a:spcBef>
                <a:spcPts val="0"/>
              </a:spcBef>
              <a:spcAft>
                <a:spcPts val="0"/>
              </a:spcAft>
              <a:buClr>
                <a:srgbClr val="000000"/>
              </a:buClr>
              <a:buSzPts val="1400"/>
              <a:buChar char="●"/>
            </a:pPr>
            <a:r>
              <a:rPr lang="es" sz="1400">
                <a:solidFill>
                  <a:srgbClr val="000000"/>
                </a:solidFill>
              </a:rPr>
              <a:t>Relevante en pequeñas reclamaciones por la posibilidad de realizar más inversiones de pequeñas cuantías</a:t>
            </a:r>
            <a:r>
              <a:rPr lang="es" sz="1400">
                <a:solidFill>
                  <a:srgbClr val="000000"/>
                </a:solidFill>
              </a:rPr>
              <a:t>.</a:t>
            </a:r>
            <a:endParaRPr sz="1400">
              <a:solidFill>
                <a:srgbClr val="000000"/>
              </a:solidFill>
            </a:endParaRPr>
          </a:p>
          <a:p>
            <a:pPr indent="-317500" lvl="0" marL="457200" rtl="0" algn="just">
              <a:spcBef>
                <a:spcPts val="0"/>
              </a:spcBef>
              <a:spcAft>
                <a:spcPts val="0"/>
              </a:spcAft>
              <a:buClr>
                <a:srgbClr val="000000"/>
              </a:buClr>
              <a:buSzPts val="1400"/>
              <a:buChar char="●"/>
            </a:pPr>
            <a:r>
              <a:rPr lang="es" sz="1400">
                <a:solidFill>
                  <a:srgbClr val="000000"/>
                </a:solidFill>
              </a:rPr>
              <a:t>Interesante para i</a:t>
            </a:r>
            <a:r>
              <a:rPr lang="es" sz="1400">
                <a:solidFill>
                  <a:srgbClr val="000000"/>
                </a:solidFill>
              </a:rPr>
              <a:t>nversores con interés en financiar económicamente procesos judiciales, ya sea por interés en la causa y/o a cambio de un rendimiento económico (porcentaje del éxito del caso).</a:t>
            </a:r>
            <a:endParaRPr sz="1400">
              <a:solidFill>
                <a:srgbClr val="000000"/>
              </a:solidFill>
            </a:endParaRPr>
          </a:p>
          <a:p>
            <a:pPr indent="-317500" lvl="0" marL="457200" rtl="0" algn="just">
              <a:spcBef>
                <a:spcPts val="0"/>
              </a:spcBef>
              <a:spcAft>
                <a:spcPts val="0"/>
              </a:spcAft>
              <a:buClr>
                <a:srgbClr val="000000"/>
              </a:buClr>
              <a:buSzPts val="1400"/>
              <a:buChar char="●"/>
            </a:pPr>
            <a:r>
              <a:rPr lang="es" sz="1400">
                <a:solidFill>
                  <a:srgbClr val="000000"/>
                </a:solidFill>
              </a:rPr>
              <a:t>El inversor lo pagará todo: abogado, peritos, procurador, costas.</a:t>
            </a:r>
            <a:endParaRPr sz="1400">
              <a:solidFill>
                <a:srgbClr val="000000"/>
              </a:solidFill>
            </a:endParaRPr>
          </a:p>
          <a:p>
            <a:pPr indent="-317500" lvl="0" marL="457200" rtl="0" algn="just">
              <a:spcBef>
                <a:spcPts val="0"/>
              </a:spcBef>
              <a:spcAft>
                <a:spcPts val="0"/>
              </a:spcAft>
              <a:buClr>
                <a:srgbClr val="000000"/>
              </a:buClr>
              <a:buSzPts val="1400"/>
              <a:buChar char="●"/>
            </a:pPr>
            <a:r>
              <a:rPr lang="es" sz="1400">
                <a:solidFill>
                  <a:srgbClr val="000000"/>
                </a:solidFill>
              </a:rPr>
              <a:t>Si no prospera la reclamación se pierde la inversión.</a:t>
            </a:r>
            <a:endParaRPr sz="1400">
              <a:solidFill>
                <a:srgbClr val="000000"/>
              </a:solidFill>
            </a:endParaRPr>
          </a:p>
          <a:p>
            <a:pPr indent="0" lvl="0" marL="0" rtl="0" algn="l">
              <a:spcBef>
                <a:spcPts val="1200"/>
              </a:spcBef>
              <a:spcAft>
                <a:spcPts val="0"/>
              </a:spcAft>
              <a:buNone/>
            </a:pPr>
            <a:r>
              <a:rPr lang="es" sz="1400">
                <a:solidFill>
                  <a:srgbClr val="0000FF"/>
                </a:solidFill>
              </a:rPr>
              <a:t>.</a:t>
            </a:r>
            <a:endParaRPr sz="1400">
              <a:solidFill>
                <a:srgbClr val="0000FF"/>
              </a:solidFill>
            </a:endParaRPr>
          </a:p>
          <a:p>
            <a:pPr indent="0" lvl="0" marL="0" rtl="0" algn="l">
              <a:spcBef>
                <a:spcPts val="1600"/>
              </a:spcBef>
              <a:spcAft>
                <a:spcPts val="0"/>
              </a:spcAft>
              <a:buNone/>
            </a:pPr>
            <a:r>
              <a:t/>
            </a:r>
            <a:endParaRPr>
              <a:solidFill>
                <a:srgbClr val="0000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0" name="Google Shape;140;p14"/>
          <p:cNvPicPr preferRelativeResize="0"/>
          <p:nvPr/>
        </p:nvPicPr>
        <p:blipFill>
          <a:blip r:embed="rId3">
            <a:alphaModFix/>
          </a:blip>
          <a:stretch>
            <a:fillRect/>
          </a:stretch>
        </p:blipFill>
        <p:spPr>
          <a:xfrm>
            <a:off x="6024800" y="0"/>
            <a:ext cx="3119200" cy="82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4" name="Shape 144"/>
        <p:cNvGrpSpPr/>
        <p:nvPr/>
      </p:nvGrpSpPr>
      <p:grpSpPr>
        <a:xfrm>
          <a:off x="0" y="0"/>
          <a:ext cx="0" cy="0"/>
          <a:chOff x="0" y="0"/>
          <a:chExt cx="0" cy="0"/>
        </a:xfrm>
      </p:grpSpPr>
      <p:sp>
        <p:nvSpPr>
          <p:cNvPr id="145" name="Google Shape;145;p15"/>
          <p:cNvSpPr txBox="1"/>
          <p:nvPr>
            <p:ph idx="1" type="body"/>
          </p:nvPr>
        </p:nvSpPr>
        <p:spPr>
          <a:xfrm>
            <a:off x="-48050" y="117500"/>
            <a:ext cx="9144000" cy="4897200"/>
          </a:xfrm>
          <a:prstGeom prst="rect">
            <a:avLst/>
          </a:prstGeom>
        </p:spPr>
        <p:txBody>
          <a:bodyPr anchorCtr="0" anchor="t" bIns="91425" lIns="91425" spcFirstLastPara="1" rIns="91425" wrap="square" tIns="91425">
            <a:noAutofit/>
          </a:bodyPr>
          <a:lstStyle/>
          <a:p>
            <a:pPr indent="0" lvl="0" marL="0" rtl="0" algn="just">
              <a:lnSpc>
                <a:spcPct val="171428"/>
              </a:lnSpc>
              <a:spcBef>
                <a:spcPts val="0"/>
              </a:spcBef>
              <a:spcAft>
                <a:spcPts val="0"/>
              </a:spcAft>
              <a:buNone/>
            </a:pPr>
            <a:r>
              <a:t/>
            </a:r>
            <a:endParaRPr sz="1200">
              <a:solidFill>
                <a:srgbClr val="212121"/>
              </a:solidFill>
              <a:highlight>
                <a:srgbClr val="FFFFFF"/>
              </a:highlight>
              <a:latin typeface="Arial"/>
              <a:ea typeface="Arial"/>
              <a:cs typeface="Arial"/>
              <a:sym typeface="Arial"/>
            </a:endParaRPr>
          </a:p>
          <a:p>
            <a:pPr indent="0" lvl="0" marL="457200" rtl="0" algn="ctr">
              <a:lnSpc>
                <a:spcPct val="171428"/>
              </a:lnSpc>
              <a:spcBef>
                <a:spcPts val="1900"/>
              </a:spcBef>
              <a:spcAft>
                <a:spcPts val="0"/>
              </a:spcAft>
              <a:buNone/>
            </a:pPr>
            <a:r>
              <a:rPr b="1" lang="es" sz="1800">
                <a:solidFill>
                  <a:srgbClr val="008080"/>
                </a:solidFill>
                <a:highlight>
                  <a:srgbClr val="FFFFFF"/>
                </a:highlight>
                <a:latin typeface="Arial"/>
                <a:ea typeface="Arial"/>
                <a:cs typeface="Arial"/>
                <a:sym typeface="Arial"/>
              </a:rPr>
              <a:t>Actualidad</a:t>
            </a:r>
            <a:r>
              <a:rPr b="1" lang="es" sz="1800">
                <a:solidFill>
                  <a:srgbClr val="008080"/>
                </a:solidFill>
                <a:highlight>
                  <a:srgbClr val="FFFFFF"/>
                </a:highlight>
                <a:latin typeface="Arial"/>
                <a:ea typeface="Arial"/>
                <a:cs typeface="Arial"/>
                <a:sym typeface="Arial"/>
              </a:rPr>
              <a:t> </a:t>
            </a:r>
            <a:endParaRPr b="1" sz="1800">
              <a:solidFill>
                <a:srgbClr val="008080"/>
              </a:solidFill>
              <a:highlight>
                <a:srgbClr val="FFFFFF"/>
              </a:highlight>
              <a:latin typeface="Arial"/>
              <a:ea typeface="Arial"/>
              <a:cs typeface="Arial"/>
              <a:sym typeface="Arial"/>
            </a:endParaRPr>
          </a:p>
          <a:p>
            <a:pPr indent="-304800" lvl="0" marL="457200" rtl="0" algn="just">
              <a:lnSpc>
                <a:spcPct val="171428"/>
              </a:lnSpc>
              <a:spcBef>
                <a:spcPts val="1900"/>
              </a:spcBef>
              <a:spcAft>
                <a:spcPts val="0"/>
              </a:spcAft>
              <a:buClr>
                <a:srgbClr val="212121"/>
              </a:buClr>
              <a:buSzPts val="1200"/>
              <a:buFont typeface="Arial"/>
              <a:buChar char="●"/>
            </a:pPr>
            <a:r>
              <a:rPr lang="es" sz="1100">
                <a:solidFill>
                  <a:srgbClr val="212121"/>
                </a:solidFill>
                <a:latin typeface="Arial"/>
                <a:ea typeface="Arial"/>
                <a:cs typeface="Arial"/>
                <a:sym typeface="Arial"/>
              </a:rPr>
              <a:t>Early Stage</a:t>
            </a:r>
            <a:endParaRPr sz="1100">
              <a:solidFill>
                <a:srgbClr val="212121"/>
              </a:solidFill>
              <a:latin typeface="Arial"/>
              <a:ea typeface="Arial"/>
              <a:cs typeface="Arial"/>
              <a:sym typeface="Arial"/>
            </a:endParaRPr>
          </a:p>
          <a:p>
            <a:pPr indent="-298450" lvl="0" marL="457200" rtl="0" algn="just">
              <a:lnSpc>
                <a:spcPct val="171428"/>
              </a:lnSpc>
              <a:spcBef>
                <a:spcPts val="0"/>
              </a:spcBef>
              <a:spcAft>
                <a:spcPts val="0"/>
              </a:spcAft>
              <a:buClr>
                <a:srgbClr val="212121"/>
              </a:buClr>
              <a:buSzPts val="1100"/>
              <a:buFont typeface="Arial"/>
              <a:buChar char="●"/>
            </a:pPr>
            <a:r>
              <a:rPr lang="es" sz="1100">
                <a:solidFill>
                  <a:srgbClr val="212121"/>
                </a:solidFill>
                <a:latin typeface="Arial"/>
                <a:ea typeface="Arial"/>
                <a:cs typeface="Arial"/>
                <a:sym typeface="Arial"/>
              </a:rPr>
              <a:t>Especial fuerza en países anglosajones</a:t>
            </a:r>
            <a:endParaRPr sz="1100">
              <a:solidFill>
                <a:srgbClr val="212121"/>
              </a:solidFill>
              <a:latin typeface="Arial"/>
              <a:ea typeface="Arial"/>
              <a:cs typeface="Arial"/>
              <a:sym typeface="Arial"/>
            </a:endParaRPr>
          </a:p>
          <a:p>
            <a:pPr indent="-298450" lvl="0" marL="457200" rtl="0" algn="just">
              <a:lnSpc>
                <a:spcPct val="171428"/>
              </a:lnSpc>
              <a:spcBef>
                <a:spcPts val="0"/>
              </a:spcBef>
              <a:spcAft>
                <a:spcPts val="0"/>
              </a:spcAft>
              <a:buClr>
                <a:srgbClr val="212121"/>
              </a:buClr>
              <a:buSzPts val="1100"/>
              <a:buFont typeface="Arial"/>
              <a:buChar char="●"/>
            </a:pPr>
            <a:r>
              <a:rPr lang="es" sz="1100">
                <a:solidFill>
                  <a:srgbClr val="212121"/>
                </a:solidFill>
                <a:latin typeface="Arial"/>
                <a:ea typeface="Arial"/>
                <a:cs typeface="Arial"/>
                <a:sym typeface="Arial"/>
              </a:rPr>
              <a:t>En España surge este modelo de financiación en los últimos 3 años</a:t>
            </a:r>
            <a:endParaRPr sz="1100">
              <a:solidFill>
                <a:srgbClr val="212121"/>
              </a:solidFill>
              <a:latin typeface="Arial"/>
              <a:ea typeface="Arial"/>
              <a:cs typeface="Arial"/>
              <a:sym typeface="Arial"/>
            </a:endParaRPr>
          </a:p>
          <a:p>
            <a:pPr indent="-298450" lvl="0" marL="457200" rtl="0" algn="just">
              <a:lnSpc>
                <a:spcPct val="171428"/>
              </a:lnSpc>
              <a:spcBef>
                <a:spcPts val="0"/>
              </a:spcBef>
              <a:spcAft>
                <a:spcPts val="0"/>
              </a:spcAft>
              <a:buClr>
                <a:srgbClr val="212121"/>
              </a:buClr>
              <a:buSzPts val="1100"/>
              <a:buFont typeface="Arial"/>
              <a:buChar char="●"/>
            </a:pPr>
            <a:r>
              <a:rPr lang="es" sz="1100">
                <a:solidFill>
                  <a:srgbClr val="212121"/>
                </a:solidFill>
                <a:latin typeface="Arial"/>
                <a:ea typeface="Arial"/>
                <a:cs typeface="Arial"/>
                <a:sym typeface="Arial"/>
              </a:rPr>
              <a:t>Problemas</a:t>
            </a:r>
            <a:endParaRPr sz="1100">
              <a:solidFill>
                <a:srgbClr val="212121"/>
              </a:solidFill>
              <a:latin typeface="Arial"/>
              <a:ea typeface="Arial"/>
              <a:cs typeface="Arial"/>
              <a:sym typeface="Arial"/>
            </a:endParaRPr>
          </a:p>
          <a:p>
            <a:pPr indent="-298450" lvl="1" marL="1371600" rtl="0" algn="just">
              <a:lnSpc>
                <a:spcPct val="171428"/>
              </a:lnSpc>
              <a:spcBef>
                <a:spcPts val="0"/>
              </a:spcBef>
              <a:spcAft>
                <a:spcPts val="0"/>
              </a:spcAft>
              <a:buClr>
                <a:srgbClr val="212121"/>
              </a:buClr>
              <a:buSzPts val="1100"/>
              <a:buFont typeface="Arial"/>
              <a:buChar char="○"/>
            </a:pPr>
            <a:r>
              <a:rPr lang="es">
                <a:solidFill>
                  <a:srgbClr val="212121"/>
                </a:solidFill>
                <a:latin typeface="Arial"/>
                <a:ea typeface="Arial"/>
                <a:cs typeface="Arial"/>
                <a:sym typeface="Arial"/>
              </a:rPr>
              <a:t>Desconocimiento</a:t>
            </a:r>
            <a:endParaRPr>
              <a:solidFill>
                <a:srgbClr val="212121"/>
              </a:solidFill>
              <a:latin typeface="Arial"/>
              <a:ea typeface="Arial"/>
              <a:cs typeface="Arial"/>
              <a:sym typeface="Arial"/>
            </a:endParaRPr>
          </a:p>
          <a:p>
            <a:pPr indent="-298450" lvl="2" marL="1828800" rtl="0" algn="just">
              <a:lnSpc>
                <a:spcPct val="171428"/>
              </a:lnSpc>
              <a:spcBef>
                <a:spcPts val="0"/>
              </a:spcBef>
              <a:spcAft>
                <a:spcPts val="0"/>
              </a:spcAft>
              <a:buClr>
                <a:srgbClr val="212121"/>
              </a:buClr>
              <a:buSzPts val="1100"/>
              <a:buFont typeface="Arial"/>
              <a:buChar char="■"/>
            </a:pPr>
            <a:r>
              <a:rPr lang="es">
                <a:solidFill>
                  <a:srgbClr val="212121"/>
                </a:solidFill>
                <a:latin typeface="Arial"/>
                <a:ea typeface="Arial"/>
                <a:cs typeface="Arial"/>
                <a:sym typeface="Arial"/>
              </a:rPr>
              <a:t>Abogados</a:t>
            </a:r>
            <a:endParaRPr>
              <a:solidFill>
                <a:srgbClr val="212121"/>
              </a:solidFill>
              <a:latin typeface="Arial"/>
              <a:ea typeface="Arial"/>
              <a:cs typeface="Arial"/>
              <a:sym typeface="Arial"/>
            </a:endParaRPr>
          </a:p>
          <a:p>
            <a:pPr indent="-298450" lvl="2" marL="1828800" rtl="0" algn="just">
              <a:lnSpc>
                <a:spcPct val="171428"/>
              </a:lnSpc>
              <a:spcBef>
                <a:spcPts val="0"/>
              </a:spcBef>
              <a:spcAft>
                <a:spcPts val="0"/>
              </a:spcAft>
              <a:buClr>
                <a:srgbClr val="212121"/>
              </a:buClr>
              <a:buSzPts val="1100"/>
              <a:buFont typeface="Arial"/>
              <a:buChar char="■"/>
            </a:pPr>
            <a:r>
              <a:rPr lang="es">
                <a:solidFill>
                  <a:srgbClr val="212121"/>
                </a:solidFill>
                <a:latin typeface="Arial"/>
                <a:ea typeface="Arial"/>
                <a:cs typeface="Arial"/>
                <a:sym typeface="Arial"/>
              </a:rPr>
              <a:t>Clientes</a:t>
            </a:r>
            <a:endParaRPr>
              <a:solidFill>
                <a:srgbClr val="212121"/>
              </a:solidFill>
              <a:latin typeface="Arial"/>
              <a:ea typeface="Arial"/>
              <a:cs typeface="Arial"/>
              <a:sym typeface="Arial"/>
            </a:endParaRPr>
          </a:p>
          <a:p>
            <a:pPr indent="-298450" lvl="2" marL="1828800" rtl="0" algn="just">
              <a:lnSpc>
                <a:spcPct val="171428"/>
              </a:lnSpc>
              <a:spcBef>
                <a:spcPts val="0"/>
              </a:spcBef>
              <a:spcAft>
                <a:spcPts val="0"/>
              </a:spcAft>
              <a:buClr>
                <a:srgbClr val="212121"/>
              </a:buClr>
              <a:buSzPts val="1100"/>
              <a:buFont typeface="Arial"/>
              <a:buChar char="■"/>
            </a:pPr>
            <a:r>
              <a:rPr lang="es">
                <a:solidFill>
                  <a:srgbClr val="212121"/>
                </a:solidFill>
                <a:latin typeface="Arial"/>
                <a:ea typeface="Arial"/>
                <a:cs typeface="Arial"/>
                <a:sym typeface="Arial"/>
              </a:rPr>
              <a:t>Inversores</a:t>
            </a:r>
            <a:endParaRPr>
              <a:solidFill>
                <a:srgbClr val="212121"/>
              </a:solidFill>
              <a:latin typeface="Arial"/>
              <a:ea typeface="Arial"/>
              <a:cs typeface="Arial"/>
              <a:sym typeface="Arial"/>
            </a:endParaRPr>
          </a:p>
          <a:p>
            <a:pPr indent="-298450" lvl="1" marL="1371600" rtl="0" algn="just">
              <a:lnSpc>
                <a:spcPct val="171428"/>
              </a:lnSpc>
              <a:spcBef>
                <a:spcPts val="0"/>
              </a:spcBef>
              <a:spcAft>
                <a:spcPts val="0"/>
              </a:spcAft>
              <a:buClr>
                <a:srgbClr val="212121"/>
              </a:buClr>
              <a:buSzPts val="1100"/>
              <a:buFont typeface="Arial"/>
              <a:buChar char="○"/>
            </a:pPr>
            <a:r>
              <a:rPr lang="es">
                <a:solidFill>
                  <a:srgbClr val="212121"/>
                </a:solidFill>
                <a:latin typeface="Arial"/>
                <a:ea typeface="Arial"/>
                <a:cs typeface="Arial"/>
                <a:sym typeface="Arial"/>
              </a:rPr>
              <a:t>Prejuicios</a:t>
            </a:r>
            <a:endParaRPr>
              <a:solidFill>
                <a:srgbClr val="212121"/>
              </a:solidFill>
              <a:latin typeface="Arial"/>
              <a:ea typeface="Arial"/>
              <a:cs typeface="Arial"/>
              <a:sym typeface="Arial"/>
            </a:endParaRPr>
          </a:p>
          <a:p>
            <a:pPr indent="0" lvl="0" marL="457200" rtl="0" algn="just">
              <a:lnSpc>
                <a:spcPct val="171428"/>
              </a:lnSpc>
              <a:spcBef>
                <a:spcPts val="1900"/>
              </a:spcBef>
              <a:spcAft>
                <a:spcPts val="0"/>
              </a:spcAft>
              <a:buNone/>
            </a:pPr>
            <a:r>
              <a:t/>
            </a:r>
            <a:endParaRPr sz="1200">
              <a:solidFill>
                <a:srgbClr val="212121"/>
              </a:solidFill>
              <a:highlight>
                <a:srgbClr val="FFFFFF"/>
              </a:highlight>
              <a:latin typeface="Arial"/>
              <a:ea typeface="Arial"/>
              <a:cs typeface="Arial"/>
              <a:sym typeface="Arial"/>
            </a:endParaRPr>
          </a:p>
          <a:p>
            <a:pPr indent="0" lvl="0" marL="457200" rtl="0" algn="just">
              <a:lnSpc>
                <a:spcPct val="171428"/>
              </a:lnSpc>
              <a:spcBef>
                <a:spcPts val="1900"/>
              </a:spcBef>
              <a:spcAft>
                <a:spcPts val="0"/>
              </a:spcAft>
              <a:buNone/>
            </a:pPr>
            <a:r>
              <a:t/>
            </a:r>
            <a:endParaRPr sz="1200">
              <a:solidFill>
                <a:srgbClr val="212121"/>
              </a:solidFill>
              <a:highlight>
                <a:srgbClr val="FFFFFF"/>
              </a:highlight>
              <a:latin typeface="Arial"/>
              <a:ea typeface="Arial"/>
              <a:cs typeface="Arial"/>
              <a:sym typeface="Arial"/>
            </a:endParaRPr>
          </a:p>
          <a:p>
            <a:pPr indent="0" lvl="0" marL="0" rtl="0" algn="just">
              <a:spcBef>
                <a:spcPts val="1900"/>
              </a:spcBef>
              <a:spcAft>
                <a:spcPts val="0"/>
              </a:spcAft>
              <a:buNone/>
            </a:pPr>
            <a:r>
              <a:rPr lang="es">
                <a:solidFill>
                  <a:srgbClr val="000000"/>
                </a:solidFill>
              </a:rPr>
              <a:t>.</a:t>
            </a:r>
            <a:endParaRPr>
              <a:solidFill>
                <a:srgbClr val="000000"/>
              </a:solidFill>
            </a:endParaRPr>
          </a:p>
          <a:p>
            <a:pPr indent="0" lvl="0" marL="0" rtl="0" algn="just">
              <a:spcBef>
                <a:spcPts val="1200"/>
              </a:spcBef>
              <a:spcAft>
                <a:spcPts val="0"/>
              </a:spcAft>
              <a:buNone/>
            </a:pPr>
            <a:r>
              <a:t/>
            </a:r>
            <a:endParaRPr>
              <a:solidFill>
                <a:srgbClr val="000000"/>
              </a:solidFill>
            </a:endParaRPr>
          </a:p>
          <a:p>
            <a:pPr indent="0" lvl="0" marL="0" rtl="0" algn="just">
              <a:spcBef>
                <a:spcPts val="1200"/>
              </a:spcBef>
              <a:spcAft>
                <a:spcPts val="0"/>
              </a:spcAft>
              <a:buNone/>
            </a:pPr>
            <a:r>
              <a:rPr lang="es"/>
              <a:t>bogado, peritos, procurador, costas... Y, si se gana el pleito, se lleva una parte importante del monto final. Pero si se pierde, él asume todo el coste". Es decir, en caso de derrota, el demandante no tendrá que pagar ni devolver nada.</a:t>
            </a:r>
            <a:endParaRPr/>
          </a:p>
          <a:p>
            <a:pPr indent="0" lvl="0" marL="0" rtl="0" algn="l">
              <a:spcBef>
                <a:spcPts val="1200"/>
              </a:spcBef>
              <a:spcAft>
                <a:spcPts val="1600"/>
              </a:spcAft>
              <a:buNone/>
            </a:pPr>
            <a:r>
              <a:t/>
            </a:r>
            <a:endParaRPr/>
          </a:p>
        </p:txBody>
      </p:sp>
      <p:pic>
        <p:nvPicPr>
          <p:cNvPr id="146" name="Google Shape;146;p15"/>
          <p:cNvPicPr preferRelativeResize="0"/>
          <p:nvPr/>
        </p:nvPicPr>
        <p:blipFill>
          <a:blip r:embed="rId3">
            <a:alphaModFix/>
          </a:blip>
          <a:stretch>
            <a:fillRect/>
          </a:stretch>
        </p:blipFill>
        <p:spPr>
          <a:xfrm>
            <a:off x="6024800" y="0"/>
            <a:ext cx="3119200" cy="82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0" name="Shape 150"/>
        <p:cNvGrpSpPr/>
        <p:nvPr/>
      </p:nvGrpSpPr>
      <p:grpSpPr>
        <a:xfrm>
          <a:off x="0" y="0"/>
          <a:ext cx="0" cy="0"/>
          <a:chOff x="0" y="0"/>
          <a:chExt cx="0" cy="0"/>
        </a:xfrm>
      </p:grpSpPr>
      <p:sp>
        <p:nvSpPr>
          <p:cNvPr id="151" name="Google Shape;151;p16"/>
          <p:cNvSpPr txBox="1"/>
          <p:nvPr>
            <p:ph idx="1" type="body"/>
          </p:nvPr>
        </p:nvSpPr>
        <p:spPr>
          <a:xfrm>
            <a:off x="-48050" y="117500"/>
            <a:ext cx="9144000" cy="4897200"/>
          </a:xfrm>
          <a:prstGeom prst="rect">
            <a:avLst/>
          </a:prstGeom>
        </p:spPr>
        <p:txBody>
          <a:bodyPr anchorCtr="0" anchor="t" bIns="91425" lIns="91425" spcFirstLastPara="1" rIns="91425" wrap="square" tIns="91425">
            <a:noAutofit/>
          </a:bodyPr>
          <a:lstStyle/>
          <a:p>
            <a:pPr indent="0" lvl="0" marL="0" rtl="0" algn="just">
              <a:lnSpc>
                <a:spcPct val="171428"/>
              </a:lnSpc>
              <a:spcBef>
                <a:spcPts val="0"/>
              </a:spcBef>
              <a:spcAft>
                <a:spcPts val="0"/>
              </a:spcAft>
              <a:buNone/>
            </a:pPr>
            <a:r>
              <a:t/>
            </a:r>
            <a:endParaRPr sz="1200">
              <a:solidFill>
                <a:srgbClr val="212121"/>
              </a:solidFill>
              <a:highlight>
                <a:srgbClr val="FFFFFF"/>
              </a:highlight>
              <a:latin typeface="Arial"/>
              <a:ea typeface="Arial"/>
              <a:cs typeface="Arial"/>
              <a:sym typeface="Arial"/>
            </a:endParaRPr>
          </a:p>
          <a:p>
            <a:pPr indent="0" lvl="0" marL="457200" rtl="0" algn="ctr">
              <a:lnSpc>
                <a:spcPct val="171428"/>
              </a:lnSpc>
              <a:spcBef>
                <a:spcPts val="1900"/>
              </a:spcBef>
              <a:spcAft>
                <a:spcPts val="0"/>
              </a:spcAft>
              <a:buNone/>
            </a:pPr>
            <a:r>
              <a:rPr b="1" lang="es" sz="1800">
                <a:solidFill>
                  <a:srgbClr val="008080"/>
                </a:solidFill>
                <a:highlight>
                  <a:srgbClr val="FFFFFF"/>
                </a:highlight>
                <a:latin typeface="Arial"/>
                <a:ea typeface="Arial"/>
                <a:cs typeface="Arial"/>
                <a:sym typeface="Arial"/>
              </a:rPr>
              <a:t>¿A qué prestan atención los inversores? </a:t>
            </a:r>
            <a:endParaRPr b="1" sz="1800">
              <a:solidFill>
                <a:srgbClr val="008080"/>
              </a:solidFill>
              <a:highlight>
                <a:srgbClr val="FFFFFF"/>
              </a:highlight>
              <a:latin typeface="Arial"/>
              <a:ea typeface="Arial"/>
              <a:cs typeface="Arial"/>
              <a:sym typeface="Arial"/>
            </a:endParaRPr>
          </a:p>
          <a:p>
            <a:pPr indent="0" lvl="0" marL="457200" rtl="0" algn="just">
              <a:lnSpc>
                <a:spcPct val="171428"/>
              </a:lnSpc>
              <a:spcBef>
                <a:spcPts val="1900"/>
              </a:spcBef>
              <a:spcAft>
                <a:spcPts val="0"/>
              </a:spcAft>
              <a:buNone/>
            </a:pPr>
            <a:r>
              <a:rPr lang="es" sz="1200">
                <a:solidFill>
                  <a:srgbClr val="212121"/>
                </a:solidFill>
                <a:highlight>
                  <a:srgbClr val="FFFFFF"/>
                </a:highlight>
              </a:rPr>
              <a:t>Cuantía de la controversia, Solvencia del demandado, Complejidad de la controversia, Probabilidad de ganar la demanda, Estimación de costas, Ratio entre valor de la demanda y costas, Jurisdicción de la controversia, Calendario de procedimiento</a:t>
            </a:r>
            <a:endParaRPr sz="1200">
              <a:solidFill>
                <a:srgbClr val="212121"/>
              </a:solidFill>
              <a:highlight>
                <a:srgbClr val="FFFFFF"/>
              </a:highlight>
            </a:endParaRPr>
          </a:p>
          <a:p>
            <a:pPr indent="0" lvl="0" marL="0" rtl="0" algn="ctr">
              <a:lnSpc>
                <a:spcPct val="171428"/>
              </a:lnSpc>
              <a:spcBef>
                <a:spcPts val="1900"/>
              </a:spcBef>
              <a:spcAft>
                <a:spcPts val="0"/>
              </a:spcAft>
              <a:buNone/>
            </a:pPr>
            <a:r>
              <a:rPr b="1" lang="es" sz="1800">
                <a:solidFill>
                  <a:srgbClr val="008080"/>
                </a:solidFill>
                <a:highlight>
                  <a:schemeClr val="lt1"/>
                </a:highlight>
              </a:rPr>
              <a:t>¿Qué reciben a cambio?</a:t>
            </a:r>
            <a:endParaRPr b="1" sz="1800">
              <a:solidFill>
                <a:srgbClr val="212121"/>
              </a:solidFill>
              <a:highlight>
                <a:srgbClr val="FFFFFF"/>
              </a:highlight>
            </a:endParaRPr>
          </a:p>
          <a:p>
            <a:pPr indent="0" lvl="0" marL="457200" rtl="0" algn="just">
              <a:lnSpc>
                <a:spcPct val="171428"/>
              </a:lnSpc>
              <a:spcBef>
                <a:spcPts val="1900"/>
              </a:spcBef>
              <a:spcAft>
                <a:spcPts val="0"/>
              </a:spcAft>
              <a:buNone/>
            </a:pPr>
            <a:r>
              <a:rPr lang="es" sz="1200">
                <a:solidFill>
                  <a:srgbClr val="212121"/>
                </a:solidFill>
                <a:highlight>
                  <a:srgbClr val="FFFFFF"/>
                </a:highlight>
              </a:rPr>
              <a:t>Depende en gran medida de la complejidad y el grado de riesgo que conlleve la controversia. Cuanto mayor sea la incertidumbre, mayor será el riesgo. Cuanto mayor sea el riesgo, mayor será la cantidad que potencialmente podría recuperar el inversor. </a:t>
            </a:r>
            <a:endParaRPr sz="1200">
              <a:solidFill>
                <a:srgbClr val="212121"/>
              </a:solidFill>
              <a:highlight>
                <a:srgbClr val="FFFFFF"/>
              </a:highlight>
            </a:endParaRPr>
          </a:p>
          <a:p>
            <a:pPr indent="-304800" lvl="0" marL="457200" rtl="0" algn="just">
              <a:lnSpc>
                <a:spcPct val="171428"/>
              </a:lnSpc>
              <a:spcBef>
                <a:spcPts val="1900"/>
              </a:spcBef>
              <a:spcAft>
                <a:spcPts val="0"/>
              </a:spcAft>
              <a:buClr>
                <a:srgbClr val="212121"/>
              </a:buClr>
              <a:buSzPts val="1200"/>
              <a:buChar char="●"/>
            </a:pPr>
            <a:r>
              <a:rPr lang="es" sz="1200">
                <a:solidFill>
                  <a:srgbClr val="212121"/>
                </a:solidFill>
                <a:highlight>
                  <a:srgbClr val="FFFFFF"/>
                </a:highlight>
              </a:rPr>
              <a:t>Ganancias dependen del resultado del procedimiento: Ej: Pueden recuperar entre un 25 y un 50% de la cantidad final concedida.</a:t>
            </a:r>
            <a:endParaRPr sz="1200">
              <a:solidFill>
                <a:srgbClr val="212121"/>
              </a:solidFill>
              <a:highlight>
                <a:srgbClr val="FFFFFF"/>
              </a:highlight>
            </a:endParaRPr>
          </a:p>
          <a:p>
            <a:pPr indent="-304800" lvl="0" marL="457200" rtl="0" algn="just">
              <a:lnSpc>
                <a:spcPct val="171428"/>
              </a:lnSpc>
              <a:spcBef>
                <a:spcPts val="0"/>
              </a:spcBef>
              <a:spcAft>
                <a:spcPts val="0"/>
              </a:spcAft>
              <a:buClr>
                <a:srgbClr val="212121"/>
              </a:buClr>
              <a:buSzPts val="1200"/>
              <a:buChar char="●"/>
            </a:pPr>
            <a:r>
              <a:rPr lang="es" sz="1200">
                <a:solidFill>
                  <a:srgbClr val="212121"/>
                </a:solidFill>
                <a:highlight>
                  <a:srgbClr val="FFFFFF"/>
                </a:highlight>
              </a:rPr>
              <a:t>Ganancias se basan en la aplicación de un múltiplo sobre la cuantía ganada: Ej: Cantidad a recuperar puede ser un múltiplo de entre 5 y 10 veces el nivel de la inversión más el retorno de la inversión inicial.</a:t>
            </a:r>
            <a:endParaRPr sz="1200">
              <a:solidFill>
                <a:srgbClr val="212121"/>
              </a:solidFill>
              <a:highlight>
                <a:srgbClr val="FFFFFF"/>
              </a:highlight>
            </a:endParaRPr>
          </a:p>
          <a:p>
            <a:pPr indent="0" lvl="0" marL="457200" rtl="0" algn="just">
              <a:lnSpc>
                <a:spcPct val="171428"/>
              </a:lnSpc>
              <a:spcBef>
                <a:spcPts val="1900"/>
              </a:spcBef>
              <a:spcAft>
                <a:spcPts val="0"/>
              </a:spcAft>
              <a:buNone/>
            </a:pPr>
            <a:r>
              <a:t/>
            </a:r>
            <a:endParaRPr sz="1200">
              <a:solidFill>
                <a:srgbClr val="212121"/>
              </a:solidFill>
              <a:highlight>
                <a:srgbClr val="FFFFFF"/>
              </a:highlight>
              <a:latin typeface="Arial"/>
              <a:ea typeface="Arial"/>
              <a:cs typeface="Arial"/>
              <a:sym typeface="Arial"/>
            </a:endParaRPr>
          </a:p>
          <a:p>
            <a:pPr indent="0" lvl="0" marL="457200" rtl="0" algn="just">
              <a:lnSpc>
                <a:spcPct val="171428"/>
              </a:lnSpc>
              <a:spcBef>
                <a:spcPts val="1900"/>
              </a:spcBef>
              <a:spcAft>
                <a:spcPts val="0"/>
              </a:spcAft>
              <a:buNone/>
            </a:pPr>
            <a:r>
              <a:t/>
            </a:r>
            <a:endParaRPr sz="1200">
              <a:solidFill>
                <a:srgbClr val="212121"/>
              </a:solidFill>
              <a:highlight>
                <a:srgbClr val="FFFFFF"/>
              </a:highlight>
              <a:latin typeface="Arial"/>
              <a:ea typeface="Arial"/>
              <a:cs typeface="Arial"/>
              <a:sym typeface="Arial"/>
            </a:endParaRPr>
          </a:p>
          <a:p>
            <a:pPr indent="0" lvl="0" marL="457200" rtl="0" algn="just">
              <a:lnSpc>
                <a:spcPct val="171428"/>
              </a:lnSpc>
              <a:spcBef>
                <a:spcPts val="1900"/>
              </a:spcBef>
              <a:spcAft>
                <a:spcPts val="0"/>
              </a:spcAft>
              <a:buNone/>
            </a:pPr>
            <a:r>
              <a:t/>
            </a:r>
            <a:endParaRPr sz="1200">
              <a:solidFill>
                <a:srgbClr val="212121"/>
              </a:solidFill>
              <a:highlight>
                <a:srgbClr val="FFFFFF"/>
              </a:highlight>
              <a:latin typeface="Arial"/>
              <a:ea typeface="Arial"/>
              <a:cs typeface="Arial"/>
              <a:sym typeface="Arial"/>
            </a:endParaRPr>
          </a:p>
          <a:p>
            <a:pPr indent="0" lvl="0" marL="0" rtl="0" algn="just">
              <a:spcBef>
                <a:spcPts val="1900"/>
              </a:spcBef>
              <a:spcAft>
                <a:spcPts val="0"/>
              </a:spcAft>
              <a:buNone/>
            </a:pPr>
            <a:r>
              <a:rPr lang="es">
                <a:solidFill>
                  <a:srgbClr val="000000"/>
                </a:solidFill>
              </a:rPr>
              <a:t>.</a:t>
            </a:r>
            <a:endParaRPr>
              <a:solidFill>
                <a:srgbClr val="000000"/>
              </a:solidFill>
            </a:endParaRPr>
          </a:p>
          <a:p>
            <a:pPr indent="0" lvl="0" marL="0" rtl="0" algn="just">
              <a:spcBef>
                <a:spcPts val="1200"/>
              </a:spcBef>
              <a:spcAft>
                <a:spcPts val="0"/>
              </a:spcAft>
              <a:buNone/>
            </a:pPr>
            <a:r>
              <a:t/>
            </a:r>
            <a:endParaRPr>
              <a:solidFill>
                <a:srgbClr val="000000"/>
              </a:solidFill>
            </a:endParaRPr>
          </a:p>
          <a:p>
            <a:pPr indent="0" lvl="0" marL="0" rtl="0" algn="just">
              <a:spcBef>
                <a:spcPts val="1200"/>
              </a:spcBef>
              <a:spcAft>
                <a:spcPts val="0"/>
              </a:spcAft>
              <a:buNone/>
            </a:pPr>
            <a:r>
              <a:rPr lang="es"/>
              <a:t>bogado, peritos, procurador, costas... Y, si se gana el pleito, se lleva una parte importante del monto final. Pero si se pierde, él asume todo el coste". Es decir, en caso de derrota, el demandante no tendrá que pagar ni devolver nada.</a:t>
            </a:r>
            <a:endParaRPr/>
          </a:p>
          <a:p>
            <a:pPr indent="0" lvl="0" marL="0" rtl="0" algn="l">
              <a:spcBef>
                <a:spcPts val="1200"/>
              </a:spcBef>
              <a:spcAft>
                <a:spcPts val="1600"/>
              </a:spcAft>
              <a:buNone/>
            </a:pPr>
            <a:r>
              <a:t/>
            </a:r>
            <a:endParaRPr/>
          </a:p>
        </p:txBody>
      </p:sp>
      <p:pic>
        <p:nvPicPr>
          <p:cNvPr id="152" name="Google Shape;152;p16"/>
          <p:cNvPicPr preferRelativeResize="0"/>
          <p:nvPr/>
        </p:nvPicPr>
        <p:blipFill>
          <a:blip r:embed="rId3">
            <a:alphaModFix/>
          </a:blip>
          <a:stretch>
            <a:fillRect/>
          </a:stretch>
        </p:blipFill>
        <p:spPr>
          <a:xfrm>
            <a:off x="6024800" y="0"/>
            <a:ext cx="3119200" cy="821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pic>
        <p:nvPicPr>
          <p:cNvPr id="157" name="Google Shape;157;p17"/>
          <p:cNvPicPr preferRelativeResize="0"/>
          <p:nvPr/>
        </p:nvPicPr>
        <p:blipFill>
          <a:blip r:embed="rId3">
            <a:alphaModFix/>
          </a:blip>
          <a:stretch>
            <a:fillRect/>
          </a:stretch>
        </p:blipFill>
        <p:spPr>
          <a:xfrm>
            <a:off x="1102613" y="1369300"/>
            <a:ext cx="6938775" cy="3378800"/>
          </a:xfrm>
          <a:prstGeom prst="rect">
            <a:avLst/>
          </a:prstGeom>
          <a:noFill/>
          <a:ln>
            <a:noFill/>
          </a:ln>
        </p:spPr>
      </p:pic>
      <p:pic>
        <p:nvPicPr>
          <p:cNvPr id="158" name="Google Shape;158;p17"/>
          <p:cNvPicPr preferRelativeResize="0"/>
          <p:nvPr/>
        </p:nvPicPr>
        <p:blipFill>
          <a:blip r:embed="rId4">
            <a:alphaModFix/>
          </a:blip>
          <a:stretch>
            <a:fillRect/>
          </a:stretch>
        </p:blipFill>
        <p:spPr>
          <a:xfrm>
            <a:off x="6024800" y="0"/>
            <a:ext cx="3119200" cy="82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1118975" y="1208975"/>
            <a:ext cx="7181850" cy="3562350"/>
          </a:xfrm>
          <a:prstGeom prst="rect">
            <a:avLst/>
          </a:prstGeom>
          <a:noFill/>
          <a:ln>
            <a:noFill/>
          </a:ln>
        </p:spPr>
      </p:pic>
      <p:pic>
        <p:nvPicPr>
          <p:cNvPr id="164" name="Google Shape;164;p18"/>
          <p:cNvPicPr preferRelativeResize="0"/>
          <p:nvPr/>
        </p:nvPicPr>
        <p:blipFill>
          <a:blip r:embed="rId4">
            <a:alphaModFix/>
          </a:blip>
          <a:stretch>
            <a:fillRect/>
          </a:stretch>
        </p:blipFill>
        <p:spPr>
          <a:xfrm>
            <a:off x="6024800" y="0"/>
            <a:ext cx="3119200" cy="821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211025" y="1278050"/>
            <a:ext cx="7172325" cy="3581400"/>
          </a:xfrm>
          <a:prstGeom prst="rect">
            <a:avLst/>
          </a:prstGeom>
          <a:noFill/>
          <a:ln>
            <a:noFill/>
          </a:ln>
        </p:spPr>
      </p:pic>
      <p:pic>
        <p:nvPicPr>
          <p:cNvPr id="170" name="Google Shape;170;p19"/>
          <p:cNvPicPr preferRelativeResize="0"/>
          <p:nvPr/>
        </p:nvPicPr>
        <p:blipFill>
          <a:blip r:embed="rId4">
            <a:alphaModFix/>
          </a:blip>
          <a:stretch>
            <a:fillRect/>
          </a:stretch>
        </p:blipFill>
        <p:spPr>
          <a:xfrm>
            <a:off x="6024800" y="0"/>
            <a:ext cx="3119200" cy="82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153500" y="1255050"/>
            <a:ext cx="7210425" cy="3552825"/>
          </a:xfrm>
          <a:prstGeom prst="rect">
            <a:avLst/>
          </a:prstGeom>
          <a:noFill/>
          <a:ln>
            <a:noFill/>
          </a:ln>
        </p:spPr>
      </p:pic>
      <p:pic>
        <p:nvPicPr>
          <p:cNvPr id="176" name="Google Shape;176;p20"/>
          <p:cNvPicPr preferRelativeResize="0"/>
          <p:nvPr/>
        </p:nvPicPr>
        <p:blipFill>
          <a:blip r:embed="rId4">
            <a:alphaModFix/>
          </a:blip>
          <a:stretch>
            <a:fillRect/>
          </a:stretch>
        </p:blipFill>
        <p:spPr>
          <a:xfrm>
            <a:off x="6024800" y="0"/>
            <a:ext cx="3119200" cy="82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 name="Shape 180"/>
        <p:cNvGrpSpPr/>
        <p:nvPr/>
      </p:nvGrpSpPr>
      <p:grpSpPr>
        <a:xfrm>
          <a:off x="0" y="0"/>
          <a:ext cx="0" cy="0"/>
          <a:chOff x="0" y="0"/>
          <a:chExt cx="0" cy="0"/>
        </a:xfrm>
      </p:grpSpPr>
      <p:sp>
        <p:nvSpPr>
          <p:cNvPr id="181" name="Google Shape;181;p21"/>
          <p:cNvSpPr txBox="1"/>
          <p:nvPr>
            <p:ph idx="1" type="body"/>
          </p:nvPr>
        </p:nvSpPr>
        <p:spPr>
          <a:xfrm>
            <a:off x="213650" y="1100075"/>
            <a:ext cx="8866500" cy="37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008080"/>
                </a:solidFill>
              </a:rPr>
              <a:t>Aspectos Legales</a:t>
            </a:r>
            <a:endParaRPr b="1" sz="1200">
              <a:solidFill>
                <a:srgbClr val="000000"/>
              </a:solidFill>
            </a:endParaRPr>
          </a:p>
          <a:p>
            <a:pPr indent="-317500" lvl="0" marL="457200" rtl="0" algn="l">
              <a:spcBef>
                <a:spcPts val="1600"/>
              </a:spcBef>
              <a:spcAft>
                <a:spcPts val="0"/>
              </a:spcAft>
              <a:buClr>
                <a:srgbClr val="000000"/>
              </a:buClr>
              <a:buSzPts val="1400"/>
              <a:buChar char="●"/>
            </a:pPr>
            <a:r>
              <a:rPr b="1" lang="es" sz="1400">
                <a:solidFill>
                  <a:srgbClr val="000000"/>
                </a:solidFill>
              </a:rPr>
              <a:t>Vehículo</a:t>
            </a:r>
            <a:r>
              <a:rPr b="1" lang="es" sz="1400">
                <a:solidFill>
                  <a:srgbClr val="000000"/>
                </a:solidFill>
              </a:rPr>
              <a:t> societario</a:t>
            </a:r>
            <a:r>
              <a:rPr lang="es" sz="1400">
                <a:solidFill>
                  <a:srgbClr val="000000"/>
                </a:solidFill>
              </a:rPr>
              <a:t>: Plataforma de </a:t>
            </a:r>
            <a:r>
              <a:rPr lang="es" sz="1400">
                <a:solidFill>
                  <a:srgbClr val="000000"/>
                </a:solidFill>
              </a:rPr>
              <a:t>Financiación</a:t>
            </a:r>
            <a:r>
              <a:rPr lang="es" sz="1400">
                <a:solidFill>
                  <a:srgbClr val="000000"/>
                </a:solidFill>
              </a:rPr>
              <a:t> </a:t>
            </a:r>
            <a:r>
              <a:rPr lang="es" sz="1400">
                <a:solidFill>
                  <a:srgbClr val="000000"/>
                </a:solidFill>
              </a:rPr>
              <a:t>Participativa.</a:t>
            </a:r>
            <a:endParaRPr sz="1400">
              <a:solidFill>
                <a:srgbClr val="000000"/>
              </a:solidFill>
            </a:endParaRPr>
          </a:p>
          <a:p>
            <a:pPr indent="-317500" lvl="0" marL="457200" rtl="0" algn="l">
              <a:spcBef>
                <a:spcPts val="0"/>
              </a:spcBef>
              <a:spcAft>
                <a:spcPts val="0"/>
              </a:spcAft>
              <a:buClr>
                <a:srgbClr val="000000"/>
              </a:buClr>
              <a:buSzPts val="1400"/>
              <a:buChar char="●"/>
            </a:pPr>
            <a:r>
              <a:rPr b="1" lang="es" sz="1400">
                <a:solidFill>
                  <a:srgbClr val="000000"/>
                </a:solidFill>
              </a:rPr>
              <a:t>Regulación Aplicable:</a:t>
            </a:r>
            <a:endParaRPr b="1"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Ley 5/2015  Fomento de la Financiación Empresarial (LFFE).</a:t>
            </a:r>
            <a:endParaRPr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Ley 34/2002 Servicios de la Sociedad de la Información y de Comercio Electrónico.</a:t>
            </a:r>
            <a:endParaRPr sz="1400">
              <a:solidFill>
                <a:srgbClr val="000000"/>
              </a:solidFill>
            </a:endParaRPr>
          </a:p>
          <a:p>
            <a:pPr indent="-317500" lvl="0" marL="457200" rtl="0" algn="l">
              <a:spcBef>
                <a:spcPts val="0"/>
              </a:spcBef>
              <a:spcAft>
                <a:spcPts val="0"/>
              </a:spcAft>
              <a:buClr>
                <a:srgbClr val="000000"/>
              </a:buClr>
              <a:buSzPts val="1400"/>
              <a:buChar char="●"/>
            </a:pPr>
            <a:r>
              <a:rPr b="1" lang="es" sz="1400">
                <a:solidFill>
                  <a:srgbClr val="000000"/>
                </a:solidFill>
              </a:rPr>
              <a:t>A tener en cuenta:  </a:t>
            </a:r>
            <a:endParaRPr b="1" sz="1400">
              <a:solidFill>
                <a:srgbClr val="000000"/>
              </a:solidFill>
            </a:endParaRPr>
          </a:p>
          <a:p>
            <a:pPr indent="-317500" lvl="1" marL="914400" rtl="0" algn="l">
              <a:spcBef>
                <a:spcPts val="0"/>
              </a:spcBef>
              <a:spcAft>
                <a:spcPts val="0"/>
              </a:spcAft>
              <a:buClr>
                <a:srgbClr val="000000"/>
              </a:buClr>
              <a:buSzPts val="1400"/>
              <a:buChar char="○"/>
            </a:pPr>
            <a:r>
              <a:rPr lang="es" sz="1400">
                <a:solidFill>
                  <a:srgbClr val="000000"/>
                </a:solidFill>
              </a:rPr>
              <a:t>Diferenciar claramente entre </a:t>
            </a:r>
            <a:r>
              <a:rPr b="1" lang="es" sz="1400">
                <a:solidFill>
                  <a:srgbClr val="000000"/>
                </a:solidFill>
              </a:rPr>
              <a:t>Inversores </a:t>
            </a:r>
            <a:r>
              <a:rPr b="1" lang="es" sz="1400" u="sng">
                <a:solidFill>
                  <a:srgbClr val="000000"/>
                </a:solidFill>
              </a:rPr>
              <a:t>Acreditados </a:t>
            </a:r>
            <a:r>
              <a:rPr lang="es" sz="1400">
                <a:solidFill>
                  <a:srgbClr val="000000"/>
                </a:solidFill>
              </a:rPr>
              <a:t>y </a:t>
            </a:r>
            <a:r>
              <a:rPr b="1" lang="es" sz="1400" u="sng">
                <a:solidFill>
                  <a:srgbClr val="000000"/>
                </a:solidFill>
              </a:rPr>
              <a:t>No Acreditados</a:t>
            </a:r>
            <a:endParaRPr b="1" sz="1400" u="sng">
              <a:solidFill>
                <a:srgbClr val="000000"/>
              </a:solidFill>
            </a:endParaRPr>
          </a:p>
          <a:p>
            <a:pPr indent="-317500" lvl="1" marL="914400" rtl="0" algn="l">
              <a:spcBef>
                <a:spcPts val="0"/>
              </a:spcBef>
              <a:spcAft>
                <a:spcPts val="0"/>
              </a:spcAft>
              <a:buClr>
                <a:srgbClr val="000000"/>
              </a:buClr>
              <a:buSzPts val="1400"/>
              <a:buChar char="○"/>
            </a:pPr>
            <a:r>
              <a:rPr b="1" lang="es" sz="1400" u="sng">
                <a:solidFill>
                  <a:srgbClr val="000000"/>
                </a:solidFill>
              </a:rPr>
              <a:t>Inscripción en la CNMV</a:t>
            </a:r>
            <a:r>
              <a:rPr b="1" lang="es" sz="1400">
                <a:solidFill>
                  <a:srgbClr val="000000"/>
                </a:solidFill>
              </a:rPr>
              <a:t>:</a:t>
            </a:r>
            <a:r>
              <a:rPr lang="es" sz="1400">
                <a:solidFill>
                  <a:srgbClr val="000000"/>
                </a:solidFill>
              </a:rPr>
              <a:t> Registro de Plataformas de Financiación Participativa.</a:t>
            </a:r>
            <a:endParaRPr sz="1400">
              <a:solidFill>
                <a:srgbClr val="000000"/>
              </a:solidFill>
            </a:endParaRPr>
          </a:p>
          <a:p>
            <a:pPr indent="-317500" lvl="0" marL="457200" rtl="0" algn="l">
              <a:spcBef>
                <a:spcPts val="0"/>
              </a:spcBef>
              <a:spcAft>
                <a:spcPts val="0"/>
              </a:spcAft>
              <a:buClr>
                <a:srgbClr val="000000"/>
              </a:buClr>
              <a:buSzPts val="1400"/>
              <a:buChar char="●"/>
            </a:pPr>
            <a:r>
              <a:rPr b="1" lang="es" sz="1400">
                <a:solidFill>
                  <a:srgbClr val="000000"/>
                </a:solidFill>
              </a:rPr>
              <a:t>Requisitos financieros:</a:t>
            </a:r>
            <a:endParaRPr b="1" sz="1400">
              <a:solidFill>
                <a:srgbClr val="000000"/>
              </a:solidFill>
            </a:endParaRPr>
          </a:p>
          <a:p>
            <a:pPr indent="-317500" lvl="1" marL="914400" rtl="0" algn="l">
              <a:spcBef>
                <a:spcPts val="0"/>
              </a:spcBef>
              <a:spcAft>
                <a:spcPts val="0"/>
              </a:spcAft>
              <a:buClr>
                <a:srgbClr val="000000"/>
              </a:buClr>
              <a:buSzPts val="1400"/>
              <a:buChar char="○"/>
            </a:pPr>
            <a:r>
              <a:rPr b="1" lang="es" sz="1400">
                <a:solidFill>
                  <a:srgbClr val="000000"/>
                </a:solidFill>
              </a:rPr>
              <a:t>Capital Socia</a:t>
            </a:r>
            <a:r>
              <a:rPr lang="es" sz="1400">
                <a:solidFill>
                  <a:srgbClr val="000000"/>
                </a:solidFill>
              </a:rPr>
              <a:t>l: Igual o superior a 60.000€</a:t>
            </a:r>
            <a:endParaRPr sz="1400">
              <a:solidFill>
                <a:srgbClr val="000000"/>
              </a:solidFill>
            </a:endParaRPr>
          </a:p>
          <a:p>
            <a:pPr indent="-317500" lvl="1" marL="914400" rtl="0" algn="l">
              <a:spcBef>
                <a:spcPts val="0"/>
              </a:spcBef>
              <a:spcAft>
                <a:spcPts val="0"/>
              </a:spcAft>
              <a:buClr>
                <a:srgbClr val="000000"/>
              </a:buClr>
              <a:buSzPts val="1400"/>
              <a:buChar char="○"/>
            </a:pPr>
            <a:r>
              <a:rPr b="1" lang="es" sz="1400">
                <a:solidFill>
                  <a:srgbClr val="000000"/>
                </a:solidFill>
              </a:rPr>
              <a:t>Seguro de Responsabilidad Civil</a:t>
            </a:r>
            <a:r>
              <a:rPr lang="es" sz="1400">
                <a:solidFill>
                  <a:srgbClr val="000000"/>
                </a:solidFill>
              </a:rPr>
              <a:t> Profesional</a:t>
            </a:r>
            <a:endParaRPr sz="1400">
              <a:solidFill>
                <a:srgbClr val="000000"/>
              </a:solidFill>
            </a:endParaRPr>
          </a:p>
          <a:p>
            <a:pPr indent="-317500" lvl="1" marL="914400" rtl="0" algn="l">
              <a:spcBef>
                <a:spcPts val="0"/>
              </a:spcBef>
              <a:spcAft>
                <a:spcPts val="0"/>
              </a:spcAft>
              <a:buClr>
                <a:srgbClr val="000000"/>
              </a:buClr>
              <a:buSzPts val="1400"/>
              <a:buChar char="○"/>
            </a:pPr>
            <a:r>
              <a:rPr b="1" lang="es" sz="1400">
                <a:solidFill>
                  <a:srgbClr val="000000"/>
                </a:solidFill>
              </a:rPr>
              <a:t>Combinación </a:t>
            </a:r>
            <a:r>
              <a:rPr lang="es" sz="1400">
                <a:solidFill>
                  <a:srgbClr val="000000"/>
                </a:solidFill>
              </a:rPr>
              <a:t>Capital Social, seguro de Responsabilidad Civil, aval u otra garantía</a:t>
            </a:r>
            <a:endParaRPr sz="1400">
              <a:solidFill>
                <a:srgbClr val="000000"/>
              </a:solidFill>
            </a:endParaRPr>
          </a:p>
          <a:p>
            <a:pPr indent="0" lvl="0" marL="0" rtl="0" algn="l">
              <a:spcBef>
                <a:spcPts val="1600"/>
              </a:spcBef>
              <a:spcAft>
                <a:spcPts val="0"/>
              </a:spcAft>
              <a:buNone/>
            </a:pPr>
            <a:r>
              <a:t/>
            </a:r>
            <a:endParaRPr sz="1200">
              <a:solidFill>
                <a:srgbClr val="000000"/>
              </a:solidFill>
            </a:endParaRPr>
          </a:p>
          <a:p>
            <a:pPr indent="0" lvl="0" marL="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b="1">
              <a:solidFill>
                <a:srgbClr val="000000"/>
              </a:solidFill>
            </a:endParaRPr>
          </a:p>
          <a:p>
            <a:pPr indent="0" lvl="0" marL="457200" rtl="0" algn="l">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0"/>
              </a:spcAft>
              <a:buNone/>
            </a:pPr>
            <a:r>
              <a:t/>
            </a:r>
            <a:endParaRPr b="1">
              <a:solidFill>
                <a:srgbClr val="000000"/>
              </a:solidFill>
            </a:endParaRPr>
          </a:p>
          <a:p>
            <a:pPr indent="0" lvl="0" marL="0" rtl="0" algn="ctr">
              <a:spcBef>
                <a:spcPts val="1600"/>
              </a:spcBef>
              <a:spcAft>
                <a:spcPts val="1600"/>
              </a:spcAft>
              <a:buNone/>
            </a:pPr>
            <a:r>
              <a:t/>
            </a:r>
            <a:endParaRPr b="1">
              <a:solidFill>
                <a:srgbClr val="000000"/>
              </a:solidFill>
            </a:endParaRPr>
          </a:p>
        </p:txBody>
      </p:sp>
      <p:pic>
        <p:nvPicPr>
          <p:cNvPr id="182" name="Google Shape;182;p21"/>
          <p:cNvPicPr preferRelativeResize="0"/>
          <p:nvPr/>
        </p:nvPicPr>
        <p:blipFill>
          <a:blip r:embed="rId3">
            <a:alphaModFix/>
          </a:blip>
          <a:stretch>
            <a:fillRect/>
          </a:stretch>
        </p:blipFill>
        <p:spPr>
          <a:xfrm>
            <a:off x="6024800" y="0"/>
            <a:ext cx="3119200" cy="82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