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Maven Pro" panose="020B0604020202020204" charset="0"/>
      <p:regular r:id="rId11"/>
      <p:bold r:id="rId12"/>
    </p:embeddedFont>
    <p:embeddedFont>
      <p:font typeface="Nunito" panose="020B060402020202020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8aeb099c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8aeb099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8aeb099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8aeb099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8aeb099c3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8aeb099c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8aeb099c3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8aeb099c3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8aeb099c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8aeb099c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5600" y="276525"/>
            <a:ext cx="5954700" cy="30420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id" sz="3400" b="1">
                <a:solidFill>
                  <a:srgbClr val="FFFFFF"/>
                </a:solidFill>
                <a:latin typeface="Times New Roman"/>
                <a:ea typeface="Times New Roman"/>
                <a:cs typeface="Times New Roman"/>
                <a:sym typeface="Times New Roman"/>
              </a:rPr>
              <a:t>VISUALIZATION OF DATA SOUTHERN LITERATURE LIBRARY</a:t>
            </a:r>
            <a:endParaRPr sz="3600" b="1">
              <a:solidFill>
                <a:srgbClr val="FFFFFF"/>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endParaRPr sz="3600" b="1">
              <a:solidFill>
                <a:srgbClr val="000000"/>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endParaRPr sz="3400" b="1">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
        <p:nvSpPr>
          <p:cNvPr id="278" name="Google Shape;278;p13"/>
          <p:cNvSpPr txBox="1">
            <a:spLocks noGrp="1"/>
          </p:cNvSpPr>
          <p:nvPr>
            <p:ph type="subTitle" idx="1"/>
          </p:nvPr>
        </p:nvSpPr>
        <p:spPr>
          <a:xfrm>
            <a:off x="3576475" y="3041850"/>
            <a:ext cx="5567400" cy="18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2700"/>
              <a:t>Kelompok AER</a:t>
            </a:r>
            <a:endParaRPr sz="2700"/>
          </a:p>
          <a:p>
            <a:pPr marL="0" lvl="0" indent="0" algn="l" rtl="0">
              <a:spcBef>
                <a:spcPts val="0"/>
              </a:spcBef>
              <a:spcAft>
                <a:spcPts val="0"/>
              </a:spcAft>
              <a:buNone/>
            </a:pPr>
            <a:r>
              <a:rPr lang="id" sz="2700"/>
              <a:t>Andri Reymondo Tamba 12S17028</a:t>
            </a:r>
            <a:endParaRPr sz="2700"/>
          </a:p>
          <a:p>
            <a:pPr marL="0" lvl="0" indent="0" algn="l" rtl="0">
              <a:spcBef>
                <a:spcPts val="0"/>
              </a:spcBef>
              <a:spcAft>
                <a:spcPts val="0"/>
              </a:spcAft>
              <a:buNone/>
            </a:pPr>
            <a:r>
              <a:rPr lang="id" sz="2700"/>
              <a:t>Enjelin Ida Hutahaean 12S17043</a:t>
            </a:r>
            <a:endParaRPr sz="2700"/>
          </a:p>
          <a:p>
            <a:pPr marL="0" lvl="0" indent="0" algn="l" rtl="0">
              <a:spcBef>
                <a:spcPts val="0"/>
              </a:spcBef>
              <a:spcAft>
                <a:spcPts val="0"/>
              </a:spcAft>
              <a:buNone/>
            </a:pPr>
            <a:r>
              <a:rPr lang="id" sz="2700"/>
              <a:t>Ruth Angeli Sibarani 12S17052</a:t>
            </a:r>
            <a:endParaRPr sz="2700"/>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Latar Belakang </a:t>
            </a:r>
            <a:endParaRPr/>
          </a:p>
        </p:txBody>
      </p:sp>
      <p:sp>
        <p:nvSpPr>
          <p:cNvPr id="284" name="Google Shape;284;p14"/>
          <p:cNvSpPr txBox="1">
            <a:spLocks noGrp="1"/>
          </p:cNvSpPr>
          <p:nvPr>
            <p:ph type="body" idx="1"/>
          </p:nvPr>
        </p:nvSpPr>
        <p:spPr>
          <a:xfrm>
            <a:off x="1198300" y="1124575"/>
            <a:ext cx="7816500" cy="3354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id" sz="1300">
                <a:solidFill>
                  <a:srgbClr val="000000"/>
                </a:solidFill>
                <a:latin typeface="Times New Roman"/>
                <a:ea typeface="Times New Roman"/>
                <a:cs typeface="Times New Roman"/>
                <a:sym typeface="Times New Roman"/>
              </a:rPr>
              <a:t>Koleksi </a:t>
            </a:r>
            <a:r>
              <a:rPr lang="id" sz="1300" i="1">
                <a:solidFill>
                  <a:srgbClr val="000000"/>
                </a:solidFill>
                <a:latin typeface="Times New Roman"/>
                <a:ea typeface="Times New Roman"/>
                <a:cs typeface="Times New Roman"/>
                <a:sym typeface="Times New Roman"/>
              </a:rPr>
              <a:t>North American Slave Narrative</a:t>
            </a:r>
            <a:r>
              <a:rPr lang="id" sz="1300">
                <a:solidFill>
                  <a:srgbClr val="000000"/>
                </a:solidFill>
                <a:latin typeface="Times New Roman"/>
                <a:ea typeface="Times New Roman"/>
                <a:cs typeface="Times New Roman"/>
                <a:sym typeface="Times New Roman"/>
              </a:rPr>
              <a:t> di University of North Carolina berisi 344 item dan merupakan koleksi dokumen serupa yang paling banyak di dunia. Koleksi fisiknya telah didigitalkan dan ditranskripsikan oleh siswa dan pegawai perpustakaan. Saat ini, koleksi ini mencakup lebih dari delapan puluh judul yang telah didigitalisasi dengan dana khusus dari Kanselir dan Perpustakaan Universitas Universitas Carolina Utara di Chapel Hill. </a:t>
            </a:r>
            <a:r>
              <a:rPr lang="id" sz="1400">
                <a:solidFill>
                  <a:srgbClr val="000000"/>
                </a:solidFill>
                <a:latin typeface="Times New Roman"/>
                <a:ea typeface="Times New Roman"/>
                <a:cs typeface="Times New Roman"/>
                <a:sym typeface="Times New Roman"/>
              </a:rPr>
              <a:t>Guru sastra serta sejarawan dan cendekiawan budaya Selatan lainnya membutuhkan akses ke teks sastra yang menggambarkan perbedaan ini, dan banyak dari karya Selatan yang penting ini tidak lagi dicetak dan tidak disimpan secara luas di perpustakaan. File teks biasa telah dioptimalkan untuk digunakan di Voyant dan juga dapat digunakan dalam proyek penambangan teks seperti pemodelan topik, analisis sentimen,  pemrosesan bahasa alami, dan visualisasi data. </a:t>
            </a:r>
            <a:r>
              <a:rPr lang="id" sz="1300">
                <a:solidFill>
                  <a:srgbClr val="000000"/>
                </a:solidFill>
                <a:latin typeface="Times New Roman"/>
                <a:ea typeface="Times New Roman"/>
                <a:cs typeface="Times New Roman"/>
                <a:sym typeface="Times New Roman"/>
              </a:rPr>
              <a:t>Sehinga diperlukan Visualisasi yang efektif untuk membantu penggunanya dalam menganalisa dan penalaran tentang data dan bukti, sehingga data yang kompleks menjadi mudah dipahami dan berguna. Data Visualisasi adalah teknik yang digunakan untuk mengkomunikasikan data atau informasi dengan membuatnya ke dalam objek visual (contohnya, titik, garis, batang, dan lainnya) dalam grafik.</a:t>
            </a:r>
            <a:endParaRPr sz="13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9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Rumusan Masalah</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id" sz="2100">
                <a:solidFill>
                  <a:srgbClr val="000000"/>
                </a:solidFill>
                <a:latin typeface="Times New Roman"/>
                <a:ea typeface="Times New Roman"/>
                <a:cs typeface="Times New Roman"/>
                <a:sym typeface="Times New Roman"/>
              </a:rPr>
              <a:t>Apa yang menjadi pola dan tren yang dapat diperoleh dari data perpustakaan </a:t>
            </a:r>
            <a:r>
              <a:rPr lang="id" sz="2100" i="1">
                <a:solidFill>
                  <a:srgbClr val="000000"/>
                </a:solidFill>
                <a:latin typeface="Times New Roman"/>
                <a:ea typeface="Times New Roman"/>
                <a:cs typeface="Times New Roman"/>
                <a:sym typeface="Times New Roman"/>
              </a:rPr>
              <a:t>Southern Literature</a:t>
            </a:r>
            <a:r>
              <a:rPr lang="id" sz="2100">
                <a:solidFill>
                  <a:srgbClr val="000000"/>
                </a:solidFill>
                <a:latin typeface="Times New Roman"/>
                <a:ea typeface="Times New Roman"/>
                <a:cs typeface="Times New Roman"/>
                <a:sym typeface="Times New Roman"/>
              </a:rPr>
              <a:t>?</a:t>
            </a:r>
            <a:endParaRPr sz="2100" i="1">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Tujuan Penelitian</a:t>
            </a:r>
            <a:endParaRPr/>
          </a:p>
        </p:txBody>
      </p:sp>
      <p:sp>
        <p:nvSpPr>
          <p:cNvPr id="296" name="Google Shape;296;p16"/>
          <p:cNvSpPr txBox="1">
            <a:spLocks noGrp="1"/>
          </p:cNvSpPr>
          <p:nvPr>
            <p:ph type="body" idx="1"/>
          </p:nvPr>
        </p:nvSpPr>
        <p:spPr>
          <a:xfrm>
            <a:off x="219525"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endParaRPr sz="2100">
              <a:solidFill>
                <a:srgbClr val="000000"/>
              </a:solidFill>
              <a:latin typeface="Times New Roman"/>
              <a:ea typeface="Times New Roman"/>
              <a:cs typeface="Times New Roman"/>
              <a:sym typeface="Times New Roman"/>
            </a:endParaRPr>
          </a:p>
          <a:p>
            <a:pPr marL="914400" lvl="0" indent="0" algn="just" rtl="0">
              <a:lnSpc>
                <a:spcPct val="150000"/>
              </a:lnSpc>
              <a:spcBef>
                <a:spcPts val="0"/>
              </a:spcBef>
              <a:spcAft>
                <a:spcPts val="0"/>
              </a:spcAft>
              <a:buNone/>
            </a:pPr>
            <a:r>
              <a:rPr lang="id" sz="2100">
                <a:solidFill>
                  <a:srgbClr val="000000"/>
                </a:solidFill>
                <a:latin typeface="Times New Roman"/>
                <a:ea typeface="Times New Roman"/>
                <a:cs typeface="Times New Roman"/>
                <a:sym typeface="Times New Roman"/>
              </a:rPr>
              <a:t>Untuk menemukan pola dan tren dari data perpustakaan </a:t>
            </a:r>
            <a:r>
              <a:rPr lang="id" sz="2100" i="1">
                <a:solidFill>
                  <a:srgbClr val="000000"/>
                </a:solidFill>
                <a:latin typeface="Times New Roman"/>
                <a:ea typeface="Times New Roman"/>
                <a:cs typeface="Times New Roman"/>
                <a:sym typeface="Times New Roman"/>
              </a:rPr>
              <a:t>Southern Literature</a:t>
            </a:r>
            <a:r>
              <a:rPr lang="id" sz="2100">
                <a:solidFill>
                  <a:srgbClr val="000000"/>
                </a:solidFill>
                <a:latin typeface="Times New Roman"/>
                <a:ea typeface="Times New Roman"/>
                <a:cs typeface="Times New Roman"/>
                <a:sym typeface="Times New Roman"/>
              </a:rPr>
              <a:t> yang akan disajikan dalam bentuk visualisasi data.</a:t>
            </a:r>
            <a:endParaRPr sz="2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r>
              <a:rPr lang="id" sz="2400" i="1">
                <a:solidFill>
                  <a:srgbClr val="000000"/>
                </a:solidFill>
                <a:latin typeface="Times New Roman"/>
                <a:ea typeface="Times New Roman"/>
                <a:cs typeface="Times New Roman"/>
                <a:sym typeface="Times New Roman"/>
              </a:rPr>
              <a:t>Visualization of Top 10 Author with more than 2 book title</a:t>
            </a:r>
            <a:endParaRPr sz="2400">
              <a:solidFill>
                <a:srgbClr val="000000"/>
              </a:solidFill>
            </a:endParaRPr>
          </a:p>
        </p:txBody>
      </p:sp>
      <p:pic>
        <p:nvPicPr>
          <p:cNvPr id="302" name="Google Shape;302;p17"/>
          <p:cNvPicPr preferRelativeResize="0"/>
          <p:nvPr/>
        </p:nvPicPr>
        <p:blipFill>
          <a:blip r:embed="rId3">
            <a:alphaModFix/>
          </a:blip>
          <a:stretch>
            <a:fillRect/>
          </a:stretch>
        </p:blipFill>
        <p:spPr>
          <a:xfrm>
            <a:off x="1198300" y="1124575"/>
            <a:ext cx="7042350" cy="392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511700" y="598575"/>
            <a:ext cx="6822600" cy="728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r>
              <a:rPr lang="id" i="1">
                <a:solidFill>
                  <a:srgbClr val="000000"/>
                </a:solidFill>
                <a:latin typeface="Times New Roman"/>
                <a:ea typeface="Times New Roman"/>
                <a:cs typeface="Times New Roman"/>
                <a:sym typeface="Times New Roman"/>
              </a:rPr>
              <a:t>Visualization of Number Book by Year</a:t>
            </a:r>
            <a:endParaRPr>
              <a:solidFill>
                <a:srgbClr val="000000"/>
              </a:solidFill>
            </a:endParaRPr>
          </a:p>
        </p:txBody>
      </p:sp>
      <p:pic>
        <p:nvPicPr>
          <p:cNvPr id="308" name="Google Shape;308;p18"/>
          <p:cNvPicPr preferRelativeResize="0"/>
          <p:nvPr/>
        </p:nvPicPr>
        <p:blipFill>
          <a:blip r:embed="rId3">
            <a:alphaModFix/>
          </a:blip>
          <a:stretch>
            <a:fillRect/>
          </a:stretch>
        </p:blipFill>
        <p:spPr>
          <a:xfrm>
            <a:off x="1754458" y="1419922"/>
            <a:ext cx="6818041" cy="35711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800"/>
              </a:spcAft>
              <a:buNone/>
            </a:pPr>
            <a:r>
              <a:rPr lang="id" i="1">
                <a:solidFill>
                  <a:srgbClr val="000000"/>
                </a:solidFill>
                <a:latin typeface="Times New Roman"/>
                <a:ea typeface="Times New Roman"/>
                <a:cs typeface="Times New Roman"/>
                <a:sym typeface="Times New Roman"/>
              </a:rPr>
              <a:t>Visualization of Number Book by Author</a:t>
            </a:r>
            <a:endParaRPr>
              <a:solidFill>
                <a:srgbClr val="000000"/>
              </a:solidFill>
            </a:endParaRPr>
          </a:p>
        </p:txBody>
      </p:sp>
      <p:pic>
        <p:nvPicPr>
          <p:cNvPr id="314" name="Google Shape;314;p19"/>
          <p:cNvPicPr preferRelativeResize="0"/>
          <p:nvPr/>
        </p:nvPicPr>
        <p:blipFill>
          <a:blip r:embed="rId3">
            <a:alphaModFix/>
          </a:blip>
          <a:stretch>
            <a:fillRect/>
          </a:stretch>
        </p:blipFill>
        <p:spPr>
          <a:xfrm>
            <a:off x="1628078" y="1412488"/>
            <a:ext cx="6810397" cy="35835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ctrTitle"/>
          </p:nvPr>
        </p:nvSpPr>
        <p:spPr>
          <a:xfrm>
            <a:off x="3078750" y="424025"/>
            <a:ext cx="5954700" cy="30420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sz="3600" b="1">
              <a:solidFill>
                <a:srgbClr val="FFFFFF"/>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endParaRPr sz="3600" b="1">
              <a:solidFill>
                <a:srgbClr val="000000"/>
              </a:solidFill>
              <a:latin typeface="Times New Roman"/>
              <a:ea typeface="Times New Roman"/>
              <a:cs typeface="Times New Roman"/>
              <a:sym typeface="Times New Roman"/>
            </a:endParaRPr>
          </a:p>
          <a:p>
            <a:pPr marL="0" lvl="0" indent="0" algn="l" rtl="0">
              <a:lnSpc>
                <a:spcPct val="150000"/>
              </a:lnSpc>
              <a:spcBef>
                <a:spcPts val="600"/>
              </a:spcBef>
              <a:spcAft>
                <a:spcPts val="0"/>
              </a:spcAft>
              <a:buNone/>
            </a:pPr>
            <a:endParaRPr sz="3400" b="1">
              <a:solidFill>
                <a:srgbClr val="000000"/>
              </a:solidFill>
              <a:latin typeface="Times New Roman"/>
              <a:ea typeface="Times New Roman"/>
              <a:cs typeface="Times New Roman"/>
              <a:sym typeface="Times New Roman"/>
            </a:endParaRPr>
          </a:p>
          <a:p>
            <a:pPr marL="914400" lvl="0" indent="457200" algn="l" rtl="0">
              <a:spcBef>
                <a:spcPts val="600"/>
              </a:spcBef>
              <a:spcAft>
                <a:spcPts val="0"/>
              </a:spcAft>
              <a:buNone/>
            </a:pPr>
            <a:r>
              <a:rPr lang="id" sz="4600">
                <a:latin typeface="Comic Sans MS"/>
                <a:ea typeface="Comic Sans MS"/>
                <a:cs typeface="Comic Sans MS"/>
                <a:sym typeface="Comic Sans MS"/>
              </a:rPr>
              <a:t>Thank You</a:t>
            </a:r>
            <a:endParaRPr sz="46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278</Words>
  <Application>Microsoft Office PowerPoint</Application>
  <PresentationFormat>On-screen Show (16:9)</PresentationFormat>
  <Paragraphs>20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Maven Pro</vt:lpstr>
      <vt:lpstr>Nunito</vt:lpstr>
      <vt:lpstr>Comic Sans MS</vt:lpstr>
      <vt:lpstr>Arial</vt:lpstr>
      <vt:lpstr>Times New Roman</vt:lpstr>
      <vt:lpstr>Momentum</vt:lpstr>
      <vt:lpstr>VISUALIZATION OF DATA SOUTHERN LITERATURE LIBRARY   </vt:lpstr>
      <vt:lpstr>Latar Belakang </vt:lpstr>
      <vt:lpstr>Rumusan Masalah</vt:lpstr>
      <vt:lpstr>Tujuan Penelitian</vt:lpstr>
      <vt:lpstr>Visualization of Top 10 Author with more than 2 book title</vt:lpstr>
      <vt:lpstr>Visualization of Number Book by Year</vt:lpstr>
      <vt:lpstr>Visualization of Number Book by Author</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DATA SOUTHERN LITERATURE LIBRARY   </dc:title>
  <cp:lastModifiedBy>USER</cp:lastModifiedBy>
  <cp:revision>1</cp:revision>
  <dcterms:modified xsi:type="dcterms:W3CDTF">2021-01-11T12:36:15Z</dcterms:modified>
</cp:coreProperties>
</file>