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4" r:id="rId6"/>
    <p:sldId id="260" r:id="rId7"/>
    <p:sldId id="261" r:id="rId8"/>
    <p:sldId id="262" r:id="rId9"/>
    <p:sldId id="265" r:id="rId10"/>
    <p:sldId id="266" r:id="rId11"/>
    <p:sldId id="267" r:id="rId12"/>
    <p:sldId id="268" r:id="rId13"/>
    <p:sldId id="269" r:id="rId14"/>
    <p:sldId id="263" r:id="rId15"/>
  </p:sldIdLst>
  <p:sldSz cx="9144000" cy="5143500" type="screen16x9"/>
  <p:notesSz cx="6858000" cy="9144000"/>
  <p:embeddedFontLst>
    <p:embeddedFont>
      <p:font typeface="Tahoma" panose="020B0604030504040204" pitchFamily="34" charset="0"/>
      <p:regular r:id="rId17"/>
      <p:bold r:id="rId18"/>
    </p:embeddedFont>
    <p:embeddedFont>
      <p:font typeface="Comic Sans MS" panose="030F0702030302020204" pitchFamily="66" charset="0"/>
      <p:regular r:id="rId19"/>
      <p:bold r:id="rId20"/>
      <p:italic r:id="rId21"/>
      <p:boldItalic r:id="rId22"/>
    </p:embeddedFont>
    <p:embeddedFont>
      <p:font typeface="Nunito" panose="020B0604020202020204" charset="0"/>
      <p:regular r:id="rId23"/>
      <p:bold r:id="rId24"/>
      <p:italic r:id="rId25"/>
      <p:boldItalic r:id="rId26"/>
    </p:embeddedFont>
    <p:embeddedFont>
      <p:font typeface="Maven Pro" panose="020B060402020202020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snapToGrid="0">
      <p:cViewPr>
        <p:scale>
          <a:sx n="102" d="100"/>
          <a:sy n="102" d="100"/>
        </p:scale>
        <p:origin x="-45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19712631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c6f980f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78aeb099c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78aeb099c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78aeb099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78aeb099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78aeb099c3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78aeb099c3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78aeb099c3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78aeb099c3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78aeb099c3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78aeb099c3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260431" y="99243"/>
            <a:ext cx="8501013" cy="3042000"/>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id" sz="3400" b="1" dirty="0">
                <a:solidFill>
                  <a:schemeClr val="accent2">
                    <a:lumMod val="50000"/>
                  </a:schemeClr>
                </a:solidFill>
                <a:latin typeface="Times New Roman"/>
                <a:ea typeface="Times New Roman"/>
                <a:cs typeface="Times New Roman"/>
                <a:sym typeface="Times New Roman"/>
              </a:rPr>
              <a:t>VISUALIZATION OF DATA SOUTHERN LITERATURE </a:t>
            </a:r>
            <a:r>
              <a:rPr lang="id" sz="3400" b="1" dirty="0" smtClean="0">
                <a:solidFill>
                  <a:schemeClr val="accent2">
                    <a:lumMod val="50000"/>
                  </a:schemeClr>
                </a:solidFill>
                <a:latin typeface="Times New Roman"/>
                <a:ea typeface="Times New Roman"/>
                <a:cs typeface="Times New Roman"/>
                <a:sym typeface="Times New Roman"/>
              </a:rPr>
              <a:t>LIBRARY</a:t>
            </a:r>
            <a:endParaRPr sz="3400" b="1" dirty="0">
              <a:solidFill>
                <a:schemeClr val="accent2">
                  <a:lumMod val="50000"/>
                </a:schemeClr>
              </a:solidFill>
              <a:latin typeface="Times New Roman"/>
              <a:ea typeface="Times New Roman"/>
              <a:cs typeface="Times New Roman"/>
              <a:sym typeface="Times New Roman"/>
            </a:endParaRPr>
          </a:p>
        </p:txBody>
      </p:sp>
      <p:sp>
        <p:nvSpPr>
          <p:cNvPr id="278" name="Google Shape;278;p13"/>
          <p:cNvSpPr txBox="1">
            <a:spLocks noGrp="1"/>
          </p:cNvSpPr>
          <p:nvPr>
            <p:ph type="subTitle" idx="1"/>
          </p:nvPr>
        </p:nvSpPr>
        <p:spPr>
          <a:xfrm>
            <a:off x="245446" y="2864568"/>
            <a:ext cx="7498961" cy="189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sz="2700" b="1" dirty="0">
                <a:solidFill>
                  <a:schemeClr val="accent5">
                    <a:lumMod val="50000"/>
                  </a:schemeClr>
                </a:solidFill>
                <a:effectLst>
                  <a:outerShdw blurRad="38100" dist="38100" dir="2700000" algn="tl">
                    <a:srgbClr val="000000">
                      <a:alpha val="43137"/>
                    </a:srgbClr>
                  </a:outerShdw>
                </a:effectLst>
              </a:rPr>
              <a:t>Kelompok AER</a:t>
            </a:r>
            <a:endParaRPr sz="2700" b="1" dirty="0">
              <a:solidFill>
                <a:schemeClr val="accent5">
                  <a:lumMod val="50000"/>
                </a:schemeClr>
              </a:solidFill>
              <a:effectLst>
                <a:outerShdw blurRad="38100" dist="38100" dir="2700000" algn="tl">
                  <a:srgbClr val="000000">
                    <a:alpha val="43137"/>
                  </a:srgbClr>
                </a:outerShdw>
              </a:effectLst>
            </a:endParaRPr>
          </a:p>
          <a:p>
            <a:pPr marL="0" lvl="0" indent="0" algn="l" rtl="0">
              <a:spcBef>
                <a:spcPts val="0"/>
              </a:spcBef>
              <a:spcAft>
                <a:spcPts val="0"/>
              </a:spcAft>
              <a:buNone/>
            </a:pPr>
            <a:r>
              <a:rPr lang="id" sz="2700" b="1" dirty="0">
                <a:solidFill>
                  <a:schemeClr val="accent5">
                    <a:lumMod val="50000"/>
                  </a:schemeClr>
                </a:solidFill>
                <a:effectLst>
                  <a:outerShdw blurRad="38100" dist="38100" dir="2700000" algn="tl">
                    <a:srgbClr val="000000">
                      <a:alpha val="43137"/>
                    </a:srgbClr>
                  </a:outerShdw>
                </a:effectLst>
              </a:rPr>
              <a:t>Andri </a:t>
            </a:r>
            <a:r>
              <a:rPr lang="id" sz="2700" b="1" dirty="0" smtClean="0">
                <a:solidFill>
                  <a:schemeClr val="accent5">
                    <a:lumMod val="50000"/>
                  </a:schemeClr>
                </a:solidFill>
                <a:effectLst>
                  <a:outerShdw blurRad="38100" dist="38100" dir="2700000" algn="tl">
                    <a:srgbClr val="000000">
                      <a:alpha val="43137"/>
                    </a:srgbClr>
                  </a:outerShdw>
                </a:effectLst>
              </a:rPr>
              <a:t>Reimondo </a:t>
            </a:r>
            <a:r>
              <a:rPr lang="id" sz="2700" b="1" dirty="0">
                <a:solidFill>
                  <a:schemeClr val="accent5">
                    <a:lumMod val="50000"/>
                  </a:schemeClr>
                </a:solidFill>
                <a:effectLst>
                  <a:outerShdw blurRad="38100" dist="38100" dir="2700000" algn="tl">
                    <a:srgbClr val="000000">
                      <a:alpha val="43137"/>
                    </a:srgbClr>
                  </a:outerShdw>
                </a:effectLst>
              </a:rPr>
              <a:t>Tamba 12S17028</a:t>
            </a:r>
            <a:endParaRPr sz="2700" b="1" dirty="0">
              <a:solidFill>
                <a:schemeClr val="accent5">
                  <a:lumMod val="50000"/>
                </a:schemeClr>
              </a:solidFill>
              <a:effectLst>
                <a:outerShdw blurRad="38100" dist="38100" dir="2700000" algn="tl">
                  <a:srgbClr val="000000">
                    <a:alpha val="43137"/>
                  </a:srgbClr>
                </a:outerShdw>
              </a:effectLst>
            </a:endParaRPr>
          </a:p>
          <a:p>
            <a:pPr marL="0" lvl="0" indent="0" algn="l" rtl="0">
              <a:spcBef>
                <a:spcPts val="0"/>
              </a:spcBef>
              <a:spcAft>
                <a:spcPts val="0"/>
              </a:spcAft>
              <a:buNone/>
            </a:pPr>
            <a:r>
              <a:rPr lang="id" sz="2700" b="1" dirty="0">
                <a:solidFill>
                  <a:schemeClr val="accent5">
                    <a:lumMod val="50000"/>
                  </a:schemeClr>
                </a:solidFill>
                <a:effectLst>
                  <a:outerShdw blurRad="38100" dist="38100" dir="2700000" algn="tl">
                    <a:srgbClr val="000000">
                      <a:alpha val="43137"/>
                    </a:srgbClr>
                  </a:outerShdw>
                </a:effectLst>
              </a:rPr>
              <a:t>Enjelin Ida Hutahaean 12S17043</a:t>
            </a:r>
            <a:endParaRPr sz="2700" b="1" dirty="0">
              <a:solidFill>
                <a:schemeClr val="accent5">
                  <a:lumMod val="50000"/>
                </a:schemeClr>
              </a:solidFill>
              <a:effectLst>
                <a:outerShdw blurRad="38100" dist="38100" dir="2700000" algn="tl">
                  <a:srgbClr val="000000">
                    <a:alpha val="43137"/>
                  </a:srgbClr>
                </a:outerShdw>
              </a:effectLst>
            </a:endParaRPr>
          </a:p>
          <a:p>
            <a:pPr marL="0" lvl="0" indent="0" algn="l" rtl="0">
              <a:spcBef>
                <a:spcPts val="0"/>
              </a:spcBef>
              <a:spcAft>
                <a:spcPts val="0"/>
              </a:spcAft>
              <a:buNone/>
            </a:pPr>
            <a:r>
              <a:rPr lang="id" sz="2700" b="1" dirty="0">
                <a:solidFill>
                  <a:schemeClr val="accent5">
                    <a:lumMod val="50000"/>
                  </a:schemeClr>
                </a:solidFill>
                <a:effectLst>
                  <a:outerShdw blurRad="38100" dist="38100" dir="2700000" algn="tl">
                    <a:srgbClr val="000000">
                      <a:alpha val="43137"/>
                    </a:srgbClr>
                  </a:outerShdw>
                </a:effectLst>
              </a:rPr>
              <a:t>Ruth Angeli Sibarani 12S17052</a:t>
            </a:r>
            <a:endParaRPr sz="2700" b="1" dirty="0">
              <a:solidFill>
                <a:schemeClr val="accent5">
                  <a:lumMod val="50000"/>
                </a:schemeClr>
              </a:solidFill>
              <a:effectLst>
                <a:outerShdw blurRad="38100" dist="38100" dir="2700000" algn="tl">
                  <a:srgbClr val="000000">
                    <a:alpha val="43137"/>
                  </a:srgbClr>
                </a:outerShdw>
              </a:effectLst>
            </a:endParaRPr>
          </a:p>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Evaluasi</a:t>
            </a:r>
            <a:r>
              <a:rPr lang="en-US" dirty="0" smtClean="0"/>
              <a:t> idiom </a:t>
            </a:r>
            <a:r>
              <a:rPr lang="en-US" dirty="0" err="1" smtClean="0"/>
              <a:t>pertama</a:t>
            </a:r>
            <a:endParaRPr lang="en-US" dirty="0"/>
          </a:p>
        </p:txBody>
      </p:sp>
      <p:pic>
        <p:nvPicPr>
          <p:cNvPr id="5" name="image11.png" descr="Diagram respons Formulir. Judul pertanyaan: Bagaimana tanggapan ada terhadap visualisasi dibawah ini ?. Jumlah respons: 10 tanggapan."/>
          <p:cNvPicPr/>
          <p:nvPr/>
        </p:nvPicPr>
        <p:blipFill>
          <a:blip r:embed="rId2"/>
          <a:srcRect/>
          <a:stretch>
            <a:fillRect/>
          </a:stretch>
        </p:blipFill>
        <p:spPr>
          <a:xfrm>
            <a:off x="4320073" y="1705369"/>
            <a:ext cx="4329405" cy="2468836"/>
          </a:xfrm>
          <a:prstGeom prst="rect">
            <a:avLst/>
          </a:prstGeom>
          <a:ln/>
        </p:spPr>
      </p:pic>
      <p:pic>
        <p:nvPicPr>
          <p:cNvPr id="6" name="image9.png"/>
          <p:cNvPicPr/>
          <p:nvPr/>
        </p:nvPicPr>
        <p:blipFill>
          <a:blip r:embed="rId3"/>
          <a:srcRect/>
          <a:stretch>
            <a:fillRect/>
          </a:stretch>
        </p:blipFill>
        <p:spPr>
          <a:xfrm>
            <a:off x="716524" y="1634148"/>
            <a:ext cx="3314299" cy="2629941"/>
          </a:xfrm>
          <a:prstGeom prst="rect">
            <a:avLst/>
          </a:prstGeom>
          <a:ln/>
        </p:spPr>
      </p:pic>
    </p:spTree>
    <p:extLst>
      <p:ext uri="{BB962C8B-B14F-4D97-AF65-F5344CB8AC3E}">
        <p14:creationId xmlns:p14="http://schemas.microsoft.com/office/powerpoint/2010/main" val="23702399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Evaluasi</a:t>
            </a:r>
            <a:r>
              <a:rPr lang="en-US" dirty="0" smtClean="0"/>
              <a:t> idiom </a:t>
            </a:r>
            <a:r>
              <a:rPr lang="en-US" dirty="0" err="1" smtClean="0"/>
              <a:t>kedua</a:t>
            </a:r>
            <a:endParaRPr lang="en-US" dirty="0"/>
          </a:p>
        </p:txBody>
      </p:sp>
      <p:pic>
        <p:nvPicPr>
          <p:cNvPr id="3" name="image6.png"/>
          <p:cNvPicPr/>
          <p:nvPr/>
        </p:nvPicPr>
        <p:blipFill>
          <a:blip r:embed="rId2"/>
          <a:srcRect/>
          <a:stretch>
            <a:fillRect/>
          </a:stretch>
        </p:blipFill>
        <p:spPr>
          <a:xfrm>
            <a:off x="524088" y="1782147"/>
            <a:ext cx="3823977" cy="2584579"/>
          </a:xfrm>
          <a:prstGeom prst="rect">
            <a:avLst/>
          </a:prstGeom>
          <a:ln/>
        </p:spPr>
      </p:pic>
      <p:pic>
        <p:nvPicPr>
          <p:cNvPr id="4" name="image10.png" descr="Diagram respons Formulir. Judul pertanyaan: Bagaimana tanggapan ada terhadap visualisasi dibawah ini ?. Jumlah respons: 10 tanggapan."/>
          <p:cNvPicPr/>
          <p:nvPr/>
        </p:nvPicPr>
        <p:blipFill>
          <a:blip r:embed="rId3"/>
          <a:srcRect/>
          <a:stretch>
            <a:fillRect/>
          </a:stretch>
        </p:blipFill>
        <p:spPr>
          <a:xfrm>
            <a:off x="4481415" y="1882633"/>
            <a:ext cx="4000112" cy="2558738"/>
          </a:xfrm>
          <a:prstGeom prst="rect">
            <a:avLst/>
          </a:prstGeom>
          <a:ln/>
        </p:spPr>
      </p:pic>
    </p:spTree>
    <p:extLst>
      <p:ext uri="{BB962C8B-B14F-4D97-AF65-F5344CB8AC3E}">
        <p14:creationId xmlns:p14="http://schemas.microsoft.com/office/powerpoint/2010/main" val="33442356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Evaluasi</a:t>
            </a:r>
            <a:r>
              <a:rPr lang="en-US" dirty="0" smtClean="0"/>
              <a:t> idiom </a:t>
            </a:r>
            <a:r>
              <a:rPr lang="en-US" dirty="0" err="1" smtClean="0"/>
              <a:t>ketiga</a:t>
            </a:r>
            <a:endParaRPr lang="en-US" dirty="0"/>
          </a:p>
        </p:txBody>
      </p:sp>
      <p:pic>
        <p:nvPicPr>
          <p:cNvPr id="3" name="image4.png"/>
          <p:cNvPicPr/>
          <p:nvPr/>
        </p:nvPicPr>
        <p:blipFill>
          <a:blip r:embed="rId2"/>
          <a:srcRect/>
          <a:stretch>
            <a:fillRect/>
          </a:stretch>
        </p:blipFill>
        <p:spPr>
          <a:xfrm>
            <a:off x="4954555" y="1671106"/>
            <a:ext cx="3357355" cy="2509009"/>
          </a:xfrm>
          <a:prstGeom prst="rect">
            <a:avLst/>
          </a:prstGeom>
          <a:ln/>
        </p:spPr>
      </p:pic>
      <p:pic>
        <p:nvPicPr>
          <p:cNvPr id="4" name="image7.png"/>
          <p:cNvPicPr/>
          <p:nvPr/>
        </p:nvPicPr>
        <p:blipFill>
          <a:blip r:embed="rId3"/>
          <a:srcRect/>
          <a:stretch>
            <a:fillRect/>
          </a:stretch>
        </p:blipFill>
        <p:spPr>
          <a:xfrm>
            <a:off x="1005555" y="1671106"/>
            <a:ext cx="3547784" cy="2527670"/>
          </a:xfrm>
          <a:prstGeom prst="rect">
            <a:avLst/>
          </a:prstGeom>
          <a:ln/>
        </p:spPr>
      </p:pic>
    </p:spTree>
    <p:extLst>
      <p:ext uri="{BB962C8B-B14F-4D97-AF65-F5344CB8AC3E}">
        <p14:creationId xmlns:p14="http://schemas.microsoft.com/office/powerpoint/2010/main" val="35508415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Kesimpulan</a:t>
            </a:r>
            <a:r>
              <a:rPr lang="en-US" dirty="0" smtClean="0"/>
              <a:t> </a:t>
            </a:r>
            <a:r>
              <a:rPr lang="en-US" dirty="0" err="1" smtClean="0"/>
              <a:t>dan</a:t>
            </a:r>
            <a:r>
              <a:rPr lang="en-US" dirty="0" smtClean="0"/>
              <a:t> Saran</a:t>
            </a:r>
            <a:endParaRPr lang="en-US" dirty="0"/>
          </a:p>
        </p:txBody>
      </p:sp>
      <p:sp>
        <p:nvSpPr>
          <p:cNvPr id="3" name="Text Placeholder 2"/>
          <p:cNvSpPr>
            <a:spLocks noGrp="1"/>
          </p:cNvSpPr>
          <p:nvPr>
            <p:ph type="body" idx="1"/>
          </p:nvPr>
        </p:nvSpPr>
        <p:spPr>
          <a:xfrm>
            <a:off x="1259633" y="1427584"/>
            <a:ext cx="7074667" cy="3104066"/>
          </a:xfrm>
        </p:spPr>
        <p:txBody>
          <a:bodyPr/>
          <a:lstStyle/>
          <a:p>
            <a:r>
              <a:rPr lang="en-ID" sz="1400" b="1" dirty="0" err="1">
                <a:latin typeface="Times New Roman" panose="02020603050405020304" pitchFamily="18" charset="0"/>
                <a:ea typeface="Tahoma" panose="020B0604030504040204" pitchFamily="34" charset="0"/>
                <a:cs typeface="Times New Roman" panose="02020603050405020304" pitchFamily="18" charset="0"/>
              </a:rPr>
              <a:t>Visualisasi</a:t>
            </a:r>
            <a:r>
              <a:rPr lang="en-ID" sz="1400" b="1" dirty="0">
                <a:latin typeface="Times New Roman" panose="02020603050405020304" pitchFamily="18" charset="0"/>
                <a:ea typeface="Tahoma" panose="020B0604030504040204" pitchFamily="34" charset="0"/>
                <a:cs typeface="Times New Roman" panose="02020603050405020304" pitchFamily="18" charset="0"/>
              </a:rPr>
              <a:t> data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memiliki</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tujuan</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untuk</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mengkomunikasikan</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informasi</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secara</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jelas</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dan</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efisien</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kepada</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penggunanya</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melalui</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grafik</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informasi</a:t>
            </a:r>
            <a:r>
              <a:rPr lang="en-ID" sz="1400" b="1" dirty="0">
                <a:latin typeface="Times New Roman" panose="02020603050405020304" pitchFamily="18" charset="0"/>
                <a:ea typeface="Tahoma" panose="020B0604030504040204" pitchFamily="34" charset="0"/>
                <a:cs typeface="Times New Roman" panose="02020603050405020304" pitchFamily="18" charset="0"/>
              </a:rPr>
              <a:t> yang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dipilih</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seperti</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tabel</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ataupun</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grafik</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Visualisasi</a:t>
            </a:r>
            <a:r>
              <a:rPr lang="en-ID" sz="1400" b="1" dirty="0">
                <a:latin typeface="Times New Roman" panose="02020603050405020304" pitchFamily="18" charset="0"/>
                <a:ea typeface="Tahoma" panose="020B0604030504040204" pitchFamily="34" charset="0"/>
                <a:cs typeface="Times New Roman" panose="02020603050405020304" pitchFamily="18" charset="0"/>
              </a:rPr>
              <a:t> yang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efektif</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akan</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membantu</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penggunanya</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dalam</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menganalisa</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dan</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penalaran</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tentang</a:t>
            </a:r>
            <a:r>
              <a:rPr lang="en-ID" sz="1400" b="1" dirty="0">
                <a:latin typeface="Times New Roman" panose="02020603050405020304" pitchFamily="18" charset="0"/>
                <a:ea typeface="Tahoma" panose="020B0604030504040204" pitchFamily="34" charset="0"/>
                <a:cs typeface="Times New Roman" panose="02020603050405020304" pitchFamily="18" charset="0"/>
              </a:rPr>
              <a:t> data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dan</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bukti</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sehingga</a:t>
            </a:r>
            <a:r>
              <a:rPr lang="en-ID" sz="1400" b="1" dirty="0">
                <a:latin typeface="Times New Roman" panose="02020603050405020304" pitchFamily="18" charset="0"/>
                <a:ea typeface="Tahoma" panose="020B0604030504040204" pitchFamily="34" charset="0"/>
                <a:cs typeface="Times New Roman" panose="02020603050405020304" pitchFamily="18" charset="0"/>
              </a:rPr>
              <a:t> data yang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kompleks</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menjadi</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mudah</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dipahami</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dan</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berguna</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Dengan</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adanya</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visualisasi</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pada</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proyek</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ini</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diharapkan</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dapat</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lebih</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mudah</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untuk</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memahami</a:t>
            </a:r>
            <a:r>
              <a:rPr lang="en-ID" sz="1400" b="1" dirty="0">
                <a:latin typeface="Times New Roman" panose="02020603050405020304" pitchFamily="18" charset="0"/>
                <a:ea typeface="Tahoma" panose="020B0604030504040204" pitchFamily="34" charset="0"/>
                <a:cs typeface="Times New Roman" panose="02020603050405020304" pitchFamily="18" charset="0"/>
              </a:rPr>
              <a:t> data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perpustakaan</a:t>
            </a:r>
            <a:r>
              <a:rPr lang="en-ID" sz="1400" b="1" dirty="0">
                <a:latin typeface="Times New Roman" panose="02020603050405020304" pitchFamily="18" charset="0"/>
                <a:ea typeface="Tahoma" panose="020B0604030504040204" pitchFamily="34" charset="0"/>
                <a:cs typeface="Times New Roman" panose="02020603050405020304" pitchFamily="18" charset="0"/>
              </a:rPr>
              <a:t> yang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terdapat</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pada</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i="1" dirty="0">
                <a:latin typeface="Times New Roman" panose="02020603050405020304" pitchFamily="18" charset="0"/>
                <a:ea typeface="Tahoma" panose="020B0604030504040204" pitchFamily="34" charset="0"/>
                <a:cs typeface="Times New Roman" panose="02020603050405020304" pitchFamily="18" charset="0"/>
              </a:rPr>
              <a:t>Library of Southern Literature.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Tampilan</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untuk</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visualisasi</a:t>
            </a:r>
            <a:r>
              <a:rPr lang="en-ID" sz="1400" b="1" dirty="0">
                <a:latin typeface="Times New Roman" panose="02020603050405020304" pitchFamily="18" charset="0"/>
                <a:ea typeface="Tahoma" panose="020B0604030504040204" pitchFamily="34" charset="0"/>
                <a:cs typeface="Times New Roman" panose="02020603050405020304" pitchFamily="18" charset="0"/>
              </a:rPr>
              <a:t> data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pada</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proyek</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ini</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disarankan</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untuk</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menampilkan</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warna</a:t>
            </a:r>
            <a:r>
              <a:rPr lang="en-ID" sz="1400" b="1" dirty="0">
                <a:latin typeface="Times New Roman" panose="02020603050405020304" pitchFamily="18" charset="0"/>
                <a:ea typeface="Tahoma" panose="020B0604030504040204" pitchFamily="34" charset="0"/>
                <a:cs typeface="Times New Roman" panose="02020603050405020304" pitchFamily="18" charset="0"/>
              </a:rPr>
              <a:t> yang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ramah</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untuk</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penderita</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buta</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warna</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dan</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disarankan</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untuk</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memiliki</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interaksi</a:t>
            </a:r>
            <a:r>
              <a:rPr lang="en-ID" sz="1400" b="1" dirty="0">
                <a:latin typeface="Times New Roman" panose="02020603050405020304" pitchFamily="18" charset="0"/>
                <a:ea typeface="Tahoma" panose="020B0604030504040204" pitchFamily="34" charset="0"/>
                <a:cs typeface="Times New Roman" panose="02020603050405020304" pitchFamily="18" charset="0"/>
              </a:rPr>
              <a:t> </a:t>
            </a:r>
            <a:r>
              <a:rPr lang="en-ID" sz="1400" b="1" dirty="0" err="1">
                <a:latin typeface="Times New Roman" panose="02020603050405020304" pitchFamily="18" charset="0"/>
                <a:ea typeface="Tahoma" panose="020B0604030504040204" pitchFamily="34" charset="0"/>
                <a:cs typeface="Times New Roman" panose="02020603050405020304" pitchFamily="18" charset="0"/>
              </a:rPr>
              <a:t>terhadap</a:t>
            </a:r>
            <a:r>
              <a:rPr lang="en-ID" sz="1400" b="1" dirty="0">
                <a:latin typeface="Times New Roman" panose="02020603050405020304" pitchFamily="18" charset="0"/>
                <a:ea typeface="Tahoma" panose="020B0604030504040204" pitchFamily="34" charset="0"/>
                <a:cs typeface="Times New Roman" panose="02020603050405020304" pitchFamily="18" charset="0"/>
              </a:rPr>
              <a:t> user</a:t>
            </a:r>
            <a:r>
              <a:rPr lang="en-ID" sz="1400" b="1" dirty="0" smtClean="0">
                <a:latin typeface="Times New Roman" panose="02020603050405020304" pitchFamily="18" charset="0"/>
                <a:ea typeface="Tahoma" panose="020B0604030504040204" pitchFamily="34" charset="0"/>
                <a:cs typeface="Times New Roman" panose="02020603050405020304" pitchFamily="18" charset="0"/>
              </a:rPr>
              <a:t>.</a:t>
            </a:r>
            <a:endParaRPr lang="en-US" sz="1400" b="1"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302745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0"/>
          <p:cNvSpPr txBox="1">
            <a:spLocks noGrp="1"/>
          </p:cNvSpPr>
          <p:nvPr>
            <p:ph type="ctrTitle"/>
          </p:nvPr>
        </p:nvSpPr>
        <p:spPr>
          <a:xfrm>
            <a:off x="3078750" y="424025"/>
            <a:ext cx="5954700" cy="3042000"/>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endParaRPr sz="3600" b="1">
              <a:solidFill>
                <a:srgbClr val="FFFFFF"/>
              </a:solidFill>
              <a:latin typeface="Times New Roman"/>
              <a:ea typeface="Times New Roman"/>
              <a:cs typeface="Times New Roman"/>
              <a:sym typeface="Times New Roman"/>
            </a:endParaRPr>
          </a:p>
          <a:p>
            <a:pPr marL="0" lvl="0" indent="0" algn="l" rtl="0">
              <a:lnSpc>
                <a:spcPct val="150000"/>
              </a:lnSpc>
              <a:spcBef>
                <a:spcPts val="600"/>
              </a:spcBef>
              <a:spcAft>
                <a:spcPts val="0"/>
              </a:spcAft>
              <a:buNone/>
            </a:pPr>
            <a:endParaRPr sz="3600" b="1">
              <a:solidFill>
                <a:srgbClr val="000000"/>
              </a:solidFill>
              <a:latin typeface="Times New Roman"/>
              <a:ea typeface="Times New Roman"/>
              <a:cs typeface="Times New Roman"/>
              <a:sym typeface="Times New Roman"/>
            </a:endParaRPr>
          </a:p>
          <a:p>
            <a:pPr marL="0" lvl="0" indent="0" algn="l" rtl="0">
              <a:lnSpc>
                <a:spcPct val="150000"/>
              </a:lnSpc>
              <a:spcBef>
                <a:spcPts val="600"/>
              </a:spcBef>
              <a:spcAft>
                <a:spcPts val="0"/>
              </a:spcAft>
              <a:buNone/>
            </a:pPr>
            <a:endParaRPr sz="3400" b="1">
              <a:solidFill>
                <a:srgbClr val="000000"/>
              </a:solidFill>
              <a:latin typeface="Times New Roman"/>
              <a:ea typeface="Times New Roman"/>
              <a:cs typeface="Times New Roman"/>
              <a:sym typeface="Times New Roman"/>
            </a:endParaRPr>
          </a:p>
          <a:p>
            <a:pPr marL="914400" lvl="0" indent="457200" algn="l" rtl="0">
              <a:spcBef>
                <a:spcPts val="600"/>
              </a:spcBef>
              <a:spcAft>
                <a:spcPts val="0"/>
              </a:spcAft>
              <a:buNone/>
            </a:pPr>
            <a:r>
              <a:rPr lang="id" sz="4600">
                <a:latin typeface="Comic Sans MS"/>
                <a:ea typeface="Comic Sans MS"/>
                <a:cs typeface="Comic Sans MS"/>
                <a:sym typeface="Comic Sans MS"/>
              </a:rPr>
              <a:t>Thank You</a:t>
            </a:r>
            <a:endParaRPr sz="4600">
              <a:latin typeface="Comic Sans MS"/>
              <a:ea typeface="Comic Sans MS"/>
              <a:cs typeface="Comic Sans MS"/>
              <a:sym typeface="Comic Sans M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dirty="0"/>
              <a:t>Latar Belakang </a:t>
            </a:r>
            <a:endParaRPr dirty="0"/>
          </a:p>
        </p:txBody>
      </p:sp>
      <p:sp>
        <p:nvSpPr>
          <p:cNvPr id="284" name="Google Shape;284;p14"/>
          <p:cNvSpPr txBox="1">
            <a:spLocks noGrp="1"/>
          </p:cNvSpPr>
          <p:nvPr>
            <p:ph type="body" idx="1"/>
          </p:nvPr>
        </p:nvSpPr>
        <p:spPr>
          <a:xfrm>
            <a:off x="1104994" y="1105914"/>
            <a:ext cx="7816500" cy="3624706"/>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id" b="1" dirty="0">
                <a:solidFill>
                  <a:srgbClr val="000000"/>
                </a:solidFill>
                <a:latin typeface="Times New Roman"/>
                <a:ea typeface="Times New Roman"/>
                <a:cs typeface="Times New Roman"/>
                <a:sym typeface="Times New Roman"/>
              </a:rPr>
              <a:t>Koleksi </a:t>
            </a:r>
            <a:r>
              <a:rPr lang="id" b="1" i="1" dirty="0">
                <a:solidFill>
                  <a:srgbClr val="000000"/>
                </a:solidFill>
                <a:latin typeface="Times New Roman"/>
                <a:ea typeface="Times New Roman"/>
                <a:cs typeface="Times New Roman"/>
                <a:sym typeface="Times New Roman"/>
              </a:rPr>
              <a:t>North American Slave Narrative</a:t>
            </a:r>
            <a:r>
              <a:rPr lang="id" b="1" dirty="0">
                <a:solidFill>
                  <a:srgbClr val="000000"/>
                </a:solidFill>
                <a:latin typeface="Times New Roman"/>
                <a:ea typeface="Times New Roman"/>
                <a:cs typeface="Times New Roman"/>
                <a:sym typeface="Times New Roman"/>
              </a:rPr>
              <a:t> di University of North Carolina berisi 344 item dan merupakan koleksi dokumen serupa yang paling banyak di dunia. Koleksi fisiknya telah didigitalkan dan ditranskripsikan oleh siswa dan pegawai perpustakaan. Saat ini, koleksi ini mencakup lebih dari delapan puluh judul yang telah didigitalisasi dengan dana khusus dari Kanselir dan Perpustakaan Universitas Universitas Carolina Utara di Chapel Hill. Guru sastra serta sejarawan dan cendekiawan budaya Selatan lainnya membutuhkan akses ke teks sastra yang menggambarkan perbedaan ini, dan banyak dari karya Selatan yang penting ini tidak lagi dicetak dan tidak disimpan secara luas di perpustakaan. File teks biasa telah dioptimalkan untuk digunakan di Voyant dan juga dapat digunakan dalam proyek penambangan teks seperti pemodelan topik, analisis sentimen,  pemrosesan bahasa alami, dan visualisasi data. </a:t>
            </a:r>
            <a:r>
              <a:rPr lang="id" b="1" dirty="0" smtClean="0">
                <a:solidFill>
                  <a:srgbClr val="000000"/>
                </a:solidFill>
                <a:latin typeface="Times New Roman"/>
                <a:ea typeface="Times New Roman"/>
                <a:cs typeface="Times New Roman"/>
                <a:sym typeface="Times New Roman"/>
              </a:rPr>
              <a:t>Sehingga </a:t>
            </a:r>
            <a:r>
              <a:rPr lang="id" b="1" dirty="0">
                <a:solidFill>
                  <a:srgbClr val="000000"/>
                </a:solidFill>
                <a:latin typeface="Times New Roman"/>
                <a:ea typeface="Times New Roman"/>
                <a:cs typeface="Times New Roman"/>
                <a:sym typeface="Times New Roman"/>
              </a:rPr>
              <a:t>diperlukan Visualisasi yang efektif untuk membantu penggunanya dalam menganalisa dan penalaran tentang data dan bukti, sehingga data yang kompleks menjadi mudah dipahami dan berguna. </a:t>
            </a:r>
            <a:endParaRPr b="1"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b="1" dirty="0">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Rumusan Masalah</a:t>
            </a:r>
            <a:endParaRPr/>
          </a:p>
        </p:txBody>
      </p:sp>
      <p:sp>
        <p:nvSpPr>
          <p:cNvPr id="290" name="Google Shape;290;p1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id" sz="2100">
                <a:solidFill>
                  <a:srgbClr val="000000"/>
                </a:solidFill>
                <a:latin typeface="Times New Roman"/>
                <a:ea typeface="Times New Roman"/>
                <a:cs typeface="Times New Roman"/>
                <a:sym typeface="Times New Roman"/>
              </a:rPr>
              <a:t>Apa yang menjadi pola dan tren yang dapat diperoleh dari data perpustakaan </a:t>
            </a:r>
            <a:r>
              <a:rPr lang="id" sz="2100" i="1">
                <a:solidFill>
                  <a:srgbClr val="000000"/>
                </a:solidFill>
                <a:latin typeface="Times New Roman"/>
                <a:ea typeface="Times New Roman"/>
                <a:cs typeface="Times New Roman"/>
                <a:sym typeface="Times New Roman"/>
              </a:rPr>
              <a:t>Southern Literature</a:t>
            </a:r>
            <a:r>
              <a:rPr lang="id" sz="2100">
                <a:solidFill>
                  <a:srgbClr val="000000"/>
                </a:solidFill>
                <a:latin typeface="Times New Roman"/>
                <a:ea typeface="Times New Roman"/>
                <a:cs typeface="Times New Roman"/>
                <a:sym typeface="Times New Roman"/>
              </a:rPr>
              <a:t>?</a:t>
            </a:r>
            <a:endParaRPr sz="2100" i="1">
              <a:solidFill>
                <a:srgbClr val="000000"/>
              </a:solidFill>
              <a:latin typeface="Times New Roman"/>
              <a:ea typeface="Times New Roman"/>
              <a:cs typeface="Times New Roman"/>
              <a:sym typeface="Times New Roman"/>
            </a:endParaRPr>
          </a:p>
          <a:p>
            <a:pPr marL="0" lvl="0" indent="0" algn="l" rtl="0">
              <a:spcBef>
                <a:spcPts val="0"/>
              </a:spcBef>
              <a:spcAft>
                <a:spcPts val="1600"/>
              </a:spcAft>
              <a:buNone/>
            </a:pPr>
            <a:endParaRPr>
              <a:solidFill>
                <a:srgbClr val="00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Tujuan Penelitian</a:t>
            </a:r>
            <a:endParaRPr/>
          </a:p>
        </p:txBody>
      </p:sp>
      <p:sp>
        <p:nvSpPr>
          <p:cNvPr id="296" name="Google Shape;296;p16"/>
          <p:cNvSpPr txBox="1">
            <a:spLocks noGrp="1"/>
          </p:cNvSpPr>
          <p:nvPr>
            <p:ph type="body" idx="1"/>
          </p:nvPr>
        </p:nvSpPr>
        <p:spPr>
          <a:xfrm>
            <a:off x="219525" y="1152475"/>
            <a:ext cx="8520600" cy="34164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endParaRPr sz="2100">
              <a:solidFill>
                <a:srgbClr val="000000"/>
              </a:solidFill>
              <a:latin typeface="Times New Roman"/>
              <a:ea typeface="Times New Roman"/>
              <a:cs typeface="Times New Roman"/>
              <a:sym typeface="Times New Roman"/>
            </a:endParaRPr>
          </a:p>
          <a:p>
            <a:pPr marL="914400" lvl="0" indent="0" algn="just" rtl="0">
              <a:lnSpc>
                <a:spcPct val="150000"/>
              </a:lnSpc>
              <a:spcBef>
                <a:spcPts val="0"/>
              </a:spcBef>
              <a:spcAft>
                <a:spcPts val="0"/>
              </a:spcAft>
              <a:buNone/>
            </a:pPr>
            <a:r>
              <a:rPr lang="id" sz="2100">
                <a:solidFill>
                  <a:srgbClr val="000000"/>
                </a:solidFill>
                <a:latin typeface="Times New Roman"/>
                <a:ea typeface="Times New Roman"/>
                <a:cs typeface="Times New Roman"/>
                <a:sym typeface="Times New Roman"/>
              </a:rPr>
              <a:t>Untuk menemukan pola dan tren dari data perpustakaan </a:t>
            </a:r>
            <a:r>
              <a:rPr lang="id" sz="2100" i="1">
                <a:solidFill>
                  <a:srgbClr val="000000"/>
                </a:solidFill>
                <a:latin typeface="Times New Roman"/>
                <a:ea typeface="Times New Roman"/>
                <a:cs typeface="Times New Roman"/>
                <a:sym typeface="Times New Roman"/>
              </a:rPr>
              <a:t>Southern Literature</a:t>
            </a:r>
            <a:r>
              <a:rPr lang="id" sz="2100">
                <a:solidFill>
                  <a:srgbClr val="000000"/>
                </a:solidFill>
                <a:latin typeface="Times New Roman"/>
                <a:ea typeface="Times New Roman"/>
                <a:cs typeface="Times New Roman"/>
                <a:sym typeface="Times New Roman"/>
              </a:rPr>
              <a:t> yang akan disajikan dalam bentuk visualisasi data.</a:t>
            </a:r>
            <a:endParaRPr sz="2700">
              <a:solidFill>
                <a:srgbClr val="00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939" y="2119465"/>
            <a:ext cx="7030500" cy="999300"/>
          </a:xfrm>
        </p:spPr>
        <p:txBody>
          <a:bodyPr/>
          <a:lstStyle/>
          <a:p>
            <a:pPr algn="ctr"/>
            <a:r>
              <a:rPr lang="en-US" dirty="0" smtClean="0"/>
              <a:t>IMPLEMENTASI</a:t>
            </a:r>
            <a:endParaRPr lang="en-US" dirty="0"/>
          </a:p>
        </p:txBody>
      </p:sp>
    </p:spTree>
    <p:extLst>
      <p:ext uri="{BB962C8B-B14F-4D97-AF65-F5344CB8AC3E}">
        <p14:creationId xmlns:p14="http://schemas.microsoft.com/office/powerpoint/2010/main" val="42119741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800"/>
              </a:spcAft>
              <a:buNone/>
            </a:pPr>
            <a:r>
              <a:rPr lang="id" sz="2400" i="1">
                <a:solidFill>
                  <a:srgbClr val="000000"/>
                </a:solidFill>
                <a:latin typeface="Times New Roman"/>
                <a:ea typeface="Times New Roman"/>
                <a:cs typeface="Times New Roman"/>
                <a:sym typeface="Times New Roman"/>
              </a:rPr>
              <a:t>Visualization of Top 10 Author with more than 2 book title</a:t>
            </a:r>
            <a:endParaRPr sz="2400">
              <a:solidFill>
                <a:srgbClr val="000000"/>
              </a:solidFill>
            </a:endParaRPr>
          </a:p>
        </p:txBody>
      </p:sp>
      <p:pic>
        <p:nvPicPr>
          <p:cNvPr id="302" name="Google Shape;302;p17"/>
          <p:cNvPicPr preferRelativeResize="0"/>
          <p:nvPr/>
        </p:nvPicPr>
        <p:blipFill>
          <a:blip r:embed="rId3">
            <a:alphaModFix/>
          </a:blip>
          <a:stretch>
            <a:fillRect/>
          </a:stretch>
        </p:blipFill>
        <p:spPr>
          <a:xfrm>
            <a:off x="1198300" y="1124575"/>
            <a:ext cx="7042350" cy="392675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511700" y="598575"/>
            <a:ext cx="6822600" cy="7287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800"/>
              </a:spcAft>
              <a:buNone/>
            </a:pPr>
            <a:r>
              <a:rPr lang="id" i="1">
                <a:solidFill>
                  <a:srgbClr val="000000"/>
                </a:solidFill>
                <a:latin typeface="Times New Roman"/>
                <a:ea typeface="Times New Roman"/>
                <a:cs typeface="Times New Roman"/>
                <a:sym typeface="Times New Roman"/>
              </a:rPr>
              <a:t>Visualization of Number Book by Year</a:t>
            </a:r>
            <a:endParaRPr>
              <a:solidFill>
                <a:srgbClr val="000000"/>
              </a:solidFill>
            </a:endParaRPr>
          </a:p>
        </p:txBody>
      </p:sp>
      <p:pic>
        <p:nvPicPr>
          <p:cNvPr id="308" name="Google Shape;308;p18"/>
          <p:cNvPicPr preferRelativeResize="0"/>
          <p:nvPr/>
        </p:nvPicPr>
        <p:blipFill>
          <a:blip r:embed="rId3">
            <a:alphaModFix/>
          </a:blip>
          <a:stretch>
            <a:fillRect/>
          </a:stretch>
        </p:blipFill>
        <p:spPr>
          <a:xfrm>
            <a:off x="1045331" y="1261302"/>
            <a:ext cx="6818041" cy="3571178"/>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800"/>
              </a:spcAft>
              <a:buNone/>
            </a:pPr>
            <a:r>
              <a:rPr lang="id" i="1">
                <a:solidFill>
                  <a:srgbClr val="000000"/>
                </a:solidFill>
                <a:latin typeface="Times New Roman"/>
                <a:ea typeface="Times New Roman"/>
                <a:cs typeface="Times New Roman"/>
                <a:sym typeface="Times New Roman"/>
              </a:rPr>
              <a:t>Visualization of Number Book by Author</a:t>
            </a:r>
            <a:endParaRPr>
              <a:solidFill>
                <a:srgbClr val="000000"/>
              </a:solidFill>
            </a:endParaRPr>
          </a:p>
        </p:txBody>
      </p:sp>
      <p:pic>
        <p:nvPicPr>
          <p:cNvPr id="314" name="Google Shape;314;p19"/>
          <p:cNvPicPr preferRelativeResize="0"/>
          <p:nvPr/>
        </p:nvPicPr>
        <p:blipFill>
          <a:blip r:embed="rId3">
            <a:alphaModFix/>
          </a:blip>
          <a:stretch>
            <a:fillRect/>
          </a:stretch>
        </p:blipFill>
        <p:spPr>
          <a:xfrm>
            <a:off x="1180208" y="1412488"/>
            <a:ext cx="6810397" cy="3583536"/>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220" y="2110134"/>
            <a:ext cx="7030500" cy="999300"/>
          </a:xfrm>
        </p:spPr>
        <p:txBody>
          <a:bodyPr/>
          <a:lstStyle/>
          <a:p>
            <a:pPr algn="ctr"/>
            <a:r>
              <a:rPr lang="en-US" dirty="0" smtClean="0"/>
              <a:t>EVALUASI</a:t>
            </a:r>
            <a:endParaRPr lang="en-US" dirty="0"/>
          </a:p>
        </p:txBody>
      </p:sp>
    </p:spTree>
    <p:extLst>
      <p:ext uri="{BB962C8B-B14F-4D97-AF65-F5344CB8AC3E}">
        <p14:creationId xmlns:p14="http://schemas.microsoft.com/office/powerpoint/2010/main" val="2265392190"/>
      </p:ext>
    </p:extLst>
  </p:cSld>
  <p:clrMapOvr>
    <a:masterClrMapping/>
  </p:clrMapOvr>
  <p:timing>
    <p:tnLst>
      <p:par>
        <p:cTn id="1" dur="indefinite" restart="never" nodeType="tmRoot"/>
      </p:par>
    </p:tnLst>
  </p:timing>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357</Words>
  <Application>Microsoft Office PowerPoint</Application>
  <PresentationFormat>On-screen Show (16:9)</PresentationFormat>
  <Paragraphs>26</Paragraphs>
  <Slides>14</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Times New Roman</vt:lpstr>
      <vt:lpstr>Tahoma</vt:lpstr>
      <vt:lpstr>Comic Sans MS</vt:lpstr>
      <vt:lpstr>Nunito</vt:lpstr>
      <vt:lpstr>Maven Pro</vt:lpstr>
      <vt:lpstr>Momentum</vt:lpstr>
      <vt:lpstr>VISUALIZATION OF DATA SOUTHERN LITERATURE LIBRARY</vt:lpstr>
      <vt:lpstr>Latar Belakang </vt:lpstr>
      <vt:lpstr>Rumusan Masalah</vt:lpstr>
      <vt:lpstr>Tujuan Penelitian</vt:lpstr>
      <vt:lpstr>IMPLEMENTASI</vt:lpstr>
      <vt:lpstr>Visualization of Top 10 Author with more than 2 book title</vt:lpstr>
      <vt:lpstr>Visualization of Number Book by Year</vt:lpstr>
      <vt:lpstr>Visualization of Number Book by Author</vt:lpstr>
      <vt:lpstr>EVALUASI</vt:lpstr>
      <vt:lpstr>Evaluasi idiom pertama</vt:lpstr>
      <vt:lpstr>Evaluasi idiom kedua</vt:lpstr>
      <vt:lpstr>Evaluasi idiom ketiga</vt:lpstr>
      <vt:lpstr>Kesimpulan dan Saran</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VISUALIZATION OF DATA SOUTHERN LITERATURE LIBRARY</dc:title>
  <dc:creator>USER</dc:creator>
  <cp:lastModifiedBy>USER</cp:lastModifiedBy>
  <cp:revision>4</cp:revision>
  <dcterms:modified xsi:type="dcterms:W3CDTF">2021-01-11T13:16:34Z</dcterms:modified>
</cp:coreProperties>
</file>