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90" d="100"/>
          <a:sy n="90" d="100"/>
        </p:scale>
        <p:origin x="-381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dex.docker.io/search?q=&amp;type=imag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7BAF-926F-467C-9EB6-137106A2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995" y="1781942"/>
            <a:ext cx="5850743" cy="2387600"/>
          </a:xfrm>
        </p:spPr>
        <p:txBody>
          <a:bodyPr>
            <a:normAutofit/>
          </a:bodyPr>
          <a:lstStyle/>
          <a:p>
            <a:pPr algn="ctr"/>
            <a:r>
              <a:rPr lang="it-IT" sz="6000" dirty="0"/>
              <a:t>Introduzione a </a:t>
            </a:r>
            <a:br>
              <a:rPr lang="it-IT" sz="6000" dirty="0"/>
            </a:b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7ACECB-5484-4566-B580-01C82B90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503" y="4455371"/>
            <a:ext cx="5376333" cy="1655762"/>
          </a:xfrm>
        </p:spPr>
        <p:txBody>
          <a:bodyPr>
            <a:normAutofit/>
          </a:bodyPr>
          <a:lstStyle/>
          <a:p>
            <a:endParaRPr lang="it-IT" sz="1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73662C-5C22-41D1-9100-CE6679755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26"/>
          <a:stretch/>
        </p:blipFill>
        <p:spPr>
          <a:xfrm>
            <a:off x="8337718" y="338506"/>
            <a:ext cx="3525628" cy="19332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3327B4-E69A-4A10-8A74-3E051BEE8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28"/>
          <a:stretch/>
        </p:blipFill>
        <p:spPr>
          <a:xfrm>
            <a:off x="3763727" y="3238243"/>
            <a:ext cx="3810000" cy="10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6063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8130146-DC5F-4745-A9CA-532828C29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1" t="21725" r="2771" b="14785"/>
          <a:stretch/>
        </p:blipFill>
        <p:spPr>
          <a:xfrm>
            <a:off x="2096431" y="3586658"/>
            <a:ext cx="7990367" cy="26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2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6063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Installazione (da togliere?)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973326" y="2156759"/>
            <a:ext cx="4223419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077413-B2F3-42E2-837C-88274D6576E3}"/>
              </a:ext>
            </a:extLst>
          </p:cNvPr>
          <p:cNvSpPr txBox="1"/>
          <p:nvPr/>
        </p:nvSpPr>
        <p:spPr>
          <a:xfrm>
            <a:off x="1141413" y="1919672"/>
            <a:ext cx="9433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Per poter utilizzare </a:t>
            </a:r>
            <a:r>
              <a:rPr lang="it-IT" sz="2400" dirty="0" err="1"/>
              <a:t>docker</a:t>
            </a:r>
            <a:r>
              <a:rPr lang="it-IT" sz="2400" dirty="0"/>
              <a:t> è necessario soddisfare determinati prerequisiti hardware e poi procedere all’installazione specifica sul proprio sistema operativo (</a:t>
            </a:r>
            <a:r>
              <a:rPr lang="it-IT" sz="2400" dirty="0">
                <a:hlinkClick r:id="rId3"/>
              </a:rPr>
              <a:t>https://docs.docker.com/get-docker/</a:t>
            </a:r>
            <a:r>
              <a:rPr lang="it-IT" sz="2400" dirty="0"/>
              <a:t>)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403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1C0EE-FF5E-4633-B6CE-A6BD42D1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02" y="618518"/>
            <a:ext cx="6357899" cy="1478570"/>
          </a:xfrm>
        </p:spPr>
        <p:txBody>
          <a:bodyPr>
            <a:normAutofit/>
          </a:bodyPr>
          <a:lstStyle/>
          <a:p>
            <a:r>
              <a:rPr lang="it-IT" sz="4400" dirty="0" err="1"/>
              <a:t>Overview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D7430E-1E2D-4EFC-AD99-2A6D6E97A8F9}"/>
              </a:ext>
            </a:extLst>
          </p:cNvPr>
          <p:cNvSpPr txBox="1"/>
          <p:nvPr/>
        </p:nvSpPr>
        <p:spPr>
          <a:xfrm flipH="1">
            <a:off x="2528155" y="1909994"/>
            <a:ext cx="7627574" cy="541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COSA E’ DOCKER?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PERCHE’ SI USA?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VANTAGGI E SVANTAGGI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STRUTTURA: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E IMAGES (LAYERS)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INSTALLAZIONE (DOCKER E DOCKER COMPOSE)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 E I PRINCIPALI COMANDI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DELLE IMMAGINI (Link ai componenti: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https://index.docker.io/search?q=&amp;type=image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VS VM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3FBA1F-668C-4D4A-AC24-E831E0A9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90" y="359508"/>
            <a:ext cx="2671910" cy="22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73EC1-10C0-4DD1-8F22-C6582944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82" y="516287"/>
            <a:ext cx="9905998" cy="1478570"/>
          </a:xfrm>
        </p:spPr>
        <p:txBody>
          <a:bodyPr>
            <a:normAutofit/>
          </a:bodyPr>
          <a:lstStyle/>
          <a:p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Che cosa </a:t>
            </a:r>
            <a:r>
              <a:rPr lang="it-IT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C7AB1C-A67C-444A-850E-0104D9E6B2D1}"/>
              </a:ext>
            </a:extLst>
          </p:cNvPr>
          <p:cNvSpPr txBox="1"/>
          <p:nvPr/>
        </p:nvSpPr>
        <p:spPr>
          <a:xfrm>
            <a:off x="1368760" y="1871010"/>
            <a:ext cx="1004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Progetto open source per l’automatizzazione e la distribuzione di applicazioni sotto forma di </a:t>
            </a:r>
            <a:r>
              <a:rPr lang="it-IT" sz="2400" b="1" dirty="0"/>
              <a:t>container</a:t>
            </a:r>
            <a:r>
              <a:rPr lang="it-IT" sz="2400" dirty="0"/>
              <a:t> eseguibili su cloud privati e pubblici e in locale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A238EC0-753C-4F44-91AD-CDA5039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8" y="2702007"/>
            <a:ext cx="3694723" cy="30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COSa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UN Container?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02F824C-0131-4035-9DC8-1032F312D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0" t="5545" r="7715" b="5642"/>
          <a:stretch/>
        </p:blipFill>
        <p:spPr>
          <a:xfrm>
            <a:off x="7660138" y="1852563"/>
            <a:ext cx="3470715" cy="29083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AA1F7-65FC-4EF4-AB68-FEE80A033AD2}"/>
              </a:ext>
            </a:extLst>
          </p:cNvPr>
          <p:cNvSpPr txBox="1"/>
          <p:nvPr/>
        </p:nvSpPr>
        <p:spPr>
          <a:xfrm>
            <a:off x="1632857" y="2228671"/>
            <a:ext cx="540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di configurazioni, dati e dipendenze di cui necessita l’applicazione per essere eseguita.</a:t>
            </a: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832104C-B0D5-4932-BCF0-4CC94B1D375E}"/>
              </a:ext>
            </a:extLst>
          </p:cNvPr>
          <p:cNvSpPr/>
          <p:nvPr/>
        </p:nvSpPr>
        <p:spPr>
          <a:xfrm>
            <a:off x="2078698" y="3735581"/>
            <a:ext cx="687220" cy="10620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798" y="33981"/>
            <a:ext cx="1412776" cy="116907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1DD3C2D-63F0-4974-B147-2C4BD9C7E681}"/>
              </a:ext>
            </a:extLst>
          </p:cNvPr>
          <p:cNvSpPr txBox="1"/>
          <p:nvPr/>
        </p:nvSpPr>
        <p:spPr>
          <a:xfrm>
            <a:off x="1516426" y="4953328"/>
            <a:ext cx="305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Autosufficiente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Portabile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Leggero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1396DB-6204-4FC9-9925-C3B3F692280D}"/>
              </a:ext>
            </a:extLst>
          </p:cNvPr>
          <p:cNvSpPr txBox="1"/>
          <p:nvPr/>
        </p:nvSpPr>
        <p:spPr>
          <a:xfrm>
            <a:off x="4765104" y="4953328"/>
            <a:ext cx="454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Tutte le istruzioni per il funzionamento di un container sono definite nella sua </a:t>
            </a:r>
            <a:r>
              <a:rPr lang="it-IT" sz="2400" b="1" dirty="0"/>
              <a:t>immagine</a:t>
            </a: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44482FF6-F6ED-44EE-988F-D17B7467D2DE}"/>
              </a:ext>
            </a:extLst>
          </p:cNvPr>
          <p:cNvSpPr/>
          <p:nvPr/>
        </p:nvSpPr>
        <p:spPr>
          <a:xfrm>
            <a:off x="5235555" y="3720455"/>
            <a:ext cx="687220" cy="10620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35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Cosa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un’immagine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832104C-B0D5-4932-BCF0-4CC94B1D375E}"/>
              </a:ext>
            </a:extLst>
          </p:cNvPr>
          <p:cNvSpPr/>
          <p:nvPr/>
        </p:nvSpPr>
        <p:spPr>
          <a:xfrm>
            <a:off x="2529409" y="4077874"/>
            <a:ext cx="687220" cy="7387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89EEF3E-7ED3-4F2F-A833-47336C91D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3" t="23871" r="2815" b="14614"/>
          <a:stretch/>
        </p:blipFill>
        <p:spPr>
          <a:xfrm>
            <a:off x="5898008" y="2209327"/>
            <a:ext cx="5416340" cy="26872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834887" y="2118445"/>
            <a:ext cx="4554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E’ un file che viene utilizzato da Docker per creare un Container (un’istanza dell’immagine che eseguirà l’applicazione in essa contenuta)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843536-1A08-4818-BE2C-DD1BBB7EF7D4}"/>
              </a:ext>
            </a:extLst>
          </p:cNvPr>
          <p:cNvSpPr txBox="1"/>
          <p:nvPr/>
        </p:nvSpPr>
        <p:spPr>
          <a:xfrm>
            <a:off x="1215414" y="4896625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insieme di immagini correlate è contenuto in un repository </a:t>
            </a:r>
            <a:r>
              <a:rPr lang="it-IT" sz="2400" dirty="0" err="1"/>
              <a:t>docker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913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Cosa e’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un’immagine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docker?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6150503" y="1778793"/>
            <a:ext cx="4844521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 dirty="0"/>
              <a:t>Una docker image è </a:t>
            </a:r>
            <a:r>
              <a:rPr lang="en-US" sz="2400" dirty="0" err="1"/>
              <a:t>formata</a:t>
            </a:r>
            <a:r>
              <a:rPr lang="en-US" sz="2400" dirty="0"/>
              <a:t> da </a:t>
            </a:r>
            <a:r>
              <a:rPr lang="en-US" sz="2400" dirty="0" err="1"/>
              <a:t>più</a:t>
            </a:r>
            <a:r>
              <a:rPr lang="en-US" sz="2400" dirty="0"/>
              <a:t> strati (layer) </a:t>
            </a:r>
            <a:r>
              <a:rPr lang="en-US" sz="2400" dirty="0" err="1"/>
              <a:t>ognuno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quali</a:t>
            </a:r>
            <a:r>
              <a:rPr lang="en-US" sz="2400" dirty="0"/>
              <a:t> </a:t>
            </a:r>
            <a:r>
              <a:rPr lang="en-US" sz="2400" dirty="0" err="1"/>
              <a:t>contribuisce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definizione</a:t>
            </a:r>
            <a:r>
              <a:rPr lang="en-US" sz="2400" dirty="0"/>
              <a:t> del file system del container e la cui </a:t>
            </a:r>
            <a:r>
              <a:rPr lang="en-US" sz="2400" dirty="0" err="1"/>
              <a:t>caratteristica</a:t>
            </a:r>
            <a:r>
              <a:rPr lang="en-US" sz="2400" dirty="0"/>
              <a:t> è </a:t>
            </a:r>
            <a:r>
              <a:rPr lang="en-US" sz="2400" dirty="0" err="1"/>
              <a:t>l’immutabilità</a:t>
            </a:r>
            <a:endParaRPr lang="en-US" sz="2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5DFD507-77C7-422A-8D95-6D021F7A6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75" y="2271713"/>
            <a:ext cx="4511498" cy="27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2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succede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instanziamo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container?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1117601" y="2358267"/>
            <a:ext cx="9877424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creato</a:t>
            </a:r>
            <a:r>
              <a:rPr lang="en-US" sz="2400" dirty="0"/>
              <a:t> in </a:t>
            </a:r>
            <a:r>
              <a:rPr lang="en-US" sz="2400" dirty="0" err="1"/>
              <a:t>cima</a:t>
            </a:r>
            <a:r>
              <a:rPr lang="en-US" sz="2400" dirty="0"/>
              <a:t> ai layer </a:t>
            </a:r>
            <a:r>
              <a:rPr lang="en-US" sz="2400" dirty="0" err="1"/>
              <a:t>dell’immagine</a:t>
            </a:r>
            <a:r>
              <a:rPr lang="en-US" sz="2400" dirty="0"/>
              <a:t> un </a:t>
            </a:r>
            <a:r>
              <a:rPr lang="en-US" sz="2400" dirty="0" err="1"/>
              <a:t>singolo</a:t>
            </a:r>
            <a:r>
              <a:rPr lang="en-US" sz="2400" dirty="0"/>
              <a:t> layer </a:t>
            </a:r>
            <a:r>
              <a:rPr lang="en-US" sz="2400" dirty="0" err="1"/>
              <a:t>scrivibile</a:t>
            </a:r>
            <a:r>
              <a:rPr lang="en-US" sz="2400" dirty="0"/>
              <a:t> (layer container) in cui </a:t>
            </a:r>
            <a:r>
              <a:rPr lang="en-US" sz="2400" dirty="0" err="1"/>
              <a:t>verranno</a:t>
            </a:r>
            <a:r>
              <a:rPr lang="en-US" sz="2400" dirty="0"/>
              <a:t> </a:t>
            </a:r>
            <a:r>
              <a:rPr lang="en-US" sz="2400" dirty="0" err="1"/>
              <a:t>memorizzate</a:t>
            </a:r>
            <a:r>
              <a:rPr lang="en-US" sz="2400" dirty="0"/>
              <a:t> </a:t>
            </a:r>
            <a:r>
              <a:rPr lang="en-US" sz="2400" dirty="0" err="1"/>
              <a:t>tutte</a:t>
            </a:r>
            <a:r>
              <a:rPr lang="en-US" sz="2400" dirty="0"/>
              <a:t> le </a:t>
            </a:r>
            <a:r>
              <a:rPr lang="en-US" sz="2400" dirty="0" err="1"/>
              <a:t>modifiche</a:t>
            </a:r>
            <a:r>
              <a:rPr lang="en-US" sz="2400" dirty="0"/>
              <a:t> </a:t>
            </a:r>
            <a:r>
              <a:rPr lang="en-US" sz="2400" dirty="0" err="1"/>
              <a:t>apportate</a:t>
            </a:r>
            <a:r>
              <a:rPr lang="en-US" sz="2400" dirty="0"/>
              <a:t> al container</a:t>
            </a:r>
          </a:p>
          <a:p>
            <a:pPr marL="457200" indent="-4572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dirty="0" err="1"/>
              <a:t>L’immagine</a:t>
            </a:r>
            <a:r>
              <a:rPr lang="en-US" sz="2400" dirty="0"/>
              <a:t> del container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scaricata</a:t>
            </a:r>
            <a:r>
              <a:rPr lang="en-US" sz="2400" dirty="0"/>
              <a:t> in locale se non è </a:t>
            </a:r>
            <a:r>
              <a:rPr lang="en-US" sz="2400" dirty="0" err="1"/>
              <a:t>già</a:t>
            </a:r>
            <a:r>
              <a:rPr lang="en-US" sz="2400" dirty="0"/>
              <a:t> </a:t>
            </a:r>
            <a:r>
              <a:rPr lang="en-US" sz="2400" dirty="0" err="1"/>
              <a:t>presente</a:t>
            </a:r>
            <a:endParaRPr lang="en-US" sz="2400" dirty="0"/>
          </a:p>
          <a:p>
            <a:pPr marL="457200" indent="-4572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creato</a:t>
            </a:r>
            <a:r>
              <a:rPr lang="en-US" sz="2400" dirty="0"/>
              <a:t> un </a:t>
            </a:r>
            <a:r>
              <a:rPr lang="en-US" sz="2400" dirty="0" err="1"/>
              <a:t>ambiente</a:t>
            </a:r>
            <a:r>
              <a:rPr lang="en-US" sz="2400" dirty="0"/>
              <a:t> </a:t>
            </a:r>
            <a:r>
              <a:rPr lang="en-US" sz="2400" dirty="0" err="1"/>
              <a:t>isolato</a:t>
            </a:r>
            <a:r>
              <a:rPr lang="en-US" sz="2400" dirty="0"/>
              <a:t> in cui </a:t>
            </a:r>
            <a:r>
              <a:rPr lang="en-US" sz="2400" dirty="0" err="1"/>
              <a:t>avviare</a:t>
            </a:r>
            <a:r>
              <a:rPr lang="en-US" sz="2400" dirty="0"/>
              <a:t> il container</a:t>
            </a:r>
          </a:p>
          <a:p>
            <a:pPr marL="457200" indent="-4572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dirty="0" err="1"/>
              <a:t>L’applicazione</a:t>
            </a:r>
            <a:r>
              <a:rPr lang="en-US" sz="2400" dirty="0"/>
              <a:t>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eseguita</a:t>
            </a:r>
            <a:endParaRPr lang="en-US" sz="2400" dirty="0"/>
          </a:p>
          <a:p>
            <a:pPr marL="457200" indent="-4572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dirty="0" err="1"/>
              <a:t>L’ambiente</a:t>
            </a:r>
            <a:r>
              <a:rPr lang="en-US" sz="2400" dirty="0"/>
              <a:t> </a:t>
            </a:r>
            <a:r>
              <a:rPr lang="en-US" sz="2400" dirty="0" err="1"/>
              <a:t>creato</a:t>
            </a:r>
            <a:r>
              <a:rPr lang="en-US" sz="2400" dirty="0"/>
              <a:t> </a:t>
            </a:r>
            <a:r>
              <a:rPr lang="en-US" sz="2400" dirty="0" err="1"/>
              <a:t>precedentemente</a:t>
            </a:r>
            <a:r>
              <a:rPr lang="en-US" sz="2400" dirty="0"/>
              <a:t> </a:t>
            </a:r>
            <a:r>
              <a:rPr lang="en-US" sz="2400" dirty="0" err="1"/>
              <a:t>viene</a:t>
            </a:r>
            <a:r>
              <a:rPr lang="en-US" sz="2400" dirty="0"/>
              <a:t> distrutto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4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succede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instanziamo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container?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1631A1B-7D00-4F20-A3ED-7A0EFF1657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9396"/>
          <a:stretch/>
        </p:blipFill>
        <p:spPr>
          <a:xfrm>
            <a:off x="1737595" y="3195267"/>
            <a:ext cx="3825005" cy="3317723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1B17C28-1A4F-4F87-9A27-0A6E122DE8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6"/>
          <a:stretch/>
        </p:blipFill>
        <p:spPr>
          <a:xfrm>
            <a:off x="5514975" y="3195268"/>
            <a:ext cx="4876800" cy="3317722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D1F0A7-5FF6-4D24-9EFF-4A55D7306440}"/>
              </a:ext>
            </a:extLst>
          </p:cNvPr>
          <p:cNvSpPr/>
          <p:nvPr/>
        </p:nvSpPr>
        <p:spPr>
          <a:xfrm>
            <a:off x="4524153" y="4460353"/>
            <a:ext cx="839973" cy="388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8F1B78-E6D4-43B5-8887-1B9263FBBB8B}"/>
              </a:ext>
            </a:extLst>
          </p:cNvPr>
          <p:cNvSpPr txBox="1"/>
          <p:nvPr/>
        </p:nvSpPr>
        <p:spPr>
          <a:xfrm>
            <a:off x="1313121" y="1858963"/>
            <a:ext cx="91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Partendo da un’immagine si possono istanziare più container. A seguito della richiesta </a:t>
            </a:r>
            <a:r>
              <a:rPr lang="it-IT" sz="2400" dirty="0" err="1"/>
              <a:t>docker</a:t>
            </a:r>
            <a:r>
              <a:rPr lang="it-IT" sz="2400" dirty="0"/>
              <a:t> creerà un nuovo </a:t>
            </a:r>
            <a:r>
              <a:rPr lang="it-IT" sz="2400" dirty="0" err="1"/>
              <a:t>layer</a:t>
            </a:r>
            <a:r>
              <a:rPr lang="it-IT" sz="2400" dirty="0"/>
              <a:t> container come mostrato nella figura sottostante:</a:t>
            </a:r>
          </a:p>
        </p:txBody>
      </p:sp>
    </p:spTree>
    <p:extLst>
      <p:ext uri="{BB962C8B-B14F-4D97-AF65-F5344CB8AC3E}">
        <p14:creationId xmlns:p14="http://schemas.microsoft.com/office/powerpoint/2010/main" val="350370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6063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PERche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’ si usa?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950608" y="1469539"/>
            <a:ext cx="97687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Semplifica il ciclo di vita di un software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Permette un elevato grado di isolamento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Standardizza gli ambienti di sviluppo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Facilita il deployment su ambienti diversi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Permette l’utilizzo simultaneo di versioni differenti del software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Favorisce il riutilizzo di componenti già esistenti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Le immagini </a:t>
            </a:r>
            <a:r>
              <a:rPr lang="it-IT" sz="2400" dirty="0" err="1"/>
              <a:t>docker</a:t>
            </a:r>
            <a:r>
              <a:rPr lang="it-IT" sz="2400" dirty="0"/>
              <a:t> supportano il </a:t>
            </a:r>
            <a:r>
              <a:rPr lang="it-IT" sz="2400" dirty="0" err="1"/>
              <a:t>versioning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Semplifica le procedure di backup e ripristino in caso di problemi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1234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458</TotalTime>
  <Words>400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Circuito</vt:lpstr>
      <vt:lpstr>Introduzione a  </vt:lpstr>
      <vt:lpstr>Overview</vt:lpstr>
      <vt:lpstr>Che cosa e’ docker?</vt:lpstr>
      <vt:lpstr>COSa e’ UN Container?</vt:lpstr>
      <vt:lpstr>Cosa e’ un’immagine docker?</vt:lpstr>
      <vt:lpstr>Cosa e’ un’immagine docker?</vt:lpstr>
      <vt:lpstr>Cosa succede quando instanziamo un container?</vt:lpstr>
      <vt:lpstr>Cosa succede quando instanziamo un container?</vt:lpstr>
      <vt:lpstr>PERche’ si usa?</vt:lpstr>
      <vt:lpstr>dockerfile</vt:lpstr>
      <vt:lpstr>Installazione (da togliere?)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DOCKER</dc:title>
  <dc:creator>Angelita</dc:creator>
  <cp:lastModifiedBy>Angelita</cp:lastModifiedBy>
  <cp:revision>43</cp:revision>
  <dcterms:created xsi:type="dcterms:W3CDTF">2021-05-07T08:48:53Z</dcterms:created>
  <dcterms:modified xsi:type="dcterms:W3CDTF">2021-05-07T16:27:17Z</dcterms:modified>
</cp:coreProperties>
</file>