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559675" cy="106918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0OMKtEnbNPpnH2Gj2oG9apwVO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DBF417-8E1C-4158-BE26-9B56BC11E333}">
  <a:tblStyle styleId="{D3DBF417-8E1C-4158-BE26-9B56BC11E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B6E89DF-29D8-4CFF-9651-27B59E498C5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37fef20e6_0_39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37fef20e6_0_39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037fef20e6_0_39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37fef20e6_0_50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37fef20e6_0_5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037fef20e6_0_50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37fef20e6_0_62:notes"/>
          <p:cNvSpPr/>
          <p:nvPr>
            <p:ph idx="2" type="sldImg"/>
          </p:nvPr>
        </p:nvSpPr>
        <p:spPr>
          <a:xfrm>
            <a:off x="573088" y="1336675"/>
            <a:ext cx="64134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37fef20e6_0_62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037fef20e6_0_6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TA/SA Report System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Integrated Exercise for Software II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1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Sauce Katsudon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1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s1282003, Angelita Gozaly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184"/>
              <a:t>s</a:t>
            </a:r>
            <a:r>
              <a:rPr b="0" i="0" lang="en-US" sz="21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1280179, Ide Tomohito</a:t>
            </a:r>
            <a:endParaRPr b="0" i="0" sz="2184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1200">
                <a:solidFill>
                  <a:srgbClr val="8B8B8B"/>
                </a:solidFill>
              </a:rPr>
              <a:t>23</a:t>
            </a:r>
            <a:r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200">
                <a:solidFill>
                  <a:srgbClr val="8B8B8B"/>
                </a:solidFill>
              </a:rPr>
              <a:t>2</a:t>
            </a:r>
            <a:r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200">
                <a:solidFill>
                  <a:srgbClr val="8B8B8B"/>
                </a:solidFill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Integrated Exercise for Software II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37fef20e6_0_39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Creativity in Development Process</a:t>
            </a:r>
            <a:endParaRPr/>
          </a:p>
        </p:txBody>
      </p:sp>
      <p:sp>
        <p:nvSpPr>
          <p:cNvPr id="188" name="Google Shape;188;g2037fef20e6_0_39"/>
          <p:cNvSpPr txBox="1"/>
          <p:nvPr>
            <p:ph idx="1" type="subTitle"/>
          </p:nvPr>
        </p:nvSpPr>
        <p:spPr>
          <a:xfrm>
            <a:off x="609475" y="1418396"/>
            <a:ext cx="10972500" cy="71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Using Webflow to design UI and export the code</a:t>
            </a:r>
            <a:endParaRPr/>
          </a:p>
        </p:txBody>
      </p:sp>
      <p:pic>
        <p:nvPicPr>
          <p:cNvPr id="189" name="Google Shape;189;g2037fef20e6_0_39"/>
          <p:cNvPicPr preferRelativeResize="0"/>
          <p:nvPr/>
        </p:nvPicPr>
        <p:blipFill rotWithShape="1">
          <a:blip r:embed="rId3">
            <a:alphaModFix/>
          </a:blip>
          <a:srcRect b="9607" l="0" r="0" t="14266"/>
          <a:stretch/>
        </p:blipFill>
        <p:spPr>
          <a:xfrm>
            <a:off x="881788" y="2132700"/>
            <a:ext cx="10427875" cy="446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Contributions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2019/1/30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Integrated Exercise for Software II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p11"/>
          <p:cNvGraphicFramePr/>
          <p:nvPr/>
        </p:nvGraphicFramePr>
        <p:xfrm>
          <a:off x="1432560" y="2443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{3B6E89DF-29D8-4CFF-9651-27B59E498C53}</a:tableStyleId>
              </a:tblPr>
              <a:tblGrid>
                <a:gridCol w="1135575"/>
                <a:gridCol w="1135575"/>
                <a:gridCol w="1135575"/>
                <a:gridCol w="1135575"/>
                <a:gridCol w="1135575"/>
                <a:gridCol w="1135575"/>
                <a:gridCol w="1135575"/>
                <a:gridCol w="1135575"/>
              </a:tblGrid>
              <a:tr h="93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Analysis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（hours）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（hours）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Coding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（hours）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（hours）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（hours）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LOC*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 Efficiency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Angelita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22.5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76.5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/>
                        <a:t>79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en-US"/>
                        <a:t>95</a:t>
                      </a:r>
                      <a:endParaRPr/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Tomohito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/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10*</a:t>
                      </a:r>
                      <a:endParaRPr/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0.42</a:t>
                      </a:r>
                      <a:endParaRPr/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26.5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100.5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/>
                        <a:t>89</a:t>
                      </a:r>
                      <a:endParaRPr/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4.4</a:t>
                      </a:r>
                      <a:r>
                        <a:rPr lang="en-US"/>
                        <a:t>3</a:t>
                      </a:r>
                      <a:endParaRPr/>
                    </a:p>
                  </a:txBody>
                  <a:tcPr marT="45725" marB="45725" marR="91450" marL="91450"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11"/>
          <p:cNvSpPr txBox="1"/>
          <p:nvPr/>
        </p:nvSpPr>
        <p:spPr>
          <a:xfrm>
            <a:off x="1432550" y="4772850"/>
            <a:ext cx="78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*not including UI 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4841120" y="276660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37fef20e6_0_50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Angelita</a:t>
            </a:r>
            <a:endParaRPr/>
          </a:p>
        </p:txBody>
      </p:sp>
      <p:sp>
        <p:nvSpPr>
          <p:cNvPr id="212" name="Google Shape;212;g2037fef20e6_0_50"/>
          <p:cNvSpPr txBox="1"/>
          <p:nvPr>
            <p:ph idx="1" type="subTitle"/>
          </p:nvPr>
        </p:nvSpPr>
        <p:spPr>
          <a:xfrm>
            <a:off x="609475" y="1418401"/>
            <a:ext cx="10972500" cy="50397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management: d</a:t>
            </a:r>
            <a:r>
              <a:rPr lang="en-US"/>
              <a:t>evelopment process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Analyze requirements, design, implementation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importance of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New skills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Know about system architecture, learned new programming </a:t>
            </a:r>
            <a:endParaRPr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language and framework (Django), seeing from both user </a:t>
            </a:r>
            <a:endParaRPr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developer’s POV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Version control using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Working in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Difficulty of predicting what we can do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37fef20e6_0_6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Tomohito</a:t>
            </a:r>
            <a:endParaRPr/>
          </a:p>
        </p:txBody>
      </p:sp>
      <p:sp>
        <p:nvSpPr>
          <p:cNvPr id="219" name="Google Shape;219;g2037fef20e6_0_62"/>
          <p:cNvSpPr txBox="1"/>
          <p:nvPr>
            <p:ph idx="1" type="subTitle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learned about Django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how link in django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how to see html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ask question what I problem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  <p:sp>
        <p:nvSpPr>
          <p:cNvPr id="220" name="Google Shape;220;g2037fef20e6_0_6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 内容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Product 成果物について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開発の過程・手順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Learnings from the Activity わたしたちの学び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Integrated Exercise for Software II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2019/1/30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5074800" y="276660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Product</a:t>
            </a:r>
            <a:endParaRPr/>
          </a:p>
        </p:txBody>
      </p:sp>
      <p:sp>
        <p:nvSpPr>
          <p:cNvPr id="140" name="Google Shape;140;p4"/>
          <p:cNvSpPr txBox="1"/>
          <p:nvPr>
            <p:ph idx="1" type="subTitle"/>
          </p:nvPr>
        </p:nvSpPr>
        <p:spPr>
          <a:xfrm>
            <a:off x="609450" y="1343372"/>
            <a:ext cx="10972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interface for staff, lecturer, and student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3000"/>
          </a:p>
        </p:txBody>
      </p:sp>
      <p:graphicFrame>
        <p:nvGraphicFramePr>
          <p:cNvPr id="141" name="Google Shape;141;p4"/>
          <p:cNvGraphicFramePr/>
          <p:nvPr/>
        </p:nvGraphicFramePr>
        <p:xfrm>
          <a:off x="689350" y="21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{D3DBF417-8E1C-4158-BE26-9B56BC11E333}</a:tableStyleId>
              </a:tblPr>
              <a:tblGrid>
                <a:gridCol w="3429000"/>
                <a:gridCol w="3429000"/>
                <a:gridCol w="3429000"/>
              </a:tblGrid>
              <a:tr h="65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Staff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Lecturer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Student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47167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Login &amp; logout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Create account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Assign to course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Login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See list of courses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Login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See list of courses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76447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See student’s report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Create new report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Add working hours</a:t>
                      </a:r>
                      <a:endParaRPr sz="2000"/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-"/>
                      </a:pPr>
                      <a:r>
                        <a:rPr lang="en-US" sz="2000"/>
                        <a:t>See list of activity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User stories</a:t>
            </a:r>
            <a:endParaRPr/>
          </a:p>
        </p:txBody>
      </p:sp>
      <p:sp>
        <p:nvSpPr>
          <p:cNvPr id="148" name="Google Shape;148;p5"/>
          <p:cNvSpPr txBox="1"/>
          <p:nvPr>
            <p:ph idx="1" type="subTitle"/>
          </p:nvPr>
        </p:nvSpPr>
        <p:spPr>
          <a:xfrm>
            <a:off x="609475" y="1260875"/>
            <a:ext cx="10972500" cy="48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254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login to the website</a:t>
            </a:r>
            <a:endParaRPr sz="3000"/>
          </a:p>
          <a:p>
            <a:pPr indent="-4254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Staff can create accounts for student and lecturer</a:t>
            </a:r>
            <a:endParaRPr sz="3000"/>
          </a:p>
          <a:p>
            <a:pPr indent="-4254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Staff can assign each student and lecturer to the courses</a:t>
            </a:r>
            <a:endParaRPr sz="3000"/>
          </a:p>
          <a:p>
            <a:pPr indent="-4254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Staff can edit all data in the database from the admin page</a:t>
            </a:r>
            <a:endParaRPr sz="3000"/>
          </a:p>
          <a:p>
            <a:pPr indent="-4254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can see the list of courses</a:t>
            </a:r>
            <a:endParaRPr sz="3000"/>
          </a:p>
          <a:p>
            <a:pPr indent="-4254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can open report calendar page when clicking the report</a:t>
            </a:r>
            <a:endParaRPr sz="3000"/>
          </a:p>
          <a:p>
            <a:pPr indent="-4254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Lecturer can see the list of courses</a:t>
            </a:r>
            <a:endParaRPr sz="3000"/>
          </a:p>
          <a:p>
            <a:pPr indent="-4254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can open report calendar page when clicking student’s report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Creativity</a:t>
            </a:r>
            <a:endParaRPr/>
          </a:p>
        </p:txBody>
      </p:sp>
      <p:sp>
        <p:nvSpPr>
          <p:cNvPr id="154" name="Google Shape;154;p6"/>
          <p:cNvSpPr txBox="1"/>
          <p:nvPr>
            <p:ph idx="1" type="subTitle"/>
          </p:nvPr>
        </p:nvSpPr>
        <p:spPr>
          <a:xfrm>
            <a:off x="609480" y="1418400"/>
            <a:ext cx="1097244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Calendar format</a:t>
            </a:r>
            <a:endParaRPr sz="3000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9630" l="12000" r="13916" t="19407"/>
          <a:stretch/>
        </p:blipFill>
        <p:spPr>
          <a:xfrm>
            <a:off x="1579580" y="1843660"/>
            <a:ext cx="9032240" cy="486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5074800" y="276660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Development environment </a:t>
            </a:r>
            <a:endParaRPr/>
          </a:p>
        </p:txBody>
      </p:sp>
      <p:sp>
        <p:nvSpPr>
          <p:cNvPr id="167" name="Google Shape;167;p9"/>
          <p:cNvSpPr txBox="1"/>
          <p:nvPr>
            <p:ph idx="1" type="subTitle"/>
          </p:nvPr>
        </p:nvSpPr>
        <p:spPr>
          <a:xfrm>
            <a:off x="1069950" y="1418400"/>
            <a:ext cx="10972500" cy="52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Easy to learn</a:t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Has built in functionalities such as customizable admin 	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Required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Webflow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Easy to use for designing UI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000"/>
              <a:t>	Support code export</a:t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Prior experience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609475" y="273600"/>
            <a:ext cx="109725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Development process</a:t>
            </a:r>
            <a:endParaRPr/>
          </a:p>
        </p:txBody>
      </p:sp>
      <p:grpSp>
        <p:nvGrpSpPr>
          <p:cNvPr id="173" name="Google Shape;173;p10"/>
          <p:cNvGrpSpPr/>
          <p:nvPr/>
        </p:nvGrpSpPr>
        <p:grpSpPr>
          <a:xfrm>
            <a:off x="6773315" y="2039961"/>
            <a:ext cx="4137849" cy="5179648"/>
            <a:chOff x="5105937" y="1190019"/>
            <a:chExt cx="4046400" cy="3482818"/>
          </a:xfrm>
        </p:grpSpPr>
        <p:sp>
          <p:nvSpPr>
            <p:cNvPr id="174" name="Google Shape;174;p10"/>
            <p:cNvSpPr/>
            <p:nvPr/>
          </p:nvSpPr>
          <p:spPr>
            <a:xfrm>
              <a:off x="5105937" y="1190019"/>
              <a:ext cx="4046400" cy="669000"/>
            </a:xfrm>
            <a:prstGeom prst="chevron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5364940" y="2057138"/>
              <a:ext cx="3401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Implement the interface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based on prior design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Develop backend system using Django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10"/>
          <p:cNvGrpSpPr/>
          <p:nvPr/>
        </p:nvGrpSpPr>
        <p:grpSpPr>
          <a:xfrm>
            <a:off x="1280291" y="2039999"/>
            <a:ext cx="3366865" cy="5179630"/>
            <a:chOff x="-824080" y="1189995"/>
            <a:chExt cx="3961484" cy="3482807"/>
          </a:xfrm>
        </p:grpSpPr>
        <p:sp>
          <p:nvSpPr>
            <p:cNvPr id="177" name="Google Shape;177;p10"/>
            <p:cNvSpPr/>
            <p:nvPr/>
          </p:nvSpPr>
          <p:spPr>
            <a:xfrm>
              <a:off x="-488396" y="1189995"/>
              <a:ext cx="3625800" cy="669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0"/>
            <p:cNvSpPr txBox="1"/>
            <p:nvPr/>
          </p:nvSpPr>
          <p:spPr>
            <a:xfrm>
              <a:off x="-824080" y="2057101"/>
              <a:ext cx="3441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Analyze the RFP  and specify all the requirements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Separate the work into phases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Divide the work between members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10"/>
          <p:cNvGrpSpPr/>
          <p:nvPr/>
        </p:nvGrpSpPr>
        <p:grpSpPr>
          <a:xfrm>
            <a:off x="4114900" y="2039999"/>
            <a:ext cx="3149007" cy="5179796"/>
            <a:chOff x="2553174" y="1189900"/>
            <a:chExt cx="3154369" cy="3482918"/>
          </a:xfrm>
        </p:grpSpPr>
        <p:sp>
          <p:nvSpPr>
            <p:cNvPr id="180" name="Google Shape;180;p10"/>
            <p:cNvSpPr/>
            <p:nvPr/>
          </p:nvSpPr>
          <p:spPr>
            <a:xfrm>
              <a:off x="2571043" y="1189900"/>
              <a:ext cx="3136500" cy="669000"/>
            </a:xfrm>
            <a:prstGeom prst="chevron">
              <a:avLst>
                <a:gd fmla="val 50000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Design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0"/>
            <p:cNvSpPr txBox="1"/>
            <p:nvPr/>
          </p:nvSpPr>
          <p:spPr>
            <a:xfrm>
              <a:off x="2553174" y="2057118"/>
              <a:ext cx="2967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Describe all the requirements in the form of user-stories and use-case diagrams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Font typeface="Roboto"/>
                <a:buChar char="●"/>
              </a:pP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Design the database and user interfaces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2018-01-15T07:17:27Z</dcterms:created>
  <dc:creator>吉岡廉太郎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