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5143500" cx="9144000"/>
  <p:notesSz cx="6858000" cy="9144000"/>
  <p:embeddedFontLst>
    <p:embeddedFont>
      <p:font typeface="Roboto"/>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italic.fntdata"/><Relationship Id="rId30" Type="http://schemas.openxmlformats.org/officeDocument/2006/relationships/font" Target="fonts/Roboto-bold.fntdata"/><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font" Target="fonts/Roboto-bold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0481b2382b_2_6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0481b2382b_2_6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0481b2382b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0481b2382b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GB">
                <a:solidFill>
                  <a:schemeClr val="dk1"/>
                </a:solidFill>
              </a:rPr>
              <a:t>So now I will be talking about our timeline. It definitely wasn’t easy at all and just like a lot of other coding projects a lot of changes had to be made during development. I will explain the problems we faced, and how we changed our system to solve them.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0481b2382b_2_5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0481b2382b_2_5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GB">
                <a:solidFill>
                  <a:schemeClr val="dk1"/>
                </a:solidFill>
              </a:rPr>
              <a:t>Firstly this was our initial plan. We essentially were going to have only 1 Frame that had the buttons e.g choosing the sort, setting size of array etc at the top then the visualizer sort below it.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0481b2382b_0_5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20481b2382b_0_5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GB">
                <a:solidFill>
                  <a:schemeClr val="dk1"/>
                </a:solidFill>
              </a:rPr>
              <a:t>In terms of the architecture's design, essentially we planned to separate the GUI into the mainFrame class and use the Visualizer class to bridge the gap between the algorithms and the GUI. The Visualizers main job would be doing the animation.  To do that we initially were thinking of creating a bar class, and then have a special swap function that would swap the int array values that were swapped during the sort and then also swap the bar heights in the bar class and paint them again onto the frame. However, we ran into some problems which I will explain and had to change the design.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20481b2382b_2_5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20481b2382b_2_5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GB">
                <a:solidFill>
                  <a:schemeClr val="dk1"/>
                </a:solidFill>
              </a:rPr>
              <a:t>So essentially we only found out the issue later on. To begin with our group did the GUI first then we were programming the bar class and then the different sorts. We essentially finished programming the back-end of the code and it worked fine. However, when we started to program the visualizer we ran into a few problems.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20481b2382b_0_5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20481b2382b_0_5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Clr>
                <a:schemeClr val="dk1"/>
              </a:buClr>
              <a:buSzPts val="1100"/>
              <a:buAutoNum type="arabicPeriod"/>
            </a:pPr>
            <a:r>
              <a:rPr lang="en-GB">
                <a:solidFill>
                  <a:schemeClr val="dk1"/>
                </a:solidFill>
              </a:rPr>
              <a:t>To draw bars in Java Swing there was already an existing bar class array. This wasn’t necessarily a problem, it just made the bar class basically redundant. So we got rid of it entirely. </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lang="en-GB">
                <a:solidFill>
                  <a:schemeClr val="dk1"/>
                </a:solidFill>
              </a:rPr>
              <a:t>Another slight just lack of knowledge about the swing class is also not a problem but with how animation works it needed a JPanel and could not directly be done into the frame so we would have to split the main Frame and the Jpanel inside it to 2 different files because we didn’t think it made sense that the animate function be directly into the mainFrame which was supposed to be only for the GUI side. Hence we made the Visualizer class extend JPanel so that it could do the animate function(). Leading to the main problem. </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lang="en-GB">
                <a:solidFill>
                  <a:schemeClr val="dk1"/>
                </a:solidFill>
              </a:rPr>
              <a:t>We soon came to realise that using the repaint() function didn’t just repaint the changed components but the entire panel again. So it had the issue of redrawing the initial array again and again. Again ,with our lack of experience with the Java swing package at the time, our way we solved this was to just have the animate() draw the entire bar array and then just make individual swaps inside the visualizer array instead. Making our architecture look like this basically, making most of the functions in the other files sort of redundant.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20481b2382b_0_5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20481b2382b_0_5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a:solidFill>
                  <a:schemeClr val="dk1"/>
                </a:solidFill>
              </a:rPr>
              <a:t>Making our architecture look like this basically, making most of the functions in the other files sort of redundant.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20481b2382b_2_5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20481b2382b_2_5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GB">
                <a:solidFill>
                  <a:schemeClr val="dk1"/>
                </a:solidFill>
              </a:rPr>
              <a:t>Of course this architecture isn’t very good and there are few issues.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20481b2382b_0_5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20481b2382b_0_5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Clr>
                <a:schemeClr val="dk1"/>
              </a:buClr>
              <a:buSzPts val="1100"/>
              <a:buAutoNum type="arabicPeriod"/>
            </a:pPr>
            <a:r>
              <a:rPr lang="en-GB">
                <a:solidFill>
                  <a:schemeClr val="dk1"/>
                </a:solidFill>
              </a:rPr>
              <a:t>This sort of structure doesn’t make use of OOP advantages, like inheritance, polymorphism etc and doesn’t make sense conceptually for an Object oriented program. </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lang="en-GB">
                <a:solidFill>
                  <a:schemeClr val="dk1"/>
                </a:solidFill>
              </a:rPr>
              <a:t>Adding sorts isn’t very easy, since the sorts are being called through if statements in the visualizer, adding more sorts will not only make visualizer much longer but the separated sorted files like bubble sort will only have one function of returning the index of what should be swapped. </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lang="en-GB">
                <a:solidFill>
                  <a:schemeClr val="dk1"/>
                </a:solidFill>
              </a:rPr>
              <a:t>This leads to the last problem, but basically one file can have all the code and again just showcases the issues of the structure.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20481b2382b_2_6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20481b2382b_2_6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GB">
                <a:solidFill>
                  <a:schemeClr val="dk1"/>
                </a:solidFill>
              </a:rPr>
              <a:t>So taking all of these things into account we now came up with our current structure that makes a lot more sense conceptually and in an OOP way of solving the task.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0396548cee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20396548cee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20481b2382b_2_4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20481b2382b_2_4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GB">
                <a:solidFill>
                  <a:schemeClr val="dk1"/>
                </a:solidFill>
              </a:rPr>
              <a:t>First we have our MainFrame which acts like the main menu and has functions that control the different panels that get displayed. </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GB">
                <a:solidFill>
                  <a:schemeClr val="dk1"/>
                </a:solidFill>
              </a:rPr>
              <a:t>Next we have an abstract screen class, which extends JPanels. It defines the functions get preferredSize which will set the size of the panel that will pop up and also has onOpen() which defines the steps the panel will do when opened. More will be explained with the Sorting visualizer. We have this because initially we were going to split the mainFrame and what's on it onto a separate mainMenu Jpanel but decided that it wasn’t necessary. However ,doing it in this way means that we can add more screens quite easily in the future, for example maybe a help screen that will give instructions on how to use the application. </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GB">
                <a:solidFill>
                  <a:schemeClr val="dk1"/>
                </a:solidFill>
              </a:rPr>
              <a:t>Now we move onto the Sorting visualizer which extends the screen class, meaning it is a type of panel. We can see later how it works in the demo. It basically opens, creates the bar height array and the bars, then shuffles the bars and sorts it. This is all done in an animation. It calls the other sorts to sort the array and just provides the visual part, it doesn’t actually do any of the sorting. </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GB">
                <a:solidFill>
                  <a:schemeClr val="dk1"/>
                </a:solidFill>
              </a:rPr>
              <a:t>The controller where the sorting will be done is the sortArray. We added this too further just separate the GUI part and </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GB">
                <a:solidFill>
                  <a:schemeClr val="dk1"/>
                </a:solidFill>
              </a:rPr>
              <a:t>The sorting will be done by the various sorts, and with this architecture it's much easier to add any new sorts. This is due to the fact that you can pretty much plug in any sort in its normal form with the code, but you just need to keep track of the two bars being checked and swapped for the animation. </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GB">
                <a:solidFill>
                  <a:schemeClr val="dk1"/>
                </a:solidFill>
              </a:rPr>
              <a:t>Lastly, we have our sortInterface that all the sorting Algorithms implement. This allows us to achieve total abstraction with the various sorts and makes it easier to conduct multiple inheritance which will be needed since we have 3 different sorts. This also makes it easier in the future to be able to add any new sorts. </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GB">
                <a:solidFill>
                  <a:schemeClr val="dk1"/>
                </a:solidFill>
              </a:rPr>
              <a:t>Now with this structure I believe utilises the advantages of OOP programming, i.e our sortInterface, ‘our screen class and the visualizer extending it etc. Making future additions to the application is quite straightforward and it makes a lot more sense conceptually. </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204facde27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204facde27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204facde27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204facde27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20481b2382b_0_5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20481b2382b_0_5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0481b2382b_2_6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0481b2382b_2_6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Clr>
                <a:schemeClr val="dk1"/>
              </a:buClr>
              <a:buSzPts val="1100"/>
              <a:buChar char="-"/>
            </a:pPr>
            <a:r>
              <a:rPr lang="en-GB">
                <a:solidFill>
                  <a:schemeClr val="dk1"/>
                </a:solidFill>
              </a:rPr>
              <a:t>Visualizer divided into two screens</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GB">
                <a:solidFill>
                  <a:schemeClr val="dk1"/>
                </a:solidFill>
              </a:rPr>
              <a:t>Selection</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GB">
                <a:solidFill>
                  <a:schemeClr val="dk1"/>
                </a:solidFill>
              </a:rPr>
              <a:t>Visualizer</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20481b2382b_2_6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20481b2382b_2_6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0481b2382b_2_6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0481b2382b_2_6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GB">
                <a:solidFill>
                  <a:schemeClr val="dk1"/>
                </a:solidFill>
              </a:rPr>
              <a:t>both approachable and educational.</a:t>
            </a:r>
            <a:endParaRPr>
              <a:solidFill>
                <a:schemeClr val="dk1"/>
              </a:solidFill>
            </a:endParaRPr>
          </a:p>
          <a:p>
            <a:pPr indent="0" lvl="0" marL="0" rtl="0" algn="l">
              <a:lnSpc>
                <a:spcPct val="115000"/>
              </a:lnSpc>
              <a:spcBef>
                <a:spcPts val="0"/>
              </a:spcBef>
              <a:spcAft>
                <a:spcPts val="0"/>
              </a:spcAft>
              <a:buNone/>
            </a:pPr>
            <a:r>
              <a:rPr lang="en-GB">
                <a:solidFill>
                  <a:schemeClr val="dk1"/>
                </a:solidFill>
              </a:rPr>
              <a:t>easy for the user to use and understand</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educational tool to understand the sorting algorithms better</a:t>
            </a:r>
            <a:endParaRPr>
              <a:solidFill>
                <a:schemeClr val="dk1"/>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0396548cee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0396548cee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Based on - bread theme, we are team bread</a:t>
            </a:r>
            <a:endParaRPr/>
          </a:p>
          <a:p>
            <a:pPr indent="0" lvl="0" marL="0" rtl="0" algn="l">
              <a:spcBef>
                <a:spcPts val="0"/>
              </a:spcBef>
              <a:spcAft>
                <a:spcPts val="0"/>
              </a:spcAft>
              <a:buNone/>
            </a:pPr>
            <a:r>
              <a:rPr lang="en-GB"/>
              <a:t>Cute, light theme </a:t>
            </a:r>
            <a:endParaRPr/>
          </a:p>
          <a:p>
            <a:pPr indent="0" lvl="0" marL="0" rtl="0" algn="l">
              <a:spcBef>
                <a:spcPts val="0"/>
              </a:spcBef>
              <a:spcAft>
                <a:spcPts val="0"/>
              </a:spcAft>
              <a:buNone/>
            </a:pPr>
            <a:r>
              <a:rPr lang="en-GB"/>
              <a:t>Main colors: light beiges, supporting darker colors for typography</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Chose Comic Sans MS for typography</a:t>
            </a:r>
            <a:endParaRPr/>
          </a:p>
          <a:p>
            <a:pPr indent="0" lvl="0" marL="0" rtl="0" algn="l">
              <a:spcBef>
                <a:spcPts val="0"/>
              </a:spcBef>
              <a:spcAft>
                <a:spcPts val="0"/>
              </a:spcAft>
              <a:buNone/>
            </a:pPr>
            <a:r>
              <a:rPr lang="en-GB"/>
              <a:t>Invoke feeling approachability</a:t>
            </a:r>
            <a:endParaRPr/>
          </a:p>
          <a:p>
            <a:pPr indent="0" lvl="0" marL="0" rtl="0" algn="l">
              <a:spcBef>
                <a:spcPts val="0"/>
              </a:spcBef>
              <a:spcAft>
                <a:spcPts val="0"/>
              </a:spcAft>
              <a:buNone/>
            </a:pPr>
            <a:r>
              <a:rPr lang="en-GB"/>
              <a:t>Homage to own memories</a:t>
            </a:r>
            <a:endParaRPr/>
          </a:p>
          <a:p>
            <a:pPr indent="0" lvl="0" marL="0" rtl="0" algn="l">
              <a:spcBef>
                <a:spcPts val="0"/>
              </a:spcBef>
              <a:spcAft>
                <a:spcPts val="0"/>
              </a:spcAft>
              <a:buNone/>
            </a:pPr>
            <a:r>
              <a:rPr lang="en-GB"/>
              <a:t>Teachers using handouts less daunting</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0396548cee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0396548cee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Simple text field assign numbers of elements </a:t>
            </a:r>
            <a:endParaRPr/>
          </a:p>
          <a:p>
            <a:pPr indent="0" lvl="0" marL="0" rtl="0" algn="l">
              <a:spcBef>
                <a:spcPts val="0"/>
              </a:spcBef>
              <a:spcAft>
                <a:spcPts val="0"/>
              </a:spcAft>
              <a:buNone/>
            </a:pPr>
            <a:r>
              <a:rPr lang="en-GB"/>
              <a:t>Buttons to select algorithms </a:t>
            </a:r>
            <a:endParaRPr/>
          </a:p>
          <a:p>
            <a:pPr indent="0" lvl="0" marL="0" rtl="0" algn="l">
              <a:spcBef>
                <a:spcPts val="0"/>
              </a:spcBef>
              <a:spcAft>
                <a:spcPts val="0"/>
              </a:spcAft>
              <a:buNone/>
            </a:pPr>
            <a:r>
              <a:rPr lang="en-GB"/>
              <a:t>All changeable and </a:t>
            </a:r>
            <a:r>
              <a:rPr lang="en-GB"/>
              <a:t>selectable</a:t>
            </a:r>
            <a:r>
              <a:rPr lang="en-GB"/>
              <a:t> items use same color</a:t>
            </a:r>
            <a:endParaRPr/>
          </a:p>
          <a:p>
            <a:pPr indent="0" lvl="0" marL="0" rtl="0" algn="l">
              <a:spcBef>
                <a:spcPts val="0"/>
              </a:spcBef>
              <a:spcAft>
                <a:spcPts val="0"/>
              </a:spcAft>
              <a:buNone/>
            </a:pPr>
            <a:r>
              <a:rPr lang="en-GB"/>
              <a:t>Suggest user to use both of them</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Within scope of the project more sense implement buttons for selection</a:t>
            </a:r>
            <a:endParaRPr/>
          </a:p>
          <a:p>
            <a:pPr indent="0" lvl="0" marL="0" rtl="0" algn="l">
              <a:spcBef>
                <a:spcPts val="0"/>
              </a:spcBef>
              <a:spcAft>
                <a:spcPts val="0"/>
              </a:spcAft>
              <a:buNone/>
            </a:pPr>
            <a:r>
              <a:rPr lang="en-GB"/>
              <a:t>All options always available visible to user</a:t>
            </a:r>
            <a:endParaRPr/>
          </a:p>
          <a:p>
            <a:pPr indent="0" lvl="0" marL="0" rtl="0" algn="l">
              <a:spcBef>
                <a:spcPts val="0"/>
              </a:spcBef>
              <a:spcAft>
                <a:spcPts val="0"/>
              </a:spcAft>
              <a:buNone/>
            </a:pPr>
            <a:r>
              <a:rPr lang="en-GB"/>
              <a:t>“</a:t>
            </a:r>
            <a:r>
              <a:rPr lang="en-GB"/>
              <a:t>Suitability</a:t>
            </a:r>
            <a:r>
              <a:rPr lang="en-GB"/>
              <a:t> of task” principle minimise actions taken by user to reach goal</a:t>
            </a:r>
            <a:endParaRPr/>
          </a:p>
          <a:p>
            <a:pPr indent="0" lvl="0" marL="0" rtl="0" algn="l">
              <a:spcBef>
                <a:spcPts val="0"/>
              </a:spcBef>
              <a:spcAft>
                <a:spcPts val="0"/>
              </a:spcAft>
              <a:buNone/>
            </a:pPr>
            <a:r>
              <a:rPr lang="en-GB"/>
              <a:t>Only one button to activate</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0396548cee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0396548cee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May cause problems adding more algorithms</a:t>
            </a:r>
            <a:endParaRPr/>
          </a:p>
          <a:p>
            <a:pPr indent="0" lvl="0" marL="0" rtl="0" algn="l">
              <a:spcBef>
                <a:spcPts val="0"/>
              </a:spcBef>
              <a:spcAft>
                <a:spcPts val="0"/>
              </a:spcAft>
              <a:buNone/>
            </a:pPr>
            <a:r>
              <a:rPr lang="en-GB"/>
              <a:t>Change to different selection</a:t>
            </a:r>
            <a:endParaRPr/>
          </a:p>
          <a:p>
            <a:pPr indent="0" lvl="0" marL="0" rtl="0" algn="l">
              <a:spcBef>
                <a:spcPts val="0"/>
              </a:spcBef>
              <a:spcAft>
                <a:spcPts val="0"/>
              </a:spcAft>
              <a:buNone/>
            </a:pPr>
            <a:r>
              <a:rPr lang="en-GB"/>
              <a:t>Easiest dropdown:</a:t>
            </a:r>
            <a:endParaRPr/>
          </a:p>
          <a:p>
            <a:pPr indent="-298450" lvl="0" marL="457200" rtl="0" algn="l">
              <a:spcBef>
                <a:spcPts val="0"/>
              </a:spcBef>
              <a:spcAft>
                <a:spcPts val="0"/>
              </a:spcAft>
              <a:buSzPts val="1100"/>
              <a:buChar char="-"/>
            </a:pPr>
            <a:r>
              <a:rPr lang="en-GB"/>
              <a:t>Options hidden away </a:t>
            </a:r>
            <a:endParaRPr/>
          </a:p>
          <a:p>
            <a:pPr indent="-298450" lvl="0" marL="457200" rtl="0" algn="l">
              <a:spcBef>
                <a:spcPts val="0"/>
              </a:spcBef>
              <a:spcAft>
                <a:spcPts val="0"/>
              </a:spcAft>
              <a:buSzPts val="1100"/>
              <a:buChar char="-"/>
            </a:pPr>
            <a:r>
              <a:rPr lang="en-GB"/>
              <a:t>Unlimited options can be added</a:t>
            </a:r>
            <a:endParaRPr/>
          </a:p>
          <a:p>
            <a:pPr indent="-298450" lvl="0" marL="457200" rtl="0" algn="l">
              <a:spcBef>
                <a:spcPts val="0"/>
              </a:spcBef>
              <a:spcAft>
                <a:spcPts val="0"/>
              </a:spcAft>
              <a:buSzPts val="1100"/>
              <a:buChar char="-"/>
            </a:pPr>
            <a:r>
              <a:rPr lang="en-GB"/>
              <a:t>Less user friendly bc problems with Hick’s law</a:t>
            </a:r>
            <a:endParaRPr/>
          </a:p>
          <a:p>
            <a:pPr indent="-298450" lvl="1" marL="914400" rtl="0" algn="l">
              <a:spcBef>
                <a:spcPts val="0"/>
              </a:spcBef>
              <a:spcAft>
                <a:spcPts val="0"/>
              </a:spcAft>
              <a:buSzPts val="1100"/>
              <a:buChar char="-"/>
            </a:pPr>
            <a:r>
              <a:rPr lang="en-GB"/>
              <a:t>Too many options to scan comfortably</a:t>
            </a:r>
            <a:endParaRPr/>
          </a:p>
          <a:p>
            <a:pPr indent="-298450" lvl="1" marL="914400" rtl="0" algn="l">
              <a:spcBef>
                <a:spcPts val="0"/>
              </a:spcBef>
              <a:spcAft>
                <a:spcPts val="0"/>
              </a:spcAft>
              <a:buSzPts val="1100"/>
              <a:buChar char="-"/>
            </a:pPr>
            <a:r>
              <a:rPr lang="en-GB"/>
              <a:t>Educational program so user doesn’t know options</a:t>
            </a:r>
            <a:endParaRPr/>
          </a:p>
          <a:p>
            <a:pPr indent="0" lvl="0" marL="0" rtl="0" algn="l">
              <a:spcBef>
                <a:spcPts val="0"/>
              </a:spcBef>
              <a:spcAft>
                <a:spcPts val="0"/>
              </a:spcAft>
              <a:buNone/>
            </a:pPr>
            <a:r>
              <a:rPr lang="en-GB"/>
              <a:t>Radio Button: </a:t>
            </a:r>
            <a:endParaRPr/>
          </a:p>
          <a:p>
            <a:pPr indent="-298450" lvl="0" marL="457200" rtl="0" algn="l">
              <a:spcBef>
                <a:spcPts val="0"/>
              </a:spcBef>
              <a:spcAft>
                <a:spcPts val="0"/>
              </a:spcAft>
              <a:buSzPts val="1100"/>
              <a:buChar char="-"/>
            </a:pPr>
            <a:r>
              <a:rPr lang="en-GB"/>
              <a:t>Leave options visible but also cause long list</a:t>
            </a:r>
            <a:endParaRPr/>
          </a:p>
          <a:p>
            <a:pPr indent="-298450" lvl="0" marL="457200" rtl="0" algn="l">
              <a:spcBef>
                <a:spcPts val="0"/>
              </a:spcBef>
              <a:spcAft>
                <a:spcPts val="0"/>
              </a:spcAft>
              <a:buSzPts val="1100"/>
              <a:buChar char="-"/>
            </a:pPr>
            <a:r>
              <a:rPr lang="en-GB"/>
              <a:t>Introduce clutter on selection screen</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0481b2382b_2_6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0481b2382b_2_6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GB"/>
              <a:t>Visualizer</a:t>
            </a:r>
            <a:endParaRPr/>
          </a:p>
          <a:p>
            <a:pPr indent="-298450" lvl="0" marL="457200" rtl="0" algn="l">
              <a:spcBef>
                <a:spcPts val="0"/>
              </a:spcBef>
              <a:spcAft>
                <a:spcPts val="0"/>
              </a:spcAft>
              <a:buSzPts val="1100"/>
              <a:buChar char="-"/>
            </a:pPr>
            <a:r>
              <a:rPr lang="en-GB"/>
              <a:t>Small label for algorithm name</a:t>
            </a:r>
            <a:endParaRPr/>
          </a:p>
          <a:p>
            <a:pPr indent="-298450" lvl="0" marL="457200" rtl="0" algn="l">
              <a:spcBef>
                <a:spcPts val="0"/>
              </a:spcBef>
              <a:spcAft>
                <a:spcPts val="0"/>
              </a:spcAft>
              <a:buSzPts val="1100"/>
              <a:buChar char="-"/>
            </a:pPr>
            <a:r>
              <a:rPr lang="en-GB"/>
              <a:t>Time complexity, for education</a:t>
            </a:r>
            <a:endParaRPr/>
          </a:p>
          <a:p>
            <a:pPr indent="-298450" lvl="0" marL="457200" rtl="0" algn="l">
              <a:spcBef>
                <a:spcPts val="0"/>
              </a:spcBef>
              <a:spcAft>
                <a:spcPts val="0"/>
              </a:spcAft>
              <a:buSzPts val="1100"/>
              <a:buChar char="-"/>
            </a:pPr>
            <a:r>
              <a:rPr lang="en-GB"/>
              <a:t>Swap counter goes up while runs</a:t>
            </a:r>
            <a:endParaRPr/>
          </a:p>
          <a:p>
            <a:pPr indent="-298450" lvl="0" marL="457200" rtl="0" algn="l">
              <a:spcBef>
                <a:spcPts val="0"/>
              </a:spcBef>
              <a:spcAft>
                <a:spcPts val="0"/>
              </a:spcAft>
              <a:buSzPts val="1100"/>
              <a:buChar char="-"/>
            </a:pPr>
            <a:r>
              <a:rPr lang="en-GB"/>
              <a:t>Back button</a:t>
            </a:r>
            <a:endParaRPr/>
          </a:p>
          <a:p>
            <a:pPr indent="0" lvl="0" marL="457200" rtl="0" algn="l">
              <a:spcBef>
                <a:spcPts val="0"/>
              </a:spcBef>
              <a:spcAft>
                <a:spcPts val="0"/>
              </a:spcAft>
              <a:buNone/>
            </a:pPr>
            <a:r>
              <a:t/>
            </a:r>
            <a:endParaRPr/>
          </a:p>
          <a:p>
            <a:pPr indent="0" lvl="0" marL="0" rtl="0" algn="l">
              <a:spcBef>
                <a:spcPts val="0"/>
              </a:spcBef>
              <a:spcAft>
                <a:spcPts val="0"/>
              </a:spcAft>
              <a:buNone/>
            </a:pPr>
            <a:r>
              <a:rPr lang="en-GB"/>
              <a:t>Give user choice to go back and select another setting or when they accidentally select the wrong algorithm.</a:t>
            </a:r>
            <a:endParaRPr/>
          </a:p>
          <a:p>
            <a:pPr indent="0" lvl="0" marL="0" rtl="0" algn="l">
              <a:spcBef>
                <a:spcPts val="0"/>
              </a:spcBef>
              <a:spcAft>
                <a:spcPts val="0"/>
              </a:spcAft>
              <a:buNone/>
            </a:pPr>
            <a:r>
              <a:rPr lang="en-GB"/>
              <a:t>Reduce clutter by </a:t>
            </a:r>
            <a:r>
              <a:rPr lang="en-GB"/>
              <a:t>separating</a:t>
            </a:r>
            <a:r>
              <a:rPr lang="en-GB"/>
              <a:t> selection and </a:t>
            </a:r>
            <a:r>
              <a:rPr lang="en-GB"/>
              <a:t>visualizer</a:t>
            </a:r>
            <a:r>
              <a:rPr lang="en-GB"/>
              <a:t>.</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rgbClr val="FFF4E3"/>
        </a:solidFill>
      </p:bgPr>
    </p:bg>
    <p:spTree>
      <p:nvGrpSpPr>
        <p:cNvPr id="11" name="Shape 11"/>
        <p:cNvGrpSpPr/>
        <p:nvPr/>
      </p:nvGrpSpPr>
      <p:grpSpPr>
        <a:xfrm>
          <a:off x="0" y="0"/>
          <a:ext cx="0" cy="0"/>
          <a:chOff x="0" y="0"/>
          <a:chExt cx="0" cy="0"/>
        </a:xfrm>
      </p:grpSpPr>
      <p:pic>
        <p:nvPicPr>
          <p:cNvPr id="12" name="Google Shape;12;p2"/>
          <p:cNvPicPr preferRelativeResize="0"/>
          <p:nvPr/>
        </p:nvPicPr>
        <p:blipFill>
          <a:blip r:embed="rId2">
            <a:alphaModFix/>
          </a:blip>
          <a:stretch>
            <a:fillRect/>
          </a:stretch>
        </p:blipFill>
        <p:spPr>
          <a:xfrm rot="-8493068">
            <a:off x="5238288" y="-1125963"/>
            <a:ext cx="2608651" cy="2604846"/>
          </a:xfrm>
          <a:prstGeom prst="rect">
            <a:avLst/>
          </a:prstGeom>
          <a:noFill/>
          <a:ln>
            <a:noFill/>
          </a:ln>
        </p:spPr>
      </p:pic>
      <p:pic>
        <p:nvPicPr>
          <p:cNvPr id="13" name="Google Shape;13;p2"/>
          <p:cNvPicPr preferRelativeResize="0"/>
          <p:nvPr/>
        </p:nvPicPr>
        <p:blipFill>
          <a:blip r:embed="rId2">
            <a:alphaModFix/>
          </a:blip>
          <a:stretch>
            <a:fillRect/>
          </a:stretch>
        </p:blipFill>
        <p:spPr>
          <a:xfrm rot="4057516">
            <a:off x="5401178" y="2120119"/>
            <a:ext cx="3841669" cy="3836062"/>
          </a:xfrm>
          <a:prstGeom prst="rect">
            <a:avLst/>
          </a:prstGeom>
          <a:noFill/>
          <a:ln>
            <a:noFill/>
          </a:ln>
        </p:spPr>
      </p:pic>
      <p:pic>
        <p:nvPicPr>
          <p:cNvPr id="14" name="Google Shape;14;p2"/>
          <p:cNvPicPr preferRelativeResize="0"/>
          <p:nvPr/>
        </p:nvPicPr>
        <p:blipFill>
          <a:blip r:embed="rId2">
            <a:alphaModFix/>
          </a:blip>
          <a:stretch>
            <a:fillRect/>
          </a:stretch>
        </p:blipFill>
        <p:spPr>
          <a:xfrm rot="-918169">
            <a:off x="-1796393" y="-620083"/>
            <a:ext cx="5652446" cy="5644194"/>
          </a:xfrm>
          <a:prstGeom prst="rect">
            <a:avLst/>
          </a:prstGeom>
          <a:noFill/>
          <a:ln>
            <a:noFill/>
          </a:ln>
        </p:spPr>
      </p:pic>
      <p:sp>
        <p:nvSpPr>
          <p:cNvPr id="15" name="Google Shape;15;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6" name="Google Shape;16;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rgbClr val="6D3200"/>
              </a:buClr>
              <a:buSzPts val="2800"/>
              <a:buNone/>
              <a:defRPr sz="2800">
                <a:solidFill>
                  <a:srgbClr val="6D3200"/>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7" name="Google Shape;17;p2"/>
          <p:cNvSpPr txBox="1"/>
          <p:nvPr>
            <p:ph idx="12" type="sldNum"/>
          </p:nvPr>
        </p:nvSpPr>
        <p:spPr>
          <a:xfrm>
            <a:off x="8472458" y="466322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6" name="Shape 56"/>
        <p:cNvGrpSpPr/>
        <p:nvPr/>
      </p:nvGrpSpPr>
      <p:grpSpPr>
        <a:xfrm>
          <a:off x="0" y="0"/>
          <a:ext cx="0" cy="0"/>
          <a:chOff x="0" y="0"/>
          <a:chExt cx="0" cy="0"/>
        </a:xfrm>
      </p:grpSpPr>
      <p:sp>
        <p:nvSpPr>
          <p:cNvPr id="57" name="Google Shape;57;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8" name="Google Shape;58;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9" name="Google Shape;59;p11"/>
          <p:cNvSpPr txBox="1"/>
          <p:nvPr>
            <p:ph idx="12" type="sldNum"/>
          </p:nvPr>
        </p:nvSpPr>
        <p:spPr>
          <a:xfrm>
            <a:off x="8472458" y="466322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2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8" name="Shape 18"/>
        <p:cNvGrpSpPr/>
        <p:nvPr/>
      </p:nvGrpSpPr>
      <p:grpSpPr>
        <a:xfrm>
          <a:off x="0" y="0"/>
          <a:ext cx="0" cy="0"/>
          <a:chOff x="0" y="0"/>
          <a:chExt cx="0" cy="0"/>
        </a:xfrm>
      </p:grpSpPr>
      <p:sp>
        <p:nvSpPr>
          <p:cNvPr id="19" name="Google Shape;19;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20" name="Google Shape;20;p3"/>
          <p:cNvSpPr txBox="1"/>
          <p:nvPr>
            <p:ph idx="12" type="sldNum"/>
          </p:nvPr>
        </p:nvSpPr>
        <p:spPr>
          <a:xfrm>
            <a:off x="8472458" y="466322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pic>
        <p:nvPicPr>
          <p:cNvPr id="22" name="Google Shape;22;p4"/>
          <p:cNvPicPr preferRelativeResize="0"/>
          <p:nvPr/>
        </p:nvPicPr>
        <p:blipFill>
          <a:blip r:embed="rId2">
            <a:alphaModFix/>
          </a:blip>
          <a:stretch>
            <a:fillRect/>
          </a:stretch>
        </p:blipFill>
        <p:spPr>
          <a:xfrm>
            <a:off x="8683250" y="4637753"/>
            <a:ext cx="419701" cy="419078"/>
          </a:xfrm>
          <a:prstGeom prst="rect">
            <a:avLst/>
          </a:prstGeom>
          <a:noFill/>
          <a:ln>
            <a:noFill/>
          </a:ln>
        </p:spPr>
      </p:pic>
      <p:sp>
        <p:nvSpPr>
          <p:cNvPr id="23" name="Google Shape;23;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4" name="Google Shape;24;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5" name="Google Shape;25;p4"/>
          <p:cNvSpPr txBox="1"/>
          <p:nvPr>
            <p:ph idx="12" type="sldNum"/>
          </p:nvPr>
        </p:nvSpPr>
        <p:spPr>
          <a:xfrm>
            <a:off x="8472458" y="466322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pic>
        <p:nvPicPr>
          <p:cNvPr id="27" name="Google Shape;27;p5"/>
          <p:cNvPicPr preferRelativeResize="0"/>
          <p:nvPr/>
        </p:nvPicPr>
        <p:blipFill>
          <a:blip r:embed="rId2">
            <a:alphaModFix/>
          </a:blip>
          <a:stretch>
            <a:fillRect/>
          </a:stretch>
        </p:blipFill>
        <p:spPr>
          <a:xfrm>
            <a:off x="8683250" y="4637753"/>
            <a:ext cx="419701" cy="419078"/>
          </a:xfrm>
          <a:prstGeom prst="rect">
            <a:avLst/>
          </a:prstGeom>
          <a:noFill/>
          <a:ln>
            <a:noFill/>
          </a:ln>
        </p:spPr>
      </p:pic>
      <p:sp>
        <p:nvSpPr>
          <p:cNvPr id="28" name="Google Shape;28;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9" name="Google Shape;29;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5"/>
          <p:cNvSpPr txBox="1"/>
          <p:nvPr>
            <p:ph idx="12" type="sldNum"/>
          </p:nvPr>
        </p:nvSpPr>
        <p:spPr>
          <a:xfrm>
            <a:off x="8472458" y="466322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pic>
        <p:nvPicPr>
          <p:cNvPr id="33" name="Google Shape;33;p6"/>
          <p:cNvPicPr preferRelativeResize="0"/>
          <p:nvPr/>
        </p:nvPicPr>
        <p:blipFill>
          <a:blip r:embed="rId2">
            <a:alphaModFix/>
          </a:blip>
          <a:stretch>
            <a:fillRect/>
          </a:stretch>
        </p:blipFill>
        <p:spPr>
          <a:xfrm>
            <a:off x="8683250" y="4637753"/>
            <a:ext cx="419701" cy="419078"/>
          </a:xfrm>
          <a:prstGeom prst="rect">
            <a:avLst/>
          </a:prstGeom>
          <a:noFill/>
          <a:ln>
            <a:noFill/>
          </a:ln>
        </p:spPr>
      </p:pic>
      <p:sp>
        <p:nvSpPr>
          <p:cNvPr id="34" name="Google Shape;34;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5" name="Google Shape;35;p6"/>
          <p:cNvSpPr txBox="1"/>
          <p:nvPr>
            <p:ph idx="12" type="sldNum"/>
          </p:nvPr>
        </p:nvSpPr>
        <p:spPr>
          <a:xfrm>
            <a:off x="8472458" y="466322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rgbClr val="FFFFFF"/>
        </a:solidFill>
      </p:bgPr>
    </p:bg>
    <p:spTree>
      <p:nvGrpSpPr>
        <p:cNvPr id="36" name="Shape 36"/>
        <p:cNvGrpSpPr/>
        <p:nvPr/>
      </p:nvGrpSpPr>
      <p:grpSpPr>
        <a:xfrm>
          <a:off x="0" y="0"/>
          <a:ext cx="0" cy="0"/>
          <a:chOff x="0" y="0"/>
          <a:chExt cx="0" cy="0"/>
        </a:xfrm>
      </p:grpSpPr>
      <p:pic>
        <p:nvPicPr>
          <p:cNvPr id="37" name="Google Shape;37;p7"/>
          <p:cNvPicPr preferRelativeResize="0"/>
          <p:nvPr/>
        </p:nvPicPr>
        <p:blipFill>
          <a:blip r:embed="rId2">
            <a:alphaModFix/>
          </a:blip>
          <a:stretch>
            <a:fillRect/>
          </a:stretch>
        </p:blipFill>
        <p:spPr>
          <a:xfrm>
            <a:off x="8683250" y="4637753"/>
            <a:ext cx="419701" cy="419078"/>
          </a:xfrm>
          <a:prstGeom prst="rect">
            <a:avLst/>
          </a:prstGeom>
          <a:noFill/>
          <a:ln>
            <a:noFill/>
          </a:ln>
        </p:spPr>
      </p:pic>
      <p:sp>
        <p:nvSpPr>
          <p:cNvPr id="38" name="Google Shape;38;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9" name="Google Shape;39;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0" name="Google Shape;40;p7"/>
          <p:cNvSpPr txBox="1"/>
          <p:nvPr>
            <p:ph idx="12" type="sldNum"/>
          </p:nvPr>
        </p:nvSpPr>
        <p:spPr>
          <a:xfrm>
            <a:off x="8472458" y="466322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1" name="Shape 41"/>
        <p:cNvGrpSpPr/>
        <p:nvPr/>
      </p:nvGrpSpPr>
      <p:grpSpPr>
        <a:xfrm>
          <a:off x="0" y="0"/>
          <a:ext cx="0" cy="0"/>
          <a:chOff x="0" y="0"/>
          <a:chExt cx="0" cy="0"/>
        </a:xfrm>
      </p:grpSpPr>
      <p:pic>
        <p:nvPicPr>
          <p:cNvPr id="42" name="Google Shape;42;p8"/>
          <p:cNvPicPr preferRelativeResize="0"/>
          <p:nvPr/>
        </p:nvPicPr>
        <p:blipFill>
          <a:blip r:embed="rId2">
            <a:alphaModFix/>
          </a:blip>
          <a:stretch>
            <a:fillRect/>
          </a:stretch>
        </p:blipFill>
        <p:spPr>
          <a:xfrm rot="-8493068">
            <a:off x="5238288" y="-1125963"/>
            <a:ext cx="2608651" cy="2604846"/>
          </a:xfrm>
          <a:prstGeom prst="rect">
            <a:avLst/>
          </a:prstGeom>
          <a:noFill/>
          <a:ln>
            <a:noFill/>
          </a:ln>
        </p:spPr>
      </p:pic>
      <p:pic>
        <p:nvPicPr>
          <p:cNvPr id="43" name="Google Shape;43;p8"/>
          <p:cNvPicPr preferRelativeResize="0"/>
          <p:nvPr/>
        </p:nvPicPr>
        <p:blipFill>
          <a:blip r:embed="rId2">
            <a:alphaModFix/>
          </a:blip>
          <a:stretch>
            <a:fillRect/>
          </a:stretch>
        </p:blipFill>
        <p:spPr>
          <a:xfrm rot="4057516">
            <a:off x="5401178" y="2120119"/>
            <a:ext cx="3841669" cy="3836062"/>
          </a:xfrm>
          <a:prstGeom prst="rect">
            <a:avLst/>
          </a:prstGeom>
          <a:noFill/>
          <a:ln>
            <a:noFill/>
          </a:ln>
        </p:spPr>
      </p:pic>
      <p:pic>
        <p:nvPicPr>
          <p:cNvPr id="44" name="Google Shape;44;p8"/>
          <p:cNvPicPr preferRelativeResize="0"/>
          <p:nvPr/>
        </p:nvPicPr>
        <p:blipFill>
          <a:blip r:embed="rId2">
            <a:alphaModFix/>
          </a:blip>
          <a:stretch>
            <a:fillRect/>
          </a:stretch>
        </p:blipFill>
        <p:spPr>
          <a:xfrm rot="-918169">
            <a:off x="-1796393" y="-620083"/>
            <a:ext cx="5652446" cy="5644194"/>
          </a:xfrm>
          <a:prstGeom prst="rect">
            <a:avLst/>
          </a:prstGeom>
          <a:noFill/>
          <a:ln>
            <a:noFill/>
          </a:ln>
        </p:spPr>
      </p:pic>
      <p:sp>
        <p:nvSpPr>
          <p:cNvPr id="45" name="Google Shape;45;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6" name="Google Shape;46;p8"/>
          <p:cNvSpPr txBox="1"/>
          <p:nvPr>
            <p:ph idx="12" type="sldNum"/>
          </p:nvPr>
        </p:nvSpPr>
        <p:spPr>
          <a:xfrm>
            <a:off x="8472458" y="466322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rgbClr val="FFF4E3"/>
        </a:solidFill>
      </p:bgPr>
    </p:bg>
    <p:spTree>
      <p:nvGrpSpPr>
        <p:cNvPr id="47" name="Shape 47"/>
        <p:cNvGrpSpPr/>
        <p:nvPr/>
      </p:nvGrpSpPr>
      <p:grpSpPr>
        <a:xfrm>
          <a:off x="0" y="0"/>
          <a:ext cx="0" cy="0"/>
          <a:chOff x="0" y="0"/>
          <a:chExt cx="0" cy="0"/>
        </a:xfrm>
      </p:grpSpPr>
      <p:sp>
        <p:nvSpPr>
          <p:cNvPr id="48" name="Google Shape;48;p9"/>
          <p:cNvSpPr/>
          <p:nvPr/>
        </p:nvSpPr>
        <p:spPr>
          <a:xfrm>
            <a:off x="4623725" y="0"/>
            <a:ext cx="45204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50" name="Google Shape;50;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1" name="Google Shape;51;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52" name="Google Shape;52;p9"/>
          <p:cNvSpPr txBox="1"/>
          <p:nvPr>
            <p:ph idx="12" type="sldNum"/>
          </p:nvPr>
        </p:nvSpPr>
        <p:spPr>
          <a:xfrm>
            <a:off x="8472458" y="466322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3" name="Shape 53"/>
        <p:cNvGrpSpPr/>
        <p:nvPr/>
      </p:nvGrpSpPr>
      <p:grpSpPr>
        <a:xfrm>
          <a:off x="0" y="0"/>
          <a:ext cx="0" cy="0"/>
          <a:chOff x="0" y="0"/>
          <a:chExt cx="0" cy="0"/>
        </a:xfrm>
      </p:grpSpPr>
      <p:sp>
        <p:nvSpPr>
          <p:cNvPr id="54" name="Google Shape;54;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55" name="Google Shape;55;p10"/>
          <p:cNvSpPr txBox="1"/>
          <p:nvPr>
            <p:ph idx="12" type="sldNum"/>
          </p:nvPr>
        </p:nvSpPr>
        <p:spPr>
          <a:xfrm>
            <a:off x="8472458" y="466322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FFFFFF"/>
        </a:solidFill>
      </p:bgPr>
    </p:bg>
    <p:spTree>
      <p:nvGrpSpPr>
        <p:cNvPr id="5" name="Shape 5"/>
        <p:cNvGrpSpPr/>
        <p:nvPr/>
      </p:nvGrpSpPr>
      <p:grpSpPr>
        <a:xfrm>
          <a:off x="0" y="0"/>
          <a:ext cx="0" cy="0"/>
          <a:chOff x="0" y="0"/>
          <a:chExt cx="0" cy="0"/>
        </a:xfrm>
      </p:grpSpPr>
      <p:sp>
        <p:nvSpPr>
          <p:cNvPr id="6" name="Google Shape;6;p1"/>
          <p:cNvSpPr/>
          <p:nvPr/>
        </p:nvSpPr>
        <p:spPr>
          <a:xfrm>
            <a:off x="-75" y="-8200"/>
            <a:ext cx="9144000" cy="5151600"/>
          </a:xfrm>
          <a:prstGeom prst="roundRect">
            <a:avLst>
              <a:gd fmla="val 4304" name="adj"/>
            </a:avLst>
          </a:prstGeom>
          <a:noFill/>
          <a:ln cap="flat" cmpd="sng" w="228600">
            <a:solidFill>
              <a:srgbClr val="FFF4E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 name="Google Shape;7;p1"/>
          <p:cNvSpPr/>
          <p:nvPr/>
        </p:nvSpPr>
        <p:spPr>
          <a:xfrm>
            <a:off x="137475" y="139800"/>
            <a:ext cx="8868900" cy="4863900"/>
          </a:xfrm>
          <a:prstGeom prst="roundRect">
            <a:avLst>
              <a:gd fmla="val 4304" name="adj"/>
            </a:avLst>
          </a:prstGeom>
          <a:noFill/>
          <a:ln cap="flat" cmpd="sng" w="228600">
            <a:solidFill>
              <a:srgbClr val="FFF4E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 name="Google Shape;8;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rgbClr val="422308"/>
              </a:buClr>
              <a:buSzPts val="2800"/>
              <a:buFont typeface="Comic Sans MS"/>
              <a:buNone/>
              <a:defRPr sz="2800">
                <a:solidFill>
                  <a:srgbClr val="422308"/>
                </a:solidFill>
                <a:latin typeface="Comic Sans MS"/>
                <a:ea typeface="Comic Sans MS"/>
                <a:cs typeface="Comic Sans MS"/>
                <a:sym typeface="Comic Sans MS"/>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9" name="Google Shape;9;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rgbClr val="422308"/>
              </a:buClr>
              <a:buSzPts val="1800"/>
              <a:buFont typeface="Comic Sans MS"/>
              <a:buChar char="●"/>
              <a:defRPr sz="1800">
                <a:solidFill>
                  <a:srgbClr val="422308"/>
                </a:solidFill>
                <a:latin typeface="Comic Sans MS"/>
                <a:ea typeface="Comic Sans MS"/>
                <a:cs typeface="Comic Sans MS"/>
                <a:sym typeface="Comic Sans MS"/>
              </a:defRPr>
            </a:lvl1pPr>
            <a:lvl2pPr indent="-317500" lvl="1" marL="914400">
              <a:lnSpc>
                <a:spcPct val="115000"/>
              </a:lnSpc>
              <a:spcBef>
                <a:spcPts val="0"/>
              </a:spcBef>
              <a:spcAft>
                <a:spcPts val="0"/>
              </a:spcAft>
              <a:buClr>
                <a:srgbClr val="422308"/>
              </a:buClr>
              <a:buSzPts val="1400"/>
              <a:buFont typeface="Comic Sans MS"/>
              <a:buChar char="○"/>
              <a:defRPr>
                <a:solidFill>
                  <a:srgbClr val="422308"/>
                </a:solidFill>
                <a:latin typeface="Comic Sans MS"/>
                <a:ea typeface="Comic Sans MS"/>
                <a:cs typeface="Comic Sans MS"/>
                <a:sym typeface="Comic Sans MS"/>
              </a:defRPr>
            </a:lvl2pPr>
            <a:lvl3pPr indent="-317500" lvl="2" marL="1371600">
              <a:lnSpc>
                <a:spcPct val="115000"/>
              </a:lnSpc>
              <a:spcBef>
                <a:spcPts val="0"/>
              </a:spcBef>
              <a:spcAft>
                <a:spcPts val="0"/>
              </a:spcAft>
              <a:buClr>
                <a:srgbClr val="422308"/>
              </a:buClr>
              <a:buSzPts val="1400"/>
              <a:buFont typeface="Comic Sans MS"/>
              <a:buChar char="■"/>
              <a:defRPr>
                <a:solidFill>
                  <a:srgbClr val="422308"/>
                </a:solidFill>
                <a:latin typeface="Comic Sans MS"/>
                <a:ea typeface="Comic Sans MS"/>
                <a:cs typeface="Comic Sans MS"/>
                <a:sym typeface="Comic Sans MS"/>
              </a:defRPr>
            </a:lvl3pPr>
            <a:lvl4pPr indent="-317500" lvl="3" marL="1828800">
              <a:lnSpc>
                <a:spcPct val="115000"/>
              </a:lnSpc>
              <a:spcBef>
                <a:spcPts val="0"/>
              </a:spcBef>
              <a:spcAft>
                <a:spcPts val="0"/>
              </a:spcAft>
              <a:buClr>
                <a:srgbClr val="422308"/>
              </a:buClr>
              <a:buSzPts val="1400"/>
              <a:buFont typeface="Comic Sans MS"/>
              <a:buChar char="●"/>
              <a:defRPr>
                <a:solidFill>
                  <a:srgbClr val="422308"/>
                </a:solidFill>
                <a:latin typeface="Comic Sans MS"/>
                <a:ea typeface="Comic Sans MS"/>
                <a:cs typeface="Comic Sans MS"/>
                <a:sym typeface="Comic Sans MS"/>
              </a:defRPr>
            </a:lvl4pPr>
            <a:lvl5pPr indent="-317500" lvl="4" marL="2286000">
              <a:lnSpc>
                <a:spcPct val="115000"/>
              </a:lnSpc>
              <a:spcBef>
                <a:spcPts val="0"/>
              </a:spcBef>
              <a:spcAft>
                <a:spcPts val="0"/>
              </a:spcAft>
              <a:buClr>
                <a:srgbClr val="422308"/>
              </a:buClr>
              <a:buSzPts val="1400"/>
              <a:buFont typeface="Comic Sans MS"/>
              <a:buChar char="○"/>
              <a:defRPr>
                <a:solidFill>
                  <a:srgbClr val="422308"/>
                </a:solidFill>
                <a:latin typeface="Comic Sans MS"/>
                <a:ea typeface="Comic Sans MS"/>
                <a:cs typeface="Comic Sans MS"/>
                <a:sym typeface="Comic Sans MS"/>
              </a:defRPr>
            </a:lvl5pPr>
            <a:lvl6pPr indent="-317500" lvl="5" marL="2743200">
              <a:lnSpc>
                <a:spcPct val="115000"/>
              </a:lnSpc>
              <a:spcBef>
                <a:spcPts val="0"/>
              </a:spcBef>
              <a:spcAft>
                <a:spcPts val="0"/>
              </a:spcAft>
              <a:buClr>
                <a:srgbClr val="422308"/>
              </a:buClr>
              <a:buSzPts val="1400"/>
              <a:buFont typeface="Comic Sans MS"/>
              <a:buChar char="■"/>
              <a:defRPr>
                <a:solidFill>
                  <a:srgbClr val="422308"/>
                </a:solidFill>
                <a:latin typeface="Comic Sans MS"/>
                <a:ea typeface="Comic Sans MS"/>
                <a:cs typeface="Comic Sans MS"/>
                <a:sym typeface="Comic Sans MS"/>
              </a:defRPr>
            </a:lvl6pPr>
            <a:lvl7pPr indent="-317500" lvl="6" marL="3200400">
              <a:lnSpc>
                <a:spcPct val="115000"/>
              </a:lnSpc>
              <a:spcBef>
                <a:spcPts val="0"/>
              </a:spcBef>
              <a:spcAft>
                <a:spcPts val="0"/>
              </a:spcAft>
              <a:buClr>
                <a:srgbClr val="422308"/>
              </a:buClr>
              <a:buSzPts val="1400"/>
              <a:buFont typeface="Comic Sans MS"/>
              <a:buChar char="●"/>
              <a:defRPr>
                <a:solidFill>
                  <a:srgbClr val="422308"/>
                </a:solidFill>
                <a:latin typeface="Comic Sans MS"/>
                <a:ea typeface="Comic Sans MS"/>
                <a:cs typeface="Comic Sans MS"/>
                <a:sym typeface="Comic Sans MS"/>
              </a:defRPr>
            </a:lvl7pPr>
            <a:lvl8pPr indent="-317500" lvl="7" marL="3657600">
              <a:lnSpc>
                <a:spcPct val="115000"/>
              </a:lnSpc>
              <a:spcBef>
                <a:spcPts val="0"/>
              </a:spcBef>
              <a:spcAft>
                <a:spcPts val="0"/>
              </a:spcAft>
              <a:buClr>
                <a:srgbClr val="422308"/>
              </a:buClr>
              <a:buSzPts val="1400"/>
              <a:buFont typeface="Comic Sans MS"/>
              <a:buChar char="○"/>
              <a:defRPr>
                <a:solidFill>
                  <a:srgbClr val="422308"/>
                </a:solidFill>
                <a:latin typeface="Comic Sans MS"/>
                <a:ea typeface="Comic Sans MS"/>
                <a:cs typeface="Comic Sans MS"/>
                <a:sym typeface="Comic Sans MS"/>
              </a:defRPr>
            </a:lvl8pPr>
            <a:lvl9pPr indent="-317500" lvl="8" marL="4114800">
              <a:lnSpc>
                <a:spcPct val="115000"/>
              </a:lnSpc>
              <a:spcBef>
                <a:spcPts val="0"/>
              </a:spcBef>
              <a:spcAft>
                <a:spcPts val="0"/>
              </a:spcAft>
              <a:buClr>
                <a:srgbClr val="422308"/>
              </a:buClr>
              <a:buSzPts val="1400"/>
              <a:buFont typeface="Comic Sans MS"/>
              <a:buChar char="■"/>
              <a:defRPr>
                <a:solidFill>
                  <a:srgbClr val="422308"/>
                </a:solidFill>
                <a:latin typeface="Comic Sans MS"/>
                <a:ea typeface="Comic Sans MS"/>
                <a:cs typeface="Comic Sans MS"/>
                <a:sym typeface="Comic Sans MS"/>
              </a:defRPr>
            </a:lvl9pPr>
          </a:lstStyle>
          <a:p/>
        </p:txBody>
      </p:sp>
      <p:sp>
        <p:nvSpPr>
          <p:cNvPr id="10" name="Google Shape;10;p1"/>
          <p:cNvSpPr txBox="1"/>
          <p:nvPr>
            <p:ph idx="12" type="sldNum"/>
          </p:nvPr>
        </p:nvSpPr>
        <p:spPr>
          <a:xfrm>
            <a:off x="8472458" y="466322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10.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7.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3"/>
          <p:cNvSpPr/>
          <p:nvPr/>
        </p:nvSpPr>
        <p:spPr>
          <a:xfrm>
            <a:off x="253375" y="1728350"/>
            <a:ext cx="8766300" cy="20526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t>Bread Sorter</a:t>
            </a:r>
            <a:endParaRPr/>
          </a:p>
        </p:txBody>
      </p:sp>
      <p:sp>
        <p:nvSpPr>
          <p:cNvPr id="68" name="Google Shape;68;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fontScale="92500" lnSpcReduction="20000"/>
          </a:bodyPr>
          <a:lstStyle/>
          <a:p>
            <a:pPr indent="0" lvl="0" marL="0" rtl="0" algn="ctr">
              <a:spcBef>
                <a:spcPts val="0"/>
              </a:spcBef>
              <a:spcAft>
                <a:spcPts val="0"/>
              </a:spcAft>
              <a:buNone/>
            </a:pPr>
            <a:r>
              <a:rPr lang="en-GB"/>
              <a:t>Team Bread - Sorting Algorithm Visualizer</a:t>
            </a:r>
            <a:endParaRPr/>
          </a:p>
          <a:p>
            <a:pPr indent="0" lvl="0" marL="0" rtl="0" algn="ctr">
              <a:spcBef>
                <a:spcPts val="0"/>
              </a:spcBef>
              <a:spcAft>
                <a:spcPts val="0"/>
              </a:spcAft>
              <a:buNone/>
            </a:pPr>
            <a:r>
              <a:rPr lang="en-GB" sz="2030"/>
              <a:t>s1282003 Angelita Gozaly, s1282004 Zeke Sy, s1307017 Tuyet-My Pham</a:t>
            </a:r>
            <a:endParaRPr sz="203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2"/>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GB"/>
              <a:t>🍞 Timeline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sz="3600"/>
              <a:t>🍞 </a:t>
            </a:r>
            <a:r>
              <a:rPr lang="en-GB"/>
              <a:t>Timeline</a:t>
            </a:r>
            <a:endParaRPr/>
          </a:p>
        </p:txBody>
      </p:sp>
      <p:sp>
        <p:nvSpPr>
          <p:cNvPr id="140" name="Google Shape;140;p23"/>
          <p:cNvSpPr/>
          <p:nvPr/>
        </p:nvSpPr>
        <p:spPr>
          <a:xfrm>
            <a:off x="2164963" y="2248113"/>
            <a:ext cx="594300" cy="36900"/>
          </a:xfrm>
          <a:prstGeom prst="roundRect">
            <a:avLst>
              <a:gd fmla="val 50000" name="adj"/>
            </a:avLst>
          </a:prstGeom>
          <a:solidFill>
            <a:srgbClr val="EEC0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1" name="Google Shape;141;p23"/>
          <p:cNvGrpSpPr/>
          <p:nvPr/>
        </p:nvGrpSpPr>
        <p:grpSpPr>
          <a:xfrm>
            <a:off x="571536" y="1957150"/>
            <a:ext cx="1755000" cy="1897977"/>
            <a:chOff x="571536" y="1957150"/>
            <a:chExt cx="1755000" cy="1897977"/>
          </a:xfrm>
        </p:grpSpPr>
        <p:sp>
          <p:nvSpPr>
            <p:cNvPr id="142" name="Google Shape;142;p23"/>
            <p:cNvSpPr/>
            <p:nvPr/>
          </p:nvSpPr>
          <p:spPr>
            <a:xfrm>
              <a:off x="1151886" y="1957150"/>
              <a:ext cx="594300" cy="594300"/>
            </a:xfrm>
            <a:prstGeom prst="ellipse">
              <a:avLst/>
            </a:prstGeom>
            <a:noFill/>
            <a:ln cap="flat" cmpd="sng" w="38100">
              <a:solidFill>
                <a:srgbClr val="EEC07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23"/>
            <p:cNvSpPr txBox="1"/>
            <p:nvPr/>
          </p:nvSpPr>
          <p:spPr>
            <a:xfrm>
              <a:off x="1230636" y="2118324"/>
              <a:ext cx="436800" cy="321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GB" sz="800">
                  <a:solidFill>
                    <a:srgbClr val="EEC07B"/>
                  </a:solidFill>
                  <a:latin typeface="Roboto"/>
                  <a:ea typeface="Roboto"/>
                  <a:cs typeface="Roboto"/>
                  <a:sym typeface="Roboto"/>
                </a:rPr>
                <a:t>DEC</a:t>
              </a:r>
              <a:endParaRPr b="1" sz="800">
                <a:solidFill>
                  <a:srgbClr val="EEC07B"/>
                </a:solidFill>
                <a:latin typeface="Roboto"/>
                <a:ea typeface="Roboto"/>
                <a:cs typeface="Roboto"/>
                <a:sym typeface="Roboto"/>
              </a:endParaRPr>
            </a:p>
          </p:txBody>
        </p:sp>
        <p:sp>
          <p:nvSpPr>
            <p:cNvPr id="144" name="Google Shape;144;p23"/>
            <p:cNvSpPr txBox="1"/>
            <p:nvPr/>
          </p:nvSpPr>
          <p:spPr>
            <a:xfrm>
              <a:off x="594488" y="2660925"/>
              <a:ext cx="1709100" cy="4464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b="1" lang="en-GB" sz="1000">
                  <a:solidFill>
                    <a:srgbClr val="EEC07B"/>
                  </a:solidFill>
                  <a:latin typeface="Roboto"/>
                  <a:ea typeface="Roboto"/>
                  <a:cs typeface="Roboto"/>
                  <a:sym typeface="Roboto"/>
                </a:rPr>
                <a:t>Initial planning</a:t>
              </a:r>
              <a:endParaRPr b="1" sz="1000">
                <a:solidFill>
                  <a:srgbClr val="EEC07B"/>
                </a:solidFill>
                <a:latin typeface="Roboto"/>
                <a:ea typeface="Roboto"/>
                <a:cs typeface="Roboto"/>
                <a:sym typeface="Roboto"/>
              </a:endParaRPr>
            </a:p>
          </p:txBody>
        </p:sp>
        <p:sp>
          <p:nvSpPr>
            <p:cNvPr id="145" name="Google Shape;145;p23"/>
            <p:cNvSpPr txBox="1"/>
            <p:nvPr/>
          </p:nvSpPr>
          <p:spPr>
            <a:xfrm>
              <a:off x="571536" y="3117727"/>
              <a:ext cx="1755000" cy="737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t/>
              </a:r>
              <a:endParaRPr sz="800">
                <a:solidFill>
                  <a:srgbClr val="EEC07B"/>
                </a:solidFill>
                <a:latin typeface="Roboto"/>
                <a:ea typeface="Roboto"/>
                <a:cs typeface="Roboto"/>
                <a:sym typeface="Roboto"/>
              </a:endParaRPr>
            </a:p>
          </p:txBody>
        </p:sp>
      </p:grpSp>
      <p:grpSp>
        <p:nvGrpSpPr>
          <p:cNvPr id="146" name="Google Shape;146;p23"/>
          <p:cNvGrpSpPr/>
          <p:nvPr/>
        </p:nvGrpSpPr>
        <p:grpSpPr>
          <a:xfrm>
            <a:off x="2699423" y="1957150"/>
            <a:ext cx="1709103" cy="1897977"/>
            <a:chOff x="2699423" y="1957150"/>
            <a:chExt cx="1709103" cy="1897977"/>
          </a:xfrm>
        </p:grpSpPr>
        <p:sp>
          <p:nvSpPr>
            <p:cNvPr id="147" name="Google Shape;147;p23"/>
            <p:cNvSpPr/>
            <p:nvPr/>
          </p:nvSpPr>
          <p:spPr>
            <a:xfrm>
              <a:off x="3256823" y="1957150"/>
              <a:ext cx="594300" cy="594300"/>
            </a:xfrm>
            <a:prstGeom prst="ellipse">
              <a:avLst/>
            </a:prstGeom>
            <a:noFill/>
            <a:ln cap="flat" cmpd="sng" w="38100">
              <a:solidFill>
                <a:srgbClr val="EEC07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EEC07B"/>
                </a:solidFill>
              </a:endParaRPr>
            </a:p>
          </p:txBody>
        </p:sp>
        <p:sp>
          <p:nvSpPr>
            <p:cNvPr id="148" name="Google Shape;148;p23"/>
            <p:cNvSpPr txBox="1"/>
            <p:nvPr/>
          </p:nvSpPr>
          <p:spPr>
            <a:xfrm>
              <a:off x="2699425" y="2660925"/>
              <a:ext cx="1709100" cy="4464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b="1" lang="en-GB" sz="1000">
                  <a:solidFill>
                    <a:srgbClr val="EEC07B"/>
                  </a:solidFill>
                  <a:latin typeface="Roboto"/>
                  <a:ea typeface="Roboto"/>
                  <a:cs typeface="Roboto"/>
                  <a:sym typeface="Roboto"/>
                </a:rPr>
                <a:t>Problem with Visualizer</a:t>
              </a:r>
              <a:endParaRPr b="1" sz="1000">
                <a:solidFill>
                  <a:srgbClr val="EEC07B"/>
                </a:solidFill>
                <a:latin typeface="Roboto"/>
                <a:ea typeface="Roboto"/>
                <a:cs typeface="Roboto"/>
                <a:sym typeface="Roboto"/>
              </a:endParaRPr>
            </a:p>
          </p:txBody>
        </p:sp>
        <p:sp>
          <p:nvSpPr>
            <p:cNvPr id="149" name="Google Shape;149;p23"/>
            <p:cNvSpPr txBox="1"/>
            <p:nvPr/>
          </p:nvSpPr>
          <p:spPr>
            <a:xfrm>
              <a:off x="2699423" y="3117727"/>
              <a:ext cx="1709100" cy="737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t/>
              </a:r>
              <a:endParaRPr sz="800">
                <a:solidFill>
                  <a:srgbClr val="A72A1E"/>
                </a:solidFill>
                <a:latin typeface="Roboto"/>
                <a:ea typeface="Roboto"/>
                <a:cs typeface="Roboto"/>
                <a:sym typeface="Roboto"/>
              </a:endParaRPr>
            </a:p>
          </p:txBody>
        </p:sp>
        <p:sp>
          <p:nvSpPr>
            <p:cNvPr id="150" name="Google Shape;150;p23"/>
            <p:cNvSpPr txBox="1"/>
            <p:nvPr/>
          </p:nvSpPr>
          <p:spPr>
            <a:xfrm>
              <a:off x="3335573" y="2118324"/>
              <a:ext cx="436800" cy="321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GB" sz="800">
                  <a:solidFill>
                    <a:srgbClr val="EEC07B"/>
                  </a:solidFill>
                  <a:latin typeface="Roboto"/>
                  <a:ea typeface="Roboto"/>
                  <a:cs typeface="Roboto"/>
                  <a:sym typeface="Roboto"/>
                </a:rPr>
                <a:t>DEC</a:t>
              </a:r>
              <a:endParaRPr b="1" sz="800">
                <a:solidFill>
                  <a:srgbClr val="EEC07B"/>
                </a:solidFill>
                <a:latin typeface="Roboto"/>
                <a:ea typeface="Roboto"/>
                <a:cs typeface="Roboto"/>
                <a:sym typeface="Roboto"/>
              </a:endParaRPr>
            </a:p>
          </p:txBody>
        </p:sp>
      </p:grpSp>
      <p:grpSp>
        <p:nvGrpSpPr>
          <p:cNvPr id="151" name="Google Shape;151;p23"/>
          <p:cNvGrpSpPr/>
          <p:nvPr/>
        </p:nvGrpSpPr>
        <p:grpSpPr>
          <a:xfrm>
            <a:off x="4781408" y="1957150"/>
            <a:ext cx="1709106" cy="1897975"/>
            <a:chOff x="4781408" y="1957150"/>
            <a:chExt cx="1709106" cy="1897975"/>
          </a:xfrm>
        </p:grpSpPr>
        <p:sp>
          <p:nvSpPr>
            <p:cNvPr id="152" name="Google Shape;152;p23"/>
            <p:cNvSpPr/>
            <p:nvPr/>
          </p:nvSpPr>
          <p:spPr>
            <a:xfrm>
              <a:off x="5338808" y="1957150"/>
              <a:ext cx="594300" cy="594300"/>
            </a:xfrm>
            <a:prstGeom prst="ellipse">
              <a:avLst/>
            </a:prstGeom>
            <a:noFill/>
            <a:ln cap="flat" cmpd="sng" w="38100">
              <a:solidFill>
                <a:srgbClr val="EEC07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23"/>
            <p:cNvSpPr txBox="1"/>
            <p:nvPr/>
          </p:nvSpPr>
          <p:spPr>
            <a:xfrm>
              <a:off x="4781413" y="2660925"/>
              <a:ext cx="1709100" cy="4464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b="1" lang="en-GB" sz="1000">
                  <a:solidFill>
                    <a:srgbClr val="EEC07B"/>
                  </a:solidFill>
                  <a:latin typeface="Roboto"/>
                  <a:ea typeface="Roboto"/>
                  <a:cs typeface="Roboto"/>
                  <a:sym typeface="Roboto"/>
                </a:rPr>
                <a:t>Inflexible structure and code</a:t>
              </a:r>
              <a:endParaRPr b="1" sz="1000">
                <a:solidFill>
                  <a:srgbClr val="EEC07B"/>
                </a:solidFill>
                <a:latin typeface="Roboto"/>
                <a:ea typeface="Roboto"/>
                <a:cs typeface="Roboto"/>
                <a:sym typeface="Roboto"/>
              </a:endParaRPr>
            </a:p>
          </p:txBody>
        </p:sp>
        <p:sp>
          <p:nvSpPr>
            <p:cNvPr id="154" name="Google Shape;154;p23"/>
            <p:cNvSpPr txBox="1"/>
            <p:nvPr/>
          </p:nvSpPr>
          <p:spPr>
            <a:xfrm>
              <a:off x="4781408" y="3117725"/>
              <a:ext cx="1709100" cy="737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t/>
              </a:r>
              <a:endParaRPr sz="800">
                <a:solidFill>
                  <a:srgbClr val="858585"/>
                </a:solidFill>
                <a:latin typeface="Roboto"/>
                <a:ea typeface="Roboto"/>
                <a:cs typeface="Roboto"/>
                <a:sym typeface="Roboto"/>
              </a:endParaRPr>
            </a:p>
          </p:txBody>
        </p:sp>
        <p:sp>
          <p:nvSpPr>
            <p:cNvPr id="155" name="Google Shape;155;p23"/>
            <p:cNvSpPr txBox="1"/>
            <p:nvPr/>
          </p:nvSpPr>
          <p:spPr>
            <a:xfrm>
              <a:off x="5417558" y="2118324"/>
              <a:ext cx="436800" cy="321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GB" sz="800">
                  <a:solidFill>
                    <a:srgbClr val="EEC07B"/>
                  </a:solidFill>
                  <a:latin typeface="Roboto"/>
                  <a:ea typeface="Roboto"/>
                  <a:cs typeface="Roboto"/>
                  <a:sym typeface="Roboto"/>
                </a:rPr>
                <a:t>JAN</a:t>
              </a:r>
              <a:endParaRPr b="1" sz="800">
                <a:solidFill>
                  <a:srgbClr val="EEC07B"/>
                </a:solidFill>
                <a:latin typeface="Roboto"/>
                <a:ea typeface="Roboto"/>
                <a:cs typeface="Roboto"/>
                <a:sym typeface="Roboto"/>
              </a:endParaRPr>
            </a:p>
          </p:txBody>
        </p:sp>
      </p:grpSp>
      <p:grpSp>
        <p:nvGrpSpPr>
          <p:cNvPr id="156" name="Google Shape;156;p23"/>
          <p:cNvGrpSpPr/>
          <p:nvPr/>
        </p:nvGrpSpPr>
        <p:grpSpPr>
          <a:xfrm>
            <a:off x="6863388" y="1957150"/>
            <a:ext cx="1709100" cy="1150175"/>
            <a:chOff x="6863388" y="1957150"/>
            <a:chExt cx="1709100" cy="1150175"/>
          </a:xfrm>
        </p:grpSpPr>
        <p:sp>
          <p:nvSpPr>
            <p:cNvPr id="157" name="Google Shape;157;p23"/>
            <p:cNvSpPr/>
            <p:nvPr/>
          </p:nvSpPr>
          <p:spPr>
            <a:xfrm>
              <a:off x="7420786" y="1957150"/>
              <a:ext cx="594300" cy="594300"/>
            </a:xfrm>
            <a:prstGeom prst="ellipse">
              <a:avLst/>
            </a:prstGeom>
            <a:noFill/>
            <a:ln cap="flat" cmpd="sng" w="38100">
              <a:solidFill>
                <a:srgbClr val="EEC07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23"/>
            <p:cNvSpPr txBox="1"/>
            <p:nvPr/>
          </p:nvSpPr>
          <p:spPr>
            <a:xfrm>
              <a:off x="6863388" y="2660925"/>
              <a:ext cx="1709100" cy="4464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b="1" lang="en-GB" sz="1000">
                  <a:solidFill>
                    <a:srgbClr val="EEC07B"/>
                  </a:solidFill>
                  <a:latin typeface="Roboto"/>
                  <a:ea typeface="Roboto"/>
                  <a:cs typeface="Roboto"/>
                  <a:sym typeface="Roboto"/>
                </a:rPr>
                <a:t>Unorganized code</a:t>
              </a:r>
              <a:endParaRPr b="1" sz="1000">
                <a:solidFill>
                  <a:srgbClr val="EEC07B"/>
                </a:solidFill>
                <a:latin typeface="Roboto"/>
                <a:ea typeface="Roboto"/>
                <a:cs typeface="Roboto"/>
                <a:sym typeface="Roboto"/>
              </a:endParaRPr>
            </a:p>
          </p:txBody>
        </p:sp>
        <p:sp>
          <p:nvSpPr>
            <p:cNvPr id="159" name="Google Shape;159;p23"/>
            <p:cNvSpPr txBox="1"/>
            <p:nvPr/>
          </p:nvSpPr>
          <p:spPr>
            <a:xfrm>
              <a:off x="7499536" y="2118324"/>
              <a:ext cx="436800" cy="321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GB" sz="800">
                  <a:solidFill>
                    <a:srgbClr val="EEC07B"/>
                  </a:solidFill>
                  <a:latin typeface="Roboto"/>
                  <a:ea typeface="Roboto"/>
                  <a:cs typeface="Roboto"/>
                  <a:sym typeface="Roboto"/>
                </a:rPr>
                <a:t>JAN</a:t>
              </a:r>
              <a:endParaRPr b="1" sz="800">
                <a:solidFill>
                  <a:srgbClr val="EEC07B"/>
                </a:solidFill>
                <a:latin typeface="Roboto"/>
                <a:ea typeface="Roboto"/>
                <a:cs typeface="Roboto"/>
                <a:sym typeface="Roboto"/>
              </a:endParaRPr>
            </a:p>
          </p:txBody>
        </p:sp>
      </p:grpSp>
      <p:sp>
        <p:nvSpPr>
          <p:cNvPr id="160" name="Google Shape;160;p23"/>
          <p:cNvSpPr/>
          <p:nvPr/>
        </p:nvSpPr>
        <p:spPr>
          <a:xfrm>
            <a:off x="4337175" y="2248113"/>
            <a:ext cx="594300" cy="36900"/>
          </a:xfrm>
          <a:prstGeom prst="roundRect">
            <a:avLst>
              <a:gd fmla="val 50000" name="adj"/>
            </a:avLst>
          </a:prstGeom>
          <a:solidFill>
            <a:srgbClr val="EEC0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23"/>
          <p:cNvSpPr/>
          <p:nvPr/>
        </p:nvSpPr>
        <p:spPr>
          <a:xfrm>
            <a:off x="6419150" y="2248113"/>
            <a:ext cx="594300" cy="36900"/>
          </a:xfrm>
          <a:prstGeom prst="roundRect">
            <a:avLst>
              <a:gd fmla="val 50000" name="adj"/>
            </a:avLst>
          </a:prstGeom>
          <a:solidFill>
            <a:srgbClr val="EEC0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sz="3600"/>
              <a:t>🍞 </a:t>
            </a:r>
            <a:r>
              <a:rPr lang="en-GB"/>
              <a:t>Timeline</a:t>
            </a:r>
            <a:endParaRPr/>
          </a:p>
        </p:txBody>
      </p:sp>
      <p:sp>
        <p:nvSpPr>
          <p:cNvPr id="167" name="Google Shape;167;p24"/>
          <p:cNvSpPr/>
          <p:nvPr/>
        </p:nvSpPr>
        <p:spPr>
          <a:xfrm>
            <a:off x="2164963" y="2248113"/>
            <a:ext cx="594300" cy="36900"/>
          </a:xfrm>
          <a:prstGeom prst="roundRect">
            <a:avLst>
              <a:gd fmla="val 50000" name="adj"/>
            </a:avLst>
          </a:prstGeom>
          <a:solidFill>
            <a:srgbClr val="EEC0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8" name="Google Shape;168;p24"/>
          <p:cNvGrpSpPr/>
          <p:nvPr/>
        </p:nvGrpSpPr>
        <p:grpSpPr>
          <a:xfrm>
            <a:off x="571536" y="1957150"/>
            <a:ext cx="1755000" cy="1897977"/>
            <a:chOff x="571536" y="1957150"/>
            <a:chExt cx="1755000" cy="1897977"/>
          </a:xfrm>
        </p:grpSpPr>
        <p:sp>
          <p:nvSpPr>
            <p:cNvPr id="169" name="Google Shape;169;p24"/>
            <p:cNvSpPr/>
            <p:nvPr/>
          </p:nvSpPr>
          <p:spPr>
            <a:xfrm>
              <a:off x="1151886" y="1957150"/>
              <a:ext cx="594300" cy="594300"/>
            </a:xfrm>
            <a:prstGeom prst="ellipse">
              <a:avLst/>
            </a:prstGeom>
            <a:noFill/>
            <a:ln cap="flat" cmpd="sng" w="38100">
              <a:solidFill>
                <a:srgbClr val="6D32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6D3200"/>
                </a:solidFill>
              </a:endParaRPr>
            </a:p>
          </p:txBody>
        </p:sp>
        <p:sp>
          <p:nvSpPr>
            <p:cNvPr id="170" name="Google Shape;170;p24"/>
            <p:cNvSpPr txBox="1"/>
            <p:nvPr/>
          </p:nvSpPr>
          <p:spPr>
            <a:xfrm>
              <a:off x="1230636" y="2118324"/>
              <a:ext cx="436800" cy="321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GB" sz="800">
                  <a:solidFill>
                    <a:srgbClr val="6D3200"/>
                  </a:solidFill>
                  <a:latin typeface="Roboto"/>
                  <a:ea typeface="Roboto"/>
                  <a:cs typeface="Roboto"/>
                  <a:sym typeface="Roboto"/>
                </a:rPr>
                <a:t>DEC</a:t>
              </a:r>
              <a:endParaRPr b="1" sz="800">
                <a:solidFill>
                  <a:srgbClr val="6D3200"/>
                </a:solidFill>
                <a:latin typeface="Roboto"/>
                <a:ea typeface="Roboto"/>
                <a:cs typeface="Roboto"/>
                <a:sym typeface="Roboto"/>
              </a:endParaRPr>
            </a:p>
          </p:txBody>
        </p:sp>
        <p:sp>
          <p:nvSpPr>
            <p:cNvPr id="171" name="Google Shape;171;p24"/>
            <p:cNvSpPr txBox="1"/>
            <p:nvPr/>
          </p:nvSpPr>
          <p:spPr>
            <a:xfrm>
              <a:off x="594488" y="2660925"/>
              <a:ext cx="1709100" cy="4464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b="1" lang="en-GB" sz="1000">
                  <a:solidFill>
                    <a:srgbClr val="6D3200"/>
                  </a:solidFill>
                  <a:latin typeface="Roboto"/>
                  <a:ea typeface="Roboto"/>
                  <a:cs typeface="Roboto"/>
                  <a:sym typeface="Roboto"/>
                </a:rPr>
                <a:t>Initial planning</a:t>
              </a:r>
              <a:endParaRPr b="1" sz="1000">
                <a:solidFill>
                  <a:srgbClr val="6D3200"/>
                </a:solidFill>
                <a:latin typeface="Roboto"/>
                <a:ea typeface="Roboto"/>
                <a:cs typeface="Roboto"/>
                <a:sym typeface="Roboto"/>
              </a:endParaRPr>
            </a:p>
          </p:txBody>
        </p:sp>
        <p:sp>
          <p:nvSpPr>
            <p:cNvPr id="172" name="Google Shape;172;p24"/>
            <p:cNvSpPr txBox="1"/>
            <p:nvPr/>
          </p:nvSpPr>
          <p:spPr>
            <a:xfrm>
              <a:off x="571536" y="3117727"/>
              <a:ext cx="1755000" cy="737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t/>
              </a:r>
              <a:endParaRPr sz="800">
                <a:solidFill>
                  <a:srgbClr val="EEC07B"/>
                </a:solidFill>
                <a:latin typeface="Roboto"/>
                <a:ea typeface="Roboto"/>
                <a:cs typeface="Roboto"/>
                <a:sym typeface="Roboto"/>
              </a:endParaRPr>
            </a:p>
          </p:txBody>
        </p:sp>
      </p:grpSp>
      <p:grpSp>
        <p:nvGrpSpPr>
          <p:cNvPr id="173" name="Google Shape;173;p24"/>
          <p:cNvGrpSpPr/>
          <p:nvPr/>
        </p:nvGrpSpPr>
        <p:grpSpPr>
          <a:xfrm>
            <a:off x="2699423" y="1957150"/>
            <a:ext cx="1709103" cy="1897977"/>
            <a:chOff x="2699423" y="1957150"/>
            <a:chExt cx="1709103" cy="1897977"/>
          </a:xfrm>
        </p:grpSpPr>
        <p:sp>
          <p:nvSpPr>
            <p:cNvPr id="174" name="Google Shape;174;p24"/>
            <p:cNvSpPr/>
            <p:nvPr/>
          </p:nvSpPr>
          <p:spPr>
            <a:xfrm>
              <a:off x="3256823" y="1957150"/>
              <a:ext cx="594300" cy="594300"/>
            </a:xfrm>
            <a:prstGeom prst="ellipse">
              <a:avLst/>
            </a:prstGeom>
            <a:noFill/>
            <a:ln cap="flat" cmpd="sng" w="38100">
              <a:solidFill>
                <a:srgbClr val="EEC07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EEC07B"/>
                </a:solidFill>
              </a:endParaRPr>
            </a:p>
          </p:txBody>
        </p:sp>
        <p:sp>
          <p:nvSpPr>
            <p:cNvPr id="175" name="Google Shape;175;p24"/>
            <p:cNvSpPr txBox="1"/>
            <p:nvPr/>
          </p:nvSpPr>
          <p:spPr>
            <a:xfrm>
              <a:off x="2699425" y="2660925"/>
              <a:ext cx="1709100" cy="4464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b="1" lang="en-GB" sz="1000">
                  <a:solidFill>
                    <a:srgbClr val="EEC07B"/>
                  </a:solidFill>
                  <a:latin typeface="Roboto"/>
                  <a:ea typeface="Roboto"/>
                  <a:cs typeface="Roboto"/>
                  <a:sym typeface="Roboto"/>
                </a:rPr>
                <a:t>Problem with Visualizer</a:t>
              </a:r>
              <a:endParaRPr b="1" sz="1000">
                <a:solidFill>
                  <a:srgbClr val="EEC07B"/>
                </a:solidFill>
                <a:latin typeface="Roboto"/>
                <a:ea typeface="Roboto"/>
                <a:cs typeface="Roboto"/>
                <a:sym typeface="Roboto"/>
              </a:endParaRPr>
            </a:p>
          </p:txBody>
        </p:sp>
        <p:sp>
          <p:nvSpPr>
            <p:cNvPr id="176" name="Google Shape;176;p24"/>
            <p:cNvSpPr txBox="1"/>
            <p:nvPr/>
          </p:nvSpPr>
          <p:spPr>
            <a:xfrm>
              <a:off x="2699423" y="3117727"/>
              <a:ext cx="1709100" cy="737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t/>
              </a:r>
              <a:endParaRPr sz="800">
                <a:solidFill>
                  <a:srgbClr val="A72A1E"/>
                </a:solidFill>
                <a:latin typeface="Roboto"/>
                <a:ea typeface="Roboto"/>
                <a:cs typeface="Roboto"/>
                <a:sym typeface="Roboto"/>
              </a:endParaRPr>
            </a:p>
          </p:txBody>
        </p:sp>
        <p:sp>
          <p:nvSpPr>
            <p:cNvPr id="177" name="Google Shape;177;p24"/>
            <p:cNvSpPr txBox="1"/>
            <p:nvPr/>
          </p:nvSpPr>
          <p:spPr>
            <a:xfrm>
              <a:off x="3335573" y="2118324"/>
              <a:ext cx="436800" cy="321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GB" sz="800">
                  <a:solidFill>
                    <a:srgbClr val="EEC07B"/>
                  </a:solidFill>
                  <a:latin typeface="Roboto"/>
                  <a:ea typeface="Roboto"/>
                  <a:cs typeface="Roboto"/>
                  <a:sym typeface="Roboto"/>
                </a:rPr>
                <a:t>DEC</a:t>
              </a:r>
              <a:endParaRPr b="1" sz="800">
                <a:solidFill>
                  <a:srgbClr val="EEC07B"/>
                </a:solidFill>
                <a:latin typeface="Roboto"/>
                <a:ea typeface="Roboto"/>
                <a:cs typeface="Roboto"/>
                <a:sym typeface="Roboto"/>
              </a:endParaRPr>
            </a:p>
          </p:txBody>
        </p:sp>
      </p:grpSp>
      <p:grpSp>
        <p:nvGrpSpPr>
          <p:cNvPr id="178" name="Google Shape;178;p24"/>
          <p:cNvGrpSpPr/>
          <p:nvPr/>
        </p:nvGrpSpPr>
        <p:grpSpPr>
          <a:xfrm>
            <a:off x="4781408" y="1957150"/>
            <a:ext cx="1709106" cy="1897975"/>
            <a:chOff x="4781408" y="1957150"/>
            <a:chExt cx="1709106" cy="1897975"/>
          </a:xfrm>
        </p:grpSpPr>
        <p:sp>
          <p:nvSpPr>
            <p:cNvPr id="179" name="Google Shape;179;p24"/>
            <p:cNvSpPr/>
            <p:nvPr/>
          </p:nvSpPr>
          <p:spPr>
            <a:xfrm>
              <a:off x="5338808" y="1957150"/>
              <a:ext cx="594300" cy="594300"/>
            </a:xfrm>
            <a:prstGeom prst="ellipse">
              <a:avLst/>
            </a:prstGeom>
            <a:noFill/>
            <a:ln cap="flat" cmpd="sng" w="38100">
              <a:solidFill>
                <a:srgbClr val="EEC07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24"/>
            <p:cNvSpPr txBox="1"/>
            <p:nvPr/>
          </p:nvSpPr>
          <p:spPr>
            <a:xfrm>
              <a:off x="4781413" y="2660925"/>
              <a:ext cx="1709100" cy="4464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b="1" lang="en-GB" sz="1000">
                  <a:solidFill>
                    <a:srgbClr val="EEC07B"/>
                  </a:solidFill>
                  <a:latin typeface="Roboto"/>
                  <a:ea typeface="Roboto"/>
                  <a:cs typeface="Roboto"/>
                  <a:sym typeface="Roboto"/>
                </a:rPr>
                <a:t>Inflexible structure and code</a:t>
              </a:r>
              <a:endParaRPr b="1" sz="1000">
                <a:solidFill>
                  <a:srgbClr val="EEC07B"/>
                </a:solidFill>
                <a:latin typeface="Roboto"/>
                <a:ea typeface="Roboto"/>
                <a:cs typeface="Roboto"/>
                <a:sym typeface="Roboto"/>
              </a:endParaRPr>
            </a:p>
          </p:txBody>
        </p:sp>
        <p:sp>
          <p:nvSpPr>
            <p:cNvPr id="181" name="Google Shape;181;p24"/>
            <p:cNvSpPr txBox="1"/>
            <p:nvPr/>
          </p:nvSpPr>
          <p:spPr>
            <a:xfrm>
              <a:off x="4781408" y="3117725"/>
              <a:ext cx="1709100" cy="737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t/>
              </a:r>
              <a:endParaRPr sz="800">
                <a:solidFill>
                  <a:srgbClr val="858585"/>
                </a:solidFill>
                <a:latin typeface="Roboto"/>
                <a:ea typeface="Roboto"/>
                <a:cs typeface="Roboto"/>
                <a:sym typeface="Roboto"/>
              </a:endParaRPr>
            </a:p>
          </p:txBody>
        </p:sp>
        <p:sp>
          <p:nvSpPr>
            <p:cNvPr id="182" name="Google Shape;182;p24"/>
            <p:cNvSpPr txBox="1"/>
            <p:nvPr/>
          </p:nvSpPr>
          <p:spPr>
            <a:xfrm>
              <a:off x="5417558" y="2118324"/>
              <a:ext cx="436800" cy="321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GB" sz="800">
                  <a:solidFill>
                    <a:srgbClr val="EEC07B"/>
                  </a:solidFill>
                  <a:latin typeface="Roboto"/>
                  <a:ea typeface="Roboto"/>
                  <a:cs typeface="Roboto"/>
                  <a:sym typeface="Roboto"/>
                </a:rPr>
                <a:t>JAN</a:t>
              </a:r>
              <a:endParaRPr b="1" sz="800">
                <a:solidFill>
                  <a:srgbClr val="EEC07B"/>
                </a:solidFill>
                <a:latin typeface="Roboto"/>
                <a:ea typeface="Roboto"/>
                <a:cs typeface="Roboto"/>
                <a:sym typeface="Roboto"/>
              </a:endParaRPr>
            </a:p>
          </p:txBody>
        </p:sp>
      </p:grpSp>
      <p:grpSp>
        <p:nvGrpSpPr>
          <p:cNvPr id="183" name="Google Shape;183;p24"/>
          <p:cNvGrpSpPr/>
          <p:nvPr/>
        </p:nvGrpSpPr>
        <p:grpSpPr>
          <a:xfrm>
            <a:off x="6863388" y="1957150"/>
            <a:ext cx="1709100" cy="1150175"/>
            <a:chOff x="6863388" y="1957150"/>
            <a:chExt cx="1709100" cy="1150175"/>
          </a:xfrm>
        </p:grpSpPr>
        <p:sp>
          <p:nvSpPr>
            <p:cNvPr id="184" name="Google Shape;184;p24"/>
            <p:cNvSpPr/>
            <p:nvPr/>
          </p:nvSpPr>
          <p:spPr>
            <a:xfrm>
              <a:off x="7420786" y="1957150"/>
              <a:ext cx="594300" cy="594300"/>
            </a:xfrm>
            <a:prstGeom prst="ellipse">
              <a:avLst/>
            </a:prstGeom>
            <a:noFill/>
            <a:ln cap="flat" cmpd="sng" w="38100">
              <a:solidFill>
                <a:srgbClr val="EEC07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24"/>
            <p:cNvSpPr txBox="1"/>
            <p:nvPr/>
          </p:nvSpPr>
          <p:spPr>
            <a:xfrm>
              <a:off x="6863388" y="2660925"/>
              <a:ext cx="1709100" cy="4464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b="1" lang="en-GB" sz="1000">
                  <a:solidFill>
                    <a:srgbClr val="EEC07B"/>
                  </a:solidFill>
                  <a:latin typeface="Roboto"/>
                  <a:ea typeface="Roboto"/>
                  <a:cs typeface="Roboto"/>
                  <a:sym typeface="Roboto"/>
                </a:rPr>
                <a:t>Unorganized code</a:t>
              </a:r>
              <a:endParaRPr b="1" sz="1000">
                <a:solidFill>
                  <a:srgbClr val="EEC07B"/>
                </a:solidFill>
                <a:latin typeface="Roboto"/>
                <a:ea typeface="Roboto"/>
                <a:cs typeface="Roboto"/>
                <a:sym typeface="Roboto"/>
              </a:endParaRPr>
            </a:p>
          </p:txBody>
        </p:sp>
        <p:sp>
          <p:nvSpPr>
            <p:cNvPr id="186" name="Google Shape;186;p24"/>
            <p:cNvSpPr txBox="1"/>
            <p:nvPr/>
          </p:nvSpPr>
          <p:spPr>
            <a:xfrm>
              <a:off x="7499536" y="2118324"/>
              <a:ext cx="436800" cy="321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GB" sz="800">
                  <a:solidFill>
                    <a:srgbClr val="EEC07B"/>
                  </a:solidFill>
                  <a:latin typeface="Roboto"/>
                  <a:ea typeface="Roboto"/>
                  <a:cs typeface="Roboto"/>
                  <a:sym typeface="Roboto"/>
                </a:rPr>
                <a:t>JAN</a:t>
              </a:r>
              <a:endParaRPr b="1" sz="800">
                <a:solidFill>
                  <a:srgbClr val="EEC07B"/>
                </a:solidFill>
                <a:latin typeface="Roboto"/>
                <a:ea typeface="Roboto"/>
                <a:cs typeface="Roboto"/>
                <a:sym typeface="Roboto"/>
              </a:endParaRPr>
            </a:p>
          </p:txBody>
        </p:sp>
      </p:grpSp>
      <p:sp>
        <p:nvSpPr>
          <p:cNvPr id="187" name="Google Shape;187;p24"/>
          <p:cNvSpPr/>
          <p:nvPr/>
        </p:nvSpPr>
        <p:spPr>
          <a:xfrm>
            <a:off x="4337175" y="2248113"/>
            <a:ext cx="594300" cy="36900"/>
          </a:xfrm>
          <a:prstGeom prst="roundRect">
            <a:avLst>
              <a:gd fmla="val 50000" name="adj"/>
            </a:avLst>
          </a:prstGeom>
          <a:solidFill>
            <a:srgbClr val="EEC0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24"/>
          <p:cNvSpPr/>
          <p:nvPr/>
        </p:nvSpPr>
        <p:spPr>
          <a:xfrm>
            <a:off x="6419150" y="2248113"/>
            <a:ext cx="594300" cy="36900"/>
          </a:xfrm>
          <a:prstGeom prst="roundRect">
            <a:avLst>
              <a:gd fmla="val 50000" name="adj"/>
            </a:avLst>
          </a:prstGeom>
          <a:solidFill>
            <a:srgbClr val="EEC0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Initial planning</a:t>
            </a:r>
            <a:endParaRPr/>
          </a:p>
        </p:txBody>
      </p:sp>
      <p:pic>
        <p:nvPicPr>
          <p:cNvPr id="194" name="Google Shape;194;p25"/>
          <p:cNvPicPr preferRelativeResize="0"/>
          <p:nvPr/>
        </p:nvPicPr>
        <p:blipFill>
          <a:blip r:embed="rId3">
            <a:alphaModFix/>
          </a:blip>
          <a:stretch>
            <a:fillRect/>
          </a:stretch>
        </p:blipFill>
        <p:spPr>
          <a:xfrm>
            <a:off x="517324" y="1126550"/>
            <a:ext cx="8109350" cy="35675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0555"/>
              <a:buFont typeface="Arial"/>
              <a:buNone/>
            </a:pPr>
            <a:r>
              <a:rPr lang="en-GB" sz="3600"/>
              <a:t>🍞 </a:t>
            </a:r>
            <a:r>
              <a:rPr lang="en-GB"/>
              <a:t>Timeline</a:t>
            </a:r>
            <a:endParaRPr/>
          </a:p>
          <a:p>
            <a:pPr indent="0" lvl="0" marL="0" rtl="0" algn="l">
              <a:spcBef>
                <a:spcPts val="0"/>
              </a:spcBef>
              <a:spcAft>
                <a:spcPts val="0"/>
              </a:spcAft>
              <a:buNone/>
            </a:pPr>
            <a:r>
              <a:t/>
            </a:r>
            <a:endParaRPr/>
          </a:p>
        </p:txBody>
      </p:sp>
      <p:sp>
        <p:nvSpPr>
          <p:cNvPr id="200" name="Google Shape;200;p26"/>
          <p:cNvSpPr/>
          <p:nvPr/>
        </p:nvSpPr>
        <p:spPr>
          <a:xfrm>
            <a:off x="2164963" y="2248113"/>
            <a:ext cx="594300" cy="36900"/>
          </a:xfrm>
          <a:prstGeom prst="roundRect">
            <a:avLst>
              <a:gd fmla="val 50000" name="adj"/>
            </a:avLst>
          </a:prstGeom>
          <a:solidFill>
            <a:srgbClr val="EEC0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1" name="Google Shape;201;p26"/>
          <p:cNvGrpSpPr/>
          <p:nvPr/>
        </p:nvGrpSpPr>
        <p:grpSpPr>
          <a:xfrm>
            <a:off x="571536" y="1957150"/>
            <a:ext cx="1755000" cy="1897977"/>
            <a:chOff x="571536" y="1957150"/>
            <a:chExt cx="1755000" cy="1897977"/>
          </a:xfrm>
        </p:grpSpPr>
        <p:sp>
          <p:nvSpPr>
            <p:cNvPr id="202" name="Google Shape;202;p26"/>
            <p:cNvSpPr/>
            <p:nvPr/>
          </p:nvSpPr>
          <p:spPr>
            <a:xfrm>
              <a:off x="1151886" y="1957150"/>
              <a:ext cx="594300" cy="594300"/>
            </a:xfrm>
            <a:prstGeom prst="ellipse">
              <a:avLst/>
            </a:prstGeom>
            <a:noFill/>
            <a:ln cap="flat" cmpd="sng" w="38100">
              <a:solidFill>
                <a:srgbClr val="EEC07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26"/>
            <p:cNvSpPr txBox="1"/>
            <p:nvPr/>
          </p:nvSpPr>
          <p:spPr>
            <a:xfrm>
              <a:off x="1230636" y="2118324"/>
              <a:ext cx="436800" cy="321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GB" sz="800">
                  <a:solidFill>
                    <a:srgbClr val="EEC07B"/>
                  </a:solidFill>
                  <a:latin typeface="Roboto"/>
                  <a:ea typeface="Roboto"/>
                  <a:cs typeface="Roboto"/>
                  <a:sym typeface="Roboto"/>
                </a:rPr>
                <a:t>DEC</a:t>
              </a:r>
              <a:endParaRPr b="1" sz="800">
                <a:solidFill>
                  <a:srgbClr val="EEC07B"/>
                </a:solidFill>
                <a:latin typeface="Roboto"/>
                <a:ea typeface="Roboto"/>
                <a:cs typeface="Roboto"/>
                <a:sym typeface="Roboto"/>
              </a:endParaRPr>
            </a:p>
          </p:txBody>
        </p:sp>
        <p:sp>
          <p:nvSpPr>
            <p:cNvPr id="204" name="Google Shape;204;p26"/>
            <p:cNvSpPr txBox="1"/>
            <p:nvPr/>
          </p:nvSpPr>
          <p:spPr>
            <a:xfrm>
              <a:off x="594488" y="2660925"/>
              <a:ext cx="1709100" cy="4464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b="1" lang="en-GB" sz="1000">
                  <a:solidFill>
                    <a:srgbClr val="EEC07B"/>
                  </a:solidFill>
                  <a:latin typeface="Roboto"/>
                  <a:ea typeface="Roboto"/>
                  <a:cs typeface="Roboto"/>
                  <a:sym typeface="Roboto"/>
                </a:rPr>
                <a:t>Initial planning</a:t>
              </a:r>
              <a:endParaRPr b="1" sz="1000">
                <a:solidFill>
                  <a:srgbClr val="EEC07B"/>
                </a:solidFill>
                <a:latin typeface="Roboto"/>
                <a:ea typeface="Roboto"/>
                <a:cs typeface="Roboto"/>
                <a:sym typeface="Roboto"/>
              </a:endParaRPr>
            </a:p>
          </p:txBody>
        </p:sp>
        <p:sp>
          <p:nvSpPr>
            <p:cNvPr id="205" name="Google Shape;205;p26"/>
            <p:cNvSpPr txBox="1"/>
            <p:nvPr/>
          </p:nvSpPr>
          <p:spPr>
            <a:xfrm>
              <a:off x="571536" y="3117727"/>
              <a:ext cx="1755000" cy="737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t/>
              </a:r>
              <a:endParaRPr sz="800">
                <a:solidFill>
                  <a:srgbClr val="EEC07B"/>
                </a:solidFill>
                <a:latin typeface="Roboto"/>
                <a:ea typeface="Roboto"/>
                <a:cs typeface="Roboto"/>
                <a:sym typeface="Roboto"/>
              </a:endParaRPr>
            </a:p>
          </p:txBody>
        </p:sp>
      </p:grpSp>
      <p:grpSp>
        <p:nvGrpSpPr>
          <p:cNvPr id="206" name="Google Shape;206;p26"/>
          <p:cNvGrpSpPr/>
          <p:nvPr/>
        </p:nvGrpSpPr>
        <p:grpSpPr>
          <a:xfrm>
            <a:off x="2699423" y="1957150"/>
            <a:ext cx="1709103" cy="1897977"/>
            <a:chOff x="2699423" y="1957150"/>
            <a:chExt cx="1709103" cy="1897977"/>
          </a:xfrm>
        </p:grpSpPr>
        <p:sp>
          <p:nvSpPr>
            <p:cNvPr id="207" name="Google Shape;207;p26"/>
            <p:cNvSpPr/>
            <p:nvPr/>
          </p:nvSpPr>
          <p:spPr>
            <a:xfrm>
              <a:off x="3256823" y="1957150"/>
              <a:ext cx="594300" cy="594300"/>
            </a:xfrm>
            <a:prstGeom prst="ellipse">
              <a:avLst/>
            </a:prstGeom>
            <a:noFill/>
            <a:ln cap="flat" cmpd="sng" w="38100">
              <a:solidFill>
                <a:srgbClr val="6D32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6D3200"/>
                </a:solidFill>
              </a:endParaRPr>
            </a:p>
          </p:txBody>
        </p:sp>
        <p:sp>
          <p:nvSpPr>
            <p:cNvPr id="208" name="Google Shape;208;p26"/>
            <p:cNvSpPr txBox="1"/>
            <p:nvPr/>
          </p:nvSpPr>
          <p:spPr>
            <a:xfrm>
              <a:off x="2699425" y="2660925"/>
              <a:ext cx="1709100" cy="4464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b="1" lang="en-GB" sz="1000">
                  <a:solidFill>
                    <a:srgbClr val="6D3200"/>
                  </a:solidFill>
                  <a:latin typeface="Roboto"/>
                  <a:ea typeface="Roboto"/>
                  <a:cs typeface="Roboto"/>
                  <a:sym typeface="Roboto"/>
                </a:rPr>
                <a:t>Problem with Visualizer</a:t>
              </a:r>
              <a:endParaRPr b="1" sz="1000">
                <a:solidFill>
                  <a:srgbClr val="6D3200"/>
                </a:solidFill>
                <a:latin typeface="Roboto"/>
                <a:ea typeface="Roboto"/>
                <a:cs typeface="Roboto"/>
                <a:sym typeface="Roboto"/>
              </a:endParaRPr>
            </a:p>
          </p:txBody>
        </p:sp>
        <p:sp>
          <p:nvSpPr>
            <p:cNvPr id="209" name="Google Shape;209;p26"/>
            <p:cNvSpPr txBox="1"/>
            <p:nvPr/>
          </p:nvSpPr>
          <p:spPr>
            <a:xfrm>
              <a:off x="2699423" y="3117727"/>
              <a:ext cx="1709100" cy="737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t/>
              </a:r>
              <a:endParaRPr sz="800">
                <a:solidFill>
                  <a:srgbClr val="A72A1E"/>
                </a:solidFill>
                <a:latin typeface="Roboto"/>
                <a:ea typeface="Roboto"/>
                <a:cs typeface="Roboto"/>
                <a:sym typeface="Roboto"/>
              </a:endParaRPr>
            </a:p>
          </p:txBody>
        </p:sp>
        <p:sp>
          <p:nvSpPr>
            <p:cNvPr id="210" name="Google Shape;210;p26"/>
            <p:cNvSpPr txBox="1"/>
            <p:nvPr/>
          </p:nvSpPr>
          <p:spPr>
            <a:xfrm>
              <a:off x="3335573" y="2118324"/>
              <a:ext cx="436800" cy="321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GB" sz="800">
                  <a:solidFill>
                    <a:srgbClr val="6D3200"/>
                  </a:solidFill>
                  <a:latin typeface="Roboto"/>
                  <a:ea typeface="Roboto"/>
                  <a:cs typeface="Roboto"/>
                  <a:sym typeface="Roboto"/>
                </a:rPr>
                <a:t>DEC</a:t>
              </a:r>
              <a:endParaRPr b="1" sz="800">
                <a:solidFill>
                  <a:srgbClr val="6D3200"/>
                </a:solidFill>
                <a:latin typeface="Roboto"/>
                <a:ea typeface="Roboto"/>
                <a:cs typeface="Roboto"/>
                <a:sym typeface="Roboto"/>
              </a:endParaRPr>
            </a:p>
          </p:txBody>
        </p:sp>
      </p:grpSp>
      <p:grpSp>
        <p:nvGrpSpPr>
          <p:cNvPr id="211" name="Google Shape;211;p26"/>
          <p:cNvGrpSpPr/>
          <p:nvPr/>
        </p:nvGrpSpPr>
        <p:grpSpPr>
          <a:xfrm>
            <a:off x="4781408" y="1957150"/>
            <a:ext cx="1709106" cy="1897975"/>
            <a:chOff x="4781408" y="1957150"/>
            <a:chExt cx="1709106" cy="1897975"/>
          </a:xfrm>
        </p:grpSpPr>
        <p:sp>
          <p:nvSpPr>
            <p:cNvPr id="212" name="Google Shape;212;p26"/>
            <p:cNvSpPr/>
            <p:nvPr/>
          </p:nvSpPr>
          <p:spPr>
            <a:xfrm>
              <a:off x="5338808" y="1957150"/>
              <a:ext cx="594300" cy="594300"/>
            </a:xfrm>
            <a:prstGeom prst="ellipse">
              <a:avLst/>
            </a:prstGeom>
            <a:noFill/>
            <a:ln cap="flat" cmpd="sng" w="38100">
              <a:solidFill>
                <a:srgbClr val="EEC07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26"/>
            <p:cNvSpPr txBox="1"/>
            <p:nvPr/>
          </p:nvSpPr>
          <p:spPr>
            <a:xfrm>
              <a:off x="4781413" y="2660925"/>
              <a:ext cx="1709100" cy="4464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b="1" lang="en-GB" sz="1000">
                  <a:solidFill>
                    <a:srgbClr val="EEC07B"/>
                  </a:solidFill>
                  <a:latin typeface="Roboto"/>
                  <a:ea typeface="Roboto"/>
                  <a:cs typeface="Roboto"/>
                  <a:sym typeface="Roboto"/>
                </a:rPr>
                <a:t>Inflexible structure and code</a:t>
              </a:r>
              <a:endParaRPr b="1" sz="1000">
                <a:solidFill>
                  <a:srgbClr val="EEC07B"/>
                </a:solidFill>
                <a:latin typeface="Roboto"/>
                <a:ea typeface="Roboto"/>
                <a:cs typeface="Roboto"/>
                <a:sym typeface="Roboto"/>
              </a:endParaRPr>
            </a:p>
          </p:txBody>
        </p:sp>
        <p:sp>
          <p:nvSpPr>
            <p:cNvPr id="214" name="Google Shape;214;p26"/>
            <p:cNvSpPr txBox="1"/>
            <p:nvPr/>
          </p:nvSpPr>
          <p:spPr>
            <a:xfrm>
              <a:off x="4781408" y="3117725"/>
              <a:ext cx="1709100" cy="737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t/>
              </a:r>
              <a:endParaRPr sz="800">
                <a:solidFill>
                  <a:srgbClr val="858585"/>
                </a:solidFill>
                <a:latin typeface="Roboto"/>
                <a:ea typeface="Roboto"/>
                <a:cs typeface="Roboto"/>
                <a:sym typeface="Roboto"/>
              </a:endParaRPr>
            </a:p>
          </p:txBody>
        </p:sp>
        <p:sp>
          <p:nvSpPr>
            <p:cNvPr id="215" name="Google Shape;215;p26"/>
            <p:cNvSpPr txBox="1"/>
            <p:nvPr/>
          </p:nvSpPr>
          <p:spPr>
            <a:xfrm>
              <a:off x="5417558" y="2118324"/>
              <a:ext cx="436800" cy="321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GB" sz="800">
                  <a:solidFill>
                    <a:srgbClr val="EEC07B"/>
                  </a:solidFill>
                  <a:latin typeface="Roboto"/>
                  <a:ea typeface="Roboto"/>
                  <a:cs typeface="Roboto"/>
                  <a:sym typeface="Roboto"/>
                </a:rPr>
                <a:t>JAN</a:t>
              </a:r>
              <a:endParaRPr b="1" sz="800">
                <a:solidFill>
                  <a:srgbClr val="EEC07B"/>
                </a:solidFill>
                <a:latin typeface="Roboto"/>
                <a:ea typeface="Roboto"/>
                <a:cs typeface="Roboto"/>
                <a:sym typeface="Roboto"/>
              </a:endParaRPr>
            </a:p>
          </p:txBody>
        </p:sp>
      </p:grpSp>
      <p:grpSp>
        <p:nvGrpSpPr>
          <p:cNvPr id="216" name="Google Shape;216;p26"/>
          <p:cNvGrpSpPr/>
          <p:nvPr/>
        </p:nvGrpSpPr>
        <p:grpSpPr>
          <a:xfrm>
            <a:off x="6863388" y="1957150"/>
            <a:ext cx="1709100" cy="1150175"/>
            <a:chOff x="6863388" y="1957150"/>
            <a:chExt cx="1709100" cy="1150175"/>
          </a:xfrm>
        </p:grpSpPr>
        <p:sp>
          <p:nvSpPr>
            <p:cNvPr id="217" name="Google Shape;217;p26"/>
            <p:cNvSpPr/>
            <p:nvPr/>
          </p:nvSpPr>
          <p:spPr>
            <a:xfrm>
              <a:off x="7420786" y="1957150"/>
              <a:ext cx="594300" cy="594300"/>
            </a:xfrm>
            <a:prstGeom prst="ellipse">
              <a:avLst/>
            </a:prstGeom>
            <a:noFill/>
            <a:ln cap="flat" cmpd="sng" w="38100">
              <a:solidFill>
                <a:srgbClr val="EEC07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26"/>
            <p:cNvSpPr txBox="1"/>
            <p:nvPr/>
          </p:nvSpPr>
          <p:spPr>
            <a:xfrm>
              <a:off x="6863388" y="2660925"/>
              <a:ext cx="1709100" cy="4464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b="1" lang="en-GB" sz="1000">
                  <a:solidFill>
                    <a:srgbClr val="EEC07B"/>
                  </a:solidFill>
                  <a:latin typeface="Roboto"/>
                  <a:ea typeface="Roboto"/>
                  <a:cs typeface="Roboto"/>
                  <a:sym typeface="Roboto"/>
                </a:rPr>
                <a:t>Unorganized code</a:t>
              </a:r>
              <a:endParaRPr b="1" sz="1000">
                <a:solidFill>
                  <a:srgbClr val="EEC07B"/>
                </a:solidFill>
                <a:latin typeface="Roboto"/>
                <a:ea typeface="Roboto"/>
                <a:cs typeface="Roboto"/>
                <a:sym typeface="Roboto"/>
              </a:endParaRPr>
            </a:p>
          </p:txBody>
        </p:sp>
        <p:sp>
          <p:nvSpPr>
            <p:cNvPr id="219" name="Google Shape;219;p26"/>
            <p:cNvSpPr txBox="1"/>
            <p:nvPr/>
          </p:nvSpPr>
          <p:spPr>
            <a:xfrm>
              <a:off x="7499536" y="2118324"/>
              <a:ext cx="436800" cy="321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GB" sz="800">
                  <a:solidFill>
                    <a:srgbClr val="EEC07B"/>
                  </a:solidFill>
                  <a:latin typeface="Roboto"/>
                  <a:ea typeface="Roboto"/>
                  <a:cs typeface="Roboto"/>
                  <a:sym typeface="Roboto"/>
                </a:rPr>
                <a:t>JAN</a:t>
              </a:r>
              <a:endParaRPr b="1" sz="800">
                <a:solidFill>
                  <a:srgbClr val="EEC07B"/>
                </a:solidFill>
                <a:latin typeface="Roboto"/>
                <a:ea typeface="Roboto"/>
                <a:cs typeface="Roboto"/>
                <a:sym typeface="Roboto"/>
              </a:endParaRPr>
            </a:p>
          </p:txBody>
        </p:sp>
      </p:grpSp>
      <p:sp>
        <p:nvSpPr>
          <p:cNvPr id="220" name="Google Shape;220;p26"/>
          <p:cNvSpPr/>
          <p:nvPr/>
        </p:nvSpPr>
        <p:spPr>
          <a:xfrm>
            <a:off x="4337175" y="2248113"/>
            <a:ext cx="594300" cy="36900"/>
          </a:xfrm>
          <a:prstGeom prst="roundRect">
            <a:avLst>
              <a:gd fmla="val 50000" name="adj"/>
            </a:avLst>
          </a:prstGeom>
          <a:solidFill>
            <a:srgbClr val="EEC0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26"/>
          <p:cNvSpPr/>
          <p:nvPr/>
        </p:nvSpPr>
        <p:spPr>
          <a:xfrm>
            <a:off x="6419150" y="2248113"/>
            <a:ext cx="594300" cy="36900"/>
          </a:xfrm>
          <a:prstGeom prst="roundRect">
            <a:avLst>
              <a:gd fmla="val 50000" name="adj"/>
            </a:avLst>
          </a:prstGeom>
          <a:solidFill>
            <a:srgbClr val="EEC0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GB"/>
              <a:t>Problem with Visualizer</a:t>
            </a:r>
            <a:endParaRPr/>
          </a:p>
          <a:p>
            <a:pPr indent="0" lvl="0" marL="0" rtl="0" algn="l">
              <a:spcBef>
                <a:spcPts val="0"/>
              </a:spcBef>
              <a:spcAft>
                <a:spcPts val="0"/>
              </a:spcAft>
              <a:buNone/>
            </a:pPr>
            <a:r>
              <a:t/>
            </a:r>
            <a:endParaRPr/>
          </a:p>
        </p:txBody>
      </p:sp>
      <p:sp>
        <p:nvSpPr>
          <p:cNvPr id="227" name="Google Shape;227;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Java Swing Bar class</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en-GB"/>
              <a:t>How drawing things with Java Swing worked</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en-GB"/>
              <a:t>repaint() function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pic>
        <p:nvPicPr>
          <p:cNvPr id="233" name="Google Shape;233;p28"/>
          <p:cNvPicPr preferRelativeResize="0"/>
          <p:nvPr/>
        </p:nvPicPr>
        <p:blipFill>
          <a:blip r:embed="rId3">
            <a:alphaModFix/>
          </a:blip>
          <a:stretch>
            <a:fillRect/>
          </a:stretch>
        </p:blipFill>
        <p:spPr>
          <a:xfrm>
            <a:off x="1000262" y="1310747"/>
            <a:ext cx="7143476" cy="30998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0555"/>
              <a:buFont typeface="Arial"/>
              <a:buNone/>
            </a:pPr>
            <a:r>
              <a:rPr lang="en-GB" sz="3600"/>
              <a:t>🍞 </a:t>
            </a:r>
            <a:r>
              <a:rPr lang="en-GB"/>
              <a:t>Timeline</a:t>
            </a:r>
            <a:endParaRPr/>
          </a:p>
          <a:p>
            <a:pPr indent="0" lvl="0" marL="0" rtl="0" algn="l">
              <a:spcBef>
                <a:spcPts val="0"/>
              </a:spcBef>
              <a:spcAft>
                <a:spcPts val="0"/>
              </a:spcAft>
              <a:buNone/>
            </a:pPr>
            <a:r>
              <a:t/>
            </a:r>
            <a:endParaRPr/>
          </a:p>
        </p:txBody>
      </p:sp>
      <p:sp>
        <p:nvSpPr>
          <p:cNvPr id="239" name="Google Shape;239;p29"/>
          <p:cNvSpPr/>
          <p:nvPr/>
        </p:nvSpPr>
        <p:spPr>
          <a:xfrm>
            <a:off x="2164963" y="2248113"/>
            <a:ext cx="594300" cy="36900"/>
          </a:xfrm>
          <a:prstGeom prst="roundRect">
            <a:avLst>
              <a:gd fmla="val 50000" name="adj"/>
            </a:avLst>
          </a:prstGeom>
          <a:solidFill>
            <a:srgbClr val="EEC0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40" name="Google Shape;240;p29"/>
          <p:cNvGrpSpPr/>
          <p:nvPr/>
        </p:nvGrpSpPr>
        <p:grpSpPr>
          <a:xfrm>
            <a:off x="571536" y="1957150"/>
            <a:ext cx="1755000" cy="1897977"/>
            <a:chOff x="571536" y="1957150"/>
            <a:chExt cx="1755000" cy="1897977"/>
          </a:xfrm>
        </p:grpSpPr>
        <p:sp>
          <p:nvSpPr>
            <p:cNvPr id="241" name="Google Shape;241;p29"/>
            <p:cNvSpPr/>
            <p:nvPr/>
          </p:nvSpPr>
          <p:spPr>
            <a:xfrm>
              <a:off x="1151886" y="1957150"/>
              <a:ext cx="594300" cy="594300"/>
            </a:xfrm>
            <a:prstGeom prst="ellipse">
              <a:avLst/>
            </a:prstGeom>
            <a:noFill/>
            <a:ln cap="flat" cmpd="sng" w="38100">
              <a:solidFill>
                <a:srgbClr val="EEC07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29"/>
            <p:cNvSpPr txBox="1"/>
            <p:nvPr/>
          </p:nvSpPr>
          <p:spPr>
            <a:xfrm>
              <a:off x="1230636" y="2118324"/>
              <a:ext cx="436800" cy="321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GB" sz="800">
                  <a:solidFill>
                    <a:srgbClr val="EEC07B"/>
                  </a:solidFill>
                  <a:latin typeface="Roboto"/>
                  <a:ea typeface="Roboto"/>
                  <a:cs typeface="Roboto"/>
                  <a:sym typeface="Roboto"/>
                </a:rPr>
                <a:t>DEC</a:t>
              </a:r>
              <a:endParaRPr b="1" sz="800">
                <a:solidFill>
                  <a:srgbClr val="EEC07B"/>
                </a:solidFill>
                <a:latin typeface="Roboto"/>
                <a:ea typeface="Roboto"/>
                <a:cs typeface="Roboto"/>
                <a:sym typeface="Roboto"/>
              </a:endParaRPr>
            </a:p>
          </p:txBody>
        </p:sp>
        <p:sp>
          <p:nvSpPr>
            <p:cNvPr id="243" name="Google Shape;243;p29"/>
            <p:cNvSpPr txBox="1"/>
            <p:nvPr/>
          </p:nvSpPr>
          <p:spPr>
            <a:xfrm>
              <a:off x="594488" y="2660925"/>
              <a:ext cx="1709100" cy="4464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b="1" lang="en-GB" sz="1000">
                  <a:solidFill>
                    <a:srgbClr val="EEC07B"/>
                  </a:solidFill>
                  <a:latin typeface="Roboto"/>
                  <a:ea typeface="Roboto"/>
                  <a:cs typeface="Roboto"/>
                  <a:sym typeface="Roboto"/>
                </a:rPr>
                <a:t>Initial planning</a:t>
              </a:r>
              <a:endParaRPr b="1" sz="1000">
                <a:solidFill>
                  <a:srgbClr val="EEC07B"/>
                </a:solidFill>
                <a:latin typeface="Roboto"/>
                <a:ea typeface="Roboto"/>
                <a:cs typeface="Roboto"/>
                <a:sym typeface="Roboto"/>
              </a:endParaRPr>
            </a:p>
          </p:txBody>
        </p:sp>
        <p:sp>
          <p:nvSpPr>
            <p:cNvPr id="244" name="Google Shape;244;p29"/>
            <p:cNvSpPr txBox="1"/>
            <p:nvPr/>
          </p:nvSpPr>
          <p:spPr>
            <a:xfrm>
              <a:off x="571536" y="3117727"/>
              <a:ext cx="1755000" cy="737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t/>
              </a:r>
              <a:endParaRPr sz="800">
                <a:solidFill>
                  <a:srgbClr val="EEC07B"/>
                </a:solidFill>
                <a:latin typeface="Roboto"/>
                <a:ea typeface="Roboto"/>
                <a:cs typeface="Roboto"/>
                <a:sym typeface="Roboto"/>
              </a:endParaRPr>
            </a:p>
          </p:txBody>
        </p:sp>
      </p:grpSp>
      <p:grpSp>
        <p:nvGrpSpPr>
          <p:cNvPr id="245" name="Google Shape;245;p29"/>
          <p:cNvGrpSpPr/>
          <p:nvPr/>
        </p:nvGrpSpPr>
        <p:grpSpPr>
          <a:xfrm>
            <a:off x="2699423" y="1957150"/>
            <a:ext cx="1709103" cy="1897977"/>
            <a:chOff x="2699423" y="1957150"/>
            <a:chExt cx="1709103" cy="1897977"/>
          </a:xfrm>
        </p:grpSpPr>
        <p:sp>
          <p:nvSpPr>
            <p:cNvPr id="246" name="Google Shape;246;p29"/>
            <p:cNvSpPr/>
            <p:nvPr/>
          </p:nvSpPr>
          <p:spPr>
            <a:xfrm>
              <a:off x="3256823" y="1957150"/>
              <a:ext cx="594300" cy="594300"/>
            </a:xfrm>
            <a:prstGeom prst="ellipse">
              <a:avLst/>
            </a:prstGeom>
            <a:noFill/>
            <a:ln cap="flat" cmpd="sng" w="38100">
              <a:solidFill>
                <a:srgbClr val="EEC07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EEC07B"/>
                </a:solidFill>
              </a:endParaRPr>
            </a:p>
          </p:txBody>
        </p:sp>
        <p:sp>
          <p:nvSpPr>
            <p:cNvPr id="247" name="Google Shape;247;p29"/>
            <p:cNvSpPr txBox="1"/>
            <p:nvPr/>
          </p:nvSpPr>
          <p:spPr>
            <a:xfrm>
              <a:off x="2699425" y="2660925"/>
              <a:ext cx="1709100" cy="4464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b="1" lang="en-GB" sz="1000">
                  <a:solidFill>
                    <a:srgbClr val="EEC07B"/>
                  </a:solidFill>
                  <a:latin typeface="Roboto"/>
                  <a:ea typeface="Roboto"/>
                  <a:cs typeface="Roboto"/>
                  <a:sym typeface="Roboto"/>
                </a:rPr>
                <a:t>Problem with Visualizer</a:t>
              </a:r>
              <a:endParaRPr b="1" sz="1000">
                <a:solidFill>
                  <a:srgbClr val="EEC07B"/>
                </a:solidFill>
                <a:latin typeface="Roboto"/>
                <a:ea typeface="Roboto"/>
                <a:cs typeface="Roboto"/>
                <a:sym typeface="Roboto"/>
              </a:endParaRPr>
            </a:p>
          </p:txBody>
        </p:sp>
        <p:sp>
          <p:nvSpPr>
            <p:cNvPr id="248" name="Google Shape;248;p29"/>
            <p:cNvSpPr txBox="1"/>
            <p:nvPr/>
          </p:nvSpPr>
          <p:spPr>
            <a:xfrm>
              <a:off x="2699423" y="3117727"/>
              <a:ext cx="1709100" cy="737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t/>
              </a:r>
              <a:endParaRPr sz="800">
                <a:solidFill>
                  <a:srgbClr val="A72A1E"/>
                </a:solidFill>
                <a:latin typeface="Roboto"/>
                <a:ea typeface="Roboto"/>
                <a:cs typeface="Roboto"/>
                <a:sym typeface="Roboto"/>
              </a:endParaRPr>
            </a:p>
          </p:txBody>
        </p:sp>
        <p:sp>
          <p:nvSpPr>
            <p:cNvPr id="249" name="Google Shape;249;p29"/>
            <p:cNvSpPr txBox="1"/>
            <p:nvPr/>
          </p:nvSpPr>
          <p:spPr>
            <a:xfrm>
              <a:off x="3335573" y="2118324"/>
              <a:ext cx="436800" cy="321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GB" sz="800">
                  <a:solidFill>
                    <a:srgbClr val="EEC07B"/>
                  </a:solidFill>
                  <a:latin typeface="Roboto"/>
                  <a:ea typeface="Roboto"/>
                  <a:cs typeface="Roboto"/>
                  <a:sym typeface="Roboto"/>
                </a:rPr>
                <a:t>DEC</a:t>
              </a:r>
              <a:endParaRPr b="1" sz="800">
                <a:solidFill>
                  <a:srgbClr val="EEC07B"/>
                </a:solidFill>
                <a:latin typeface="Roboto"/>
                <a:ea typeface="Roboto"/>
                <a:cs typeface="Roboto"/>
                <a:sym typeface="Roboto"/>
              </a:endParaRPr>
            </a:p>
          </p:txBody>
        </p:sp>
      </p:grpSp>
      <p:grpSp>
        <p:nvGrpSpPr>
          <p:cNvPr id="250" name="Google Shape;250;p29"/>
          <p:cNvGrpSpPr/>
          <p:nvPr/>
        </p:nvGrpSpPr>
        <p:grpSpPr>
          <a:xfrm>
            <a:off x="4781408" y="1957150"/>
            <a:ext cx="1709106" cy="1897975"/>
            <a:chOff x="4781408" y="1957150"/>
            <a:chExt cx="1709106" cy="1897975"/>
          </a:xfrm>
        </p:grpSpPr>
        <p:sp>
          <p:nvSpPr>
            <p:cNvPr id="251" name="Google Shape;251;p29"/>
            <p:cNvSpPr/>
            <p:nvPr/>
          </p:nvSpPr>
          <p:spPr>
            <a:xfrm>
              <a:off x="5338808" y="1957150"/>
              <a:ext cx="594300" cy="594300"/>
            </a:xfrm>
            <a:prstGeom prst="ellipse">
              <a:avLst/>
            </a:prstGeom>
            <a:noFill/>
            <a:ln cap="flat" cmpd="sng" w="38100">
              <a:solidFill>
                <a:srgbClr val="6D32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29"/>
            <p:cNvSpPr txBox="1"/>
            <p:nvPr/>
          </p:nvSpPr>
          <p:spPr>
            <a:xfrm>
              <a:off x="4781413" y="2660925"/>
              <a:ext cx="1709100" cy="4464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b="1" lang="en-GB" sz="1000">
                  <a:solidFill>
                    <a:srgbClr val="6D3200"/>
                  </a:solidFill>
                  <a:latin typeface="Roboto"/>
                  <a:ea typeface="Roboto"/>
                  <a:cs typeface="Roboto"/>
                  <a:sym typeface="Roboto"/>
                </a:rPr>
                <a:t>Inflexible structure and code</a:t>
              </a:r>
              <a:endParaRPr b="1" sz="1000">
                <a:solidFill>
                  <a:srgbClr val="6D3200"/>
                </a:solidFill>
                <a:latin typeface="Roboto"/>
                <a:ea typeface="Roboto"/>
                <a:cs typeface="Roboto"/>
                <a:sym typeface="Roboto"/>
              </a:endParaRPr>
            </a:p>
          </p:txBody>
        </p:sp>
        <p:sp>
          <p:nvSpPr>
            <p:cNvPr id="253" name="Google Shape;253;p29"/>
            <p:cNvSpPr txBox="1"/>
            <p:nvPr/>
          </p:nvSpPr>
          <p:spPr>
            <a:xfrm>
              <a:off x="4781408" y="3117725"/>
              <a:ext cx="1709100" cy="737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t/>
              </a:r>
              <a:endParaRPr sz="800">
                <a:solidFill>
                  <a:srgbClr val="858585"/>
                </a:solidFill>
                <a:latin typeface="Roboto"/>
                <a:ea typeface="Roboto"/>
                <a:cs typeface="Roboto"/>
                <a:sym typeface="Roboto"/>
              </a:endParaRPr>
            </a:p>
          </p:txBody>
        </p:sp>
        <p:sp>
          <p:nvSpPr>
            <p:cNvPr id="254" name="Google Shape;254;p29"/>
            <p:cNvSpPr txBox="1"/>
            <p:nvPr/>
          </p:nvSpPr>
          <p:spPr>
            <a:xfrm>
              <a:off x="5417558" y="2118324"/>
              <a:ext cx="436800" cy="321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GB" sz="800">
                  <a:solidFill>
                    <a:srgbClr val="6D3200"/>
                  </a:solidFill>
                  <a:latin typeface="Roboto"/>
                  <a:ea typeface="Roboto"/>
                  <a:cs typeface="Roboto"/>
                  <a:sym typeface="Roboto"/>
                </a:rPr>
                <a:t>JAN</a:t>
              </a:r>
              <a:endParaRPr b="1" sz="800">
                <a:solidFill>
                  <a:srgbClr val="6D3200"/>
                </a:solidFill>
                <a:latin typeface="Roboto"/>
                <a:ea typeface="Roboto"/>
                <a:cs typeface="Roboto"/>
                <a:sym typeface="Roboto"/>
              </a:endParaRPr>
            </a:p>
          </p:txBody>
        </p:sp>
      </p:grpSp>
      <p:grpSp>
        <p:nvGrpSpPr>
          <p:cNvPr id="255" name="Google Shape;255;p29"/>
          <p:cNvGrpSpPr/>
          <p:nvPr/>
        </p:nvGrpSpPr>
        <p:grpSpPr>
          <a:xfrm>
            <a:off x="6863388" y="1957150"/>
            <a:ext cx="1709100" cy="1150175"/>
            <a:chOff x="6863388" y="1957150"/>
            <a:chExt cx="1709100" cy="1150175"/>
          </a:xfrm>
        </p:grpSpPr>
        <p:sp>
          <p:nvSpPr>
            <p:cNvPr id="256" name="Google Shape;256;p29"/>
            <p:cNvSpPr/>
            <p:nvPr/>
          </p:nvSpPr>
          <p:spPr>
            <a:xfrm>
              <a:off x="7420786" y="1957150"/>
              <a:ext cx="594300" cy="594300"/>
            </a:xfrm>
            <a:prstGeom prst="ellipse">
              <a:avLst/>
            </a:prstGeom>
            <a:noFill/>
            <a:ln cap="flat" cmpd="sng" w="38100">
              <a:solidFill>
                <a:srgbClr val="EEC07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29"/>
            <p:cNvSpPr txBox="1"/>
            <p:nvPr/>
          </p:nvSpPr>
          <p:spPr>
            <a:xfrm>
              <a:off x="6863388" y="2660925"/>
              <a:ext cx="1709100" cy="4464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b="1" lang="en-GB" sz="1000">
                  <a:solidFill>
                    <a:srgbClr val="EEC07B"/>
                  </a:solidFill>
                  <a:latin typeface="Roboto"/>
                  <a:ea typeface="Roboto"/>
                  <a:cs typeface="Roboto"/>
                  <a:sym typeface="Roboto"/>
                </a:rPr>
                <a:t>Unorganized code</a:t>
              </a:r>
              <a:endParaRPr b="1" sz="1000">
                <a:solidFill>
                  <a:srgbClr val="EEC07B"/>
                </a:solidFill>
                <a:latin typeface="Roboto"/>
                <a:ea typeface="Roboto"/>
                <a:cs typeface="Roboto"/>
                <a:sym typeface="Roboto"/>
              </a:endParaRPr>
            </a:p>
          </p:txBody>
        </p:sp>
        <p:sp>
          <p:nvSpPr>
            <p:cNvPr id="258" name="Google Shape;258;p29"/>
            <p:cNvSpPr txBox="1"/>
            <p:nvPr/>
          </p:nvSpPr>
          <p:spPr>
            <a:xfrm>
              <a:off x="7499536" y="2118324"/>
              <a:ext cx="436800" cy="321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GB" sz="800">
                  <a:solidFill>
                    <a:srgbClr val="EEC07B"/>
                  </a:solidFill>
                  <a:latin typeface="Roboto"/>
                  <a:ea typeface="Roboto"/>
                  <a:cs typeface="Roboto"/>
                  <a:sym typeface="Roboto"/>
                </a:rPr>
                <a:t>JAN</a:t>
              </a:r>
              <a:endParaRPr b="1" sz="800">
                <a:solidFill>
                  <a:srgbClr val="EEC07B"/>
                </a:solidFill>
                <a:latin typeface="Roboto"/>
                <a:ea typeface="Roboto"/>
                <a:cs typeface="Roboto"/>
                <a:sym typeface="Roboto"/>
              </a:endParaRPr>
            </a:p>
          </p:txBody>
        </p:sp>
      </p:grpSp>
      <p:sp>
        <p:nvSpPr>
          <p:cNvPr id="259" name="Google Shape;259;p29"/>
          <p:cNvSpPr/>
          <p:nvPr/>
        </p:nvSpPr>
        <p:spPr>
          <a:xfrm>
            <a:off x="4337175" y="2248113"/>
            <a:ext cx="594300" cy="36900"/>
          </a:xfrm>
          <a:prstGeom prst="roundRect">
            <a:avLst>
              <a:gd fmla="val 50000" name="adj"/>
            </a:avLst>
          </a:prstGeom>
          <a:solidFill>
            <a:srgbClr val="EEC0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29"/>
          <p:cNvSpPr/>
          <p:nvPr/>
        </p:nvSpPr>
        <p:spPr>
          <a:xfrm>
            <a:off x="6419150" y="2248113"/>
            <a:ext cx="594300" cy="36900"/>
          </a:xfrm>
          <a:prstGeom prst="roundRect">
            <a:avLst>
              <a:gd fmla="val 50000" name="adj"/>
            </a:avLst>
          </a:prstGeom>
          <a:solidFill>
            <a:srgbClr val="EEC0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Inflexible structure and code</a:t>
            </a:r>
            <a:endParaRPr/>
          </a:p>
          <a:p>
            <a:pPr indent="0" lvl="0" marL="0" rtl="0" algn="l">
              <a:spcBef>
                <a:spcPts val="0"/>
              </a:spcBef>
              <a:spcAft>
                <a:spcPts val="0"/>
              </a:spcAft>
              <a:buNone/>
            </a:pPr>
            <a:r>
              <a:t/>
            </a:r>
            <a:endParaRPr/>
          </a:p>
        </p:txBody>
      </p:sp>
      <p:sp>
        <p:nvSpPr>
          <p:cNvPr id="266" name="Google Shape;266;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Doesn’t utilize the advantages of OOP </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en-GB"/>
              <a:t>Adding new sorts isn’t easy </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en-GB"/>
              <a:t>Basically all the code can be put in one file</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0555"/>
              <a:buFont typeface="Arial"/>
              <a:buNone/>
            </a:pPr>
            <a:r>
              <a:rPr lang="en-GB" sz="3600"/>
              <a:t>🍞 </a:t>
            </a:r>
            <a:r>
              <a:rPr lang="en-GB"/>
              <a:t>Timeline</a:t>
            </a:r>
            <a:endParaRPr/>
          </a:p>
          <a:p>
            <a:pPr indent="0" lvl="0" marL="0" rtl="0" algn="l">
              <a:spcBef>
                <a:spcPts val="0"/>
              </a:spcBef>
              <a:spcAft>
                <a:spcPts val="0"/>
              </a:spcAft>
              <a:buNone/>
            </a:pPr>
            <a:r>
              <a:t/>
            </a:r>
            <a:endParaRPr/>
          </a:p>
        </p:txBody>
      </p:sp>
      <p:sp>
        <p:nvSpPr>
          <p:cNvPr id="272" name="Google Shape;272;p31"/>
          <p:cNvSpPr/>
          <p:nvPr/>
        </p:nvSpPr>
        <p:spPr>
          <a:xfrm>
            <a:off x="2164963" y="2248113"/>
            <a:ext cx="594300" cy="36900"/>
          </a:xfrm>
          <a:prstGeom prst="roundRect">
            <a:avLst>
              <a:gd fmla="val 50000" name="adj"/>
            </a:avLst>
          </a:prstGeom>
          <a:solidFill>
            <a:srgbClr val="EEC0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73" name="Google Shape;273;p31"/>
          <p:cNvGrpSpPr/>
          <p:nvPr/>
        </p:nvGrpSpPr>
        <p:grpSpPr>
          <a:xfrm>
            <a:off x="571536" y="1957150"/>
            <a:ext cx="1755000" cy="1897977"/>
            <a:chOff x="571536" y="1957150"/>
            <a:chExt cx="1755000" cy="1897977"/>
          </a:xfrm>
        </p:grpSpPr>
        <p:sp>
          <p:nvSpPr>
            <p:cNvPr id="274" name="Google Shape;274;p31"/>
            <p:cNvSpPr/>
            <p:nvPr/>
          </p:nvSpPr>
          <p:spPr>
            <a:xfrm>
              <a:off x="1151886" y="1957150"/>
              <a:ext cx="594300" cy="594300"/>
            </a:xfrm>
            <a:prstGeom prst="ellipse">
              <a:avLst/>
            </a:prstGeom>
            <a:noFill/>
            <a:ln cap="flat" cmpd="sng" w="38100">
              <a:solidFill>
                <a:srgbClr val="EEC07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31"/>
            <p:cNvSpPr txBox="1"/>
            <p:nvPr/>
          </p:nvSpPr>
          <p:spPr>
            <a:xfrm>
              <a:off x="1230636" y="2118324"/>
              <a:ext cx="436800" cy="321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GB" sz="800">
                  <a:solidFill>
                    <a:srgbClr val="EEC07B"/>
                  </a:solidFill>
                  <a:latin typeface="Roboto"/>
                  <a:ea typeface="Roboto"/>
                  <a:cs typeface="Roboto"/>
                  <a:sym typeface="Roboto"/>
                </a:rPr>
                <a:t>DEC</a:t>
              </a:r>
              <a:endParaRPr b="1" sz="800">
                <a:solidFill>
                  <a:srgbClr val="EEC07B"/>
                </a:solidFill>
                <a:latin typeface="Roboto"/>
                <a:ea typeface="Roboto"/>
                <a:cs typeface="Roboto"/>
                <a:sym typeface="Roboto"/>
              </a:endParaRPr>
            </a:p>
          </p:txBody>
        </p:sp>
        <p:sp>
          <p:nvSpPr>
            <p:cNvPr id="276" name="Google Shape;276;p31"/>
            <p:cNvSpPr txBox="1"/>
            <p:nvPr/>
          </p:nvSpPr>
          <p:spPr>
            <a:xfrm>
              <a:off x="594488" y="2660925"/>
              <a:ext cx="1709100" cy="4464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b="1" lang="en-GB" sz="1000">
                  <a:solidFill>
                    <a:srgbClr val="EEC07B"/>
                  </a:solidFill>
                  <a:latin typeface="Roboto"/>
                  <a:ea typeface="Roboto"/>
                  <a:cs typeface="Roboto"/>
                  <a:sym typeface="Roboto"/>
                </a:rPr>
                <a:t>Initial planning</a:t>
              </a:r>
              <a:endParaRPr b="1" sz="1000">
                <a:solidFill>
                  <a:srgbClr val="EEC07B"/>
                </a:solidFill>
                <a:latin typeface="Roboto"/>
                <a:ea typeface="Roboto"/>
                <a:cs typeface="Roboto"/>
                <a:sym typeface="Roboto"/>
              </a:endParaRPr>
            </a:p>
          </p:txBody>
        </p:sp>
        <p:sp>
          <p:nvSpPr>
            <p:cNvPr id="277" name="Google Shape;277;p31"/>
            <p:cNvSpPr txBox="1"/>
            <p:nvPr/>
          </p:nvSpPr>
          <p:spPr>
            <a:xfrm>
              <a:off x="571536" y="3117727"/>
              <a:ext cx="1755000" cy="737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t/>
              </a:r>
              <a:endParaRPr sz="800">
                <a:solidFill>
                  <a:srgbClr val="EEC07B"/>
                </a:solidFill>
                <a:latin typeface="Roboto"/>
                <a:ea typeface="Roboto"/>
                <a:cs typeface="Roboto"/>
                <a:sym typeface="Roboto"/>
              </a:endParaRPr>
            </a:p>
          </p:txBody>
        </p:sp>
      </p:grpSp>
      <p:grpSp>
        <p:nvGrpSpPr>
          <p:cNvPr id="278" name="Google Shape;278;p31"/>
          <p:cNvGrpSpPr/>
          <p:nvPr/>
        </p:nvGrpSpPr>
        <p:grpSpPr>
          <a:xfrm>
            <a:off x="2699423" y="1957150"/>
            <a:ext cx="1709103" cy="1897977"/>
            <a:chOff x="2699423" y="1957150"/>
            <a:chExt cx="1709103" cy="1897977"/>
          </a:xfrm>
        </p:grpSpPr>
        <p:sp>
          <p:nvSpPr>
            <p:cNvPr id="279" name="Google Shape;279;p31"/>
            <p:cNvSpPr/>
            <p:nvPr/>
          </p:nvSpPr>
          <p:spPr>
            <a:xfrm>
              <a:off x="3256823" y="1957150"/>
              <a:ext cx="594300" cy="594300"/>
            </a:xfrm>
            <a:prstGeom prst="ellipse">
              <a:avLst/>
            </a:prstGeom>
            <a:noFill/>
            <a:ln cap="flat" cmpd="sng" w="38100">
              <a:solidFill>
                <a:srgbClr val="EEC07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EEC07B"/>
                </a:solidFill>
              </a:endParaRPr>
            </a:p>
          </p:txBody>
        </p:sp>
        <p:sp>
          <p:nvSpPr>
            <p:cNvPr id="280" name="Google Shape;280;p31"/>
            <p:cNvSpPr txBox="1"/>
            <p:nvPr/>
          </p:nvSpPr>
          <p:spPr>
            <a:xfrm>
              <a:off x="2699425" y="2660925"/>
              <a:ext cx="1709100" cy="4464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b="1" lang="en-GB" sz="1000">
                  <a:solidFill>
                    <a:srgbClr val="EEC07B"/>
                  </a:solidFill>
                  <a:latin typeface="Roboto"/>
                  <a:ea typeface="Roboto"/>
                  <a:cs typeface="Roboto"/>
                  <a:sym typeface="Roboto"/>
                </a:rPr>
                <a:t>Problem with Visualizer</a:t>
              </a:r>
              <a:endParaRPr b="1" sz="1000">
                <a:solidFill>
                  <a:srgbClr val="EEC07B"/>
                </a:solidFill>
                <a:latin typeface="Roboto"/>
                <a:ea typeface="Roboto"/>
                <a:cs typeface="Roboto"/>
                <a:sym typeface="Roboto"/>
              </a:endParaRPr>
            </a:p>
          </p:txBody>
        </p:sp>
        <p:sp>
          <p:nvSpPr>
            <p:cNvPr id="281" name="Google Shape;281;p31"/>
            <p:cNvSpPr txBox="1"/>
            <p:nvPr/>
          </p:nvSpPr>
          <p:spPr>
            <a:xfrm>
              <a:off x="2699423" y="3117727"/>
              <a:ext cx="1709100" cy="737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t/>
              </a:r>
              <a:endParaRPr sz="800">
                <a:solidFill>
                  <a:srgbClr val="A72A1E"/>
                </a:solidFill>
                <a:latin typeface="Roboto"/>
                <a:ea typeface="Roboto"/>
                <a:cs typeface="Roboto"/>
                <a:sym typeface="Roboto"/>
              </a:endParaRPr>
            </a:p>
          </p:txBody>
        </p:sp>
        <p:sp>
          <p:nvSpPr>
            <p:cNvPr id="282" name="Google Shape;282;p31"/>
            <p:cNvSpPr txBox="1"/>
            <p:nvPr/>
          </p:nvSpPr>
          <p:spPr>
            <a:xfrm>
              <a:off x="3335573" y="2118324"/>
              <a:ext cx="436800" cy="321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GB" sz="800">
                  <a:solidFill>
                    <a:srgbClr val="EEC07B"/>
                  </a:solidFill>
                  <a:latin typeface="Roboto"/>
                  <a:ea typeface="Roboto"/>
                  <a:cs typeface="Roboto"/>
                  <a:sym typeface="Roboto"/>
                </a:rPr>
                <a:t>DEC</a:t>
              </a:r>
              <a:endParaRPr b="1" sz="800">
                <a:solidFill>
                  <a:srgbClr val="EEC07B"/>
                </a:solidFill>
                <a:latin typeface="Roboto"/>
                <a:ea typeface="Roboto"/>
                <a:cs typeface="Roboto"/>
                <a:sym typeface="Roboto"/>
              </a:endParaRPr>
            </a:p>
          </p:txBody>
        </p:sp>
      </p:grpSp>
      <p:grpSp>
        <p:nvGrpSpPr>
          <p:cNvPr id="283" name="Google Shape;283;p31"/>
          <p:cNvGrpSpPr/>
          <p:nvPr/>
        </p:nvGrpSpPr>
        <p:grpSpPr>
          <a:xfrm>
            <a:off x="4781408" y="1957150"/>
            <a:ext cx="1709106" cy="1897975"/>
            <a:chOff x="4781408" y="1957150"/>
            <a:chExt cx="1709106" cy="1897975"/>
          </a:xfrm>
        </p:grpSpPr>
        <p:sp>
          <p:nvSpPr>
            <p:cNvPr id="284" name="Google Shape;284;p31"/>
            <p:cNvSpPr/>
            <p:nvPr/>
          </p:nvSpPr>
          <p:spPr>
            <a:xfrm>
              <a:off x="5338808" y="1957150"/>
              <a:ext cx="594300" cy="594300"/>
            </a:xfrm>
            <a:prstGeom prst="ellipse">
              <a:avLst/>
            </a:prstGeom>
            <a:noFill/>
            <a:ln cap="flat" cmpd="sng" w="38100">
              <a:solidFill>
                <a:srgbClr val="EEC07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31"/>
            <p:cNvSpPr txBox="1"/>
            <p:nvPr/>
          </p:nvSpPr>
          <p:spPr>
            <a:xfrm>
              <a:off x="4781413" y="2660925"/>
              <a:ext cx="1709100" cy="4464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b="1" lang="en-GB" sz="1000">
                  <a:solidFill>
                    <a:srgbClr val="EEC07B"/>
                  </a:solidFill>
                  <a:latin typeface="Roboto"/>
                  <a:ea typeface="Roboto"/>
                  <a:cs typeface="Roboto"/>
                  <a:sym typeface="Roboto"/>
                </a:rPr>
                <a:t>Inflexible structure and code</a:t>
              </a:r>
              <a:endParaRPr b="1" sz="1000">
                <a:solidFill>
                  <a:srgbClr val="EEC07B"/>
                </a:solidFill>
                <a:latin typeface="Roboto"/>
                <a:ea typeface="Roboto"/>
                <a:cs typeface="Roboto"/>
                <a:sym typeface="Roboto"/>
              </a:endParaRPr>
            </a:p>
          </p:txBody>
        </p:sp>
        <p:sp>
          <p:nvSpPr>
            <p:cNvPr id="286" name="Google Shape;286;p31"/>
            <p:cNvSpPr txBox="1"/>
            <p:nvPr/>
          </p:nvSpPr>
          <p:spPr>
            <a:xfrm>
              <a:off x="4781408" y="3117725"/>
              <a:ext cx="1709100" cy="737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t/>
              </a:r>
              <a:endParaRPr sz="800">
                <a:solidFill>
                  <a:srgbClr val="858585"/>
                </a:solidFill>
                <a:latin typeface="Roboto"/>
                <a:ea typeface="Roboto"/>
                <a:cs typeface="Roboto"/>
                <a:sym typeface="Roboto"/>
              </a:endParaRPr>
            </a:p>
          </p:txBody>
        </p:sp>
        <p:sp>
          <p:nvSpPr>
            <p:cNvPr id="287" name="Google Shape;287;p31"/>
            <p:cNvSpPr txBox="1"/>
            <p:nvPr/>
          </p:nvSpPr>
          <p:spPr>
            <a:xfrm>
              <a:off x="5417558" y="2118324"/>
              <a:ext cx="436800" cy="321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GB" sz="800">
                  <a:solidFill>
                    <a:srgbClr val="EEC07B"/>
                  </a:solidFill>
                  <a:latin typeface="Roboto"/>
                  <a:ea typeface="Roboto"/>
                  <a:cs typeface="Roboto"/>
                  <a:sym typeface="Roboto"/>
                </a:rPr>
                <a:t>JAN</a:t>
              </a:r>
              <a:endParaRPr b="1" sz="800">
                <a:solidFill>
                  <a:srgbClr val="EEC07B"/>
                </a:solidFill>
                <a:latin typeface="Roboto"/>
                <a:ea typeface="Roboto"/>
                <a:cs typeface="Roboto"/>
                <a:sym typeface="Roboto"/>
              </a:endParaRPr>
            </a:p>
          </p:txBody>
        </p:sp>
      </p:grpSp>
      <p:sp>
        <p:nvSpPr>
          <p:cNvPr id="288" name="Google Shape;288;p31"/>
          <p:cNvSpPr/>
          <p:nvPr/>
        </p:nvSpPr>
        <p:spPr>
          <a:xfrm>
            <a:off x="4337175" y="2248113"/>
            <a:ext cx="594300" cy="36900"/>
          </a:xfrm>
          <a:prstGeom prst="roundRect">
            <a:avLst>
              <a:gd fmla="val 50000" name="adj"/>
            </a:avLst>
          </a:prstGeom>
          <a:solidFill>
            <a:srgbClr val="EEC0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31"/>
          <p:cNvSpPr/>
          <p:nvPr/>
        </p:nvSpPr>
        <p:spPr>
          <a:xfrm>
            <a:off x="6419150" y="2248113"/>
            <a:ext cx="594300" cy="36900"/>
          </a:xfrm>
          <a:prstGeom prst="roundRect">
            <a:avLst>
              <a:gd fmla="val 50000" name="adj"/>
            </a:avLst>
          </a:prstGeom>
          <a:solidFill>
            <a:srgbClr val="EEC0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0" name="Google Shape;290;p31"/>
          <p:cNvGrpSpPr/>
          <p:nvPr/>
        </p:nvGrpSpPr>
        <p:grpSpPr>
          <a:xfrm>
            <a:off x="6863388" y="1957150"/>
            <a:ext cx="1709100" cy="1150175"/>
            <a:chOff x="6863388" y="1957150"/>
            <a:chExt cx="1709100" cy="1150175"/>
          </a:xfrm>
        </p:grpSpPr>
        <p:sp>
          <p:nvSpPr>
            <p:cNvPr id="291" name="Google Shape;291;p31"/>
            <p:cNvSpPr/>
            <p:nvPr/>
          </p:nvSpPr>
          <p:spPr>
            <a:xfrm>
              <a:off x="7420786" y="1957150"/>
              <a:ext cx="594300" cy="594300"/>
            </a:xfrm>
            <a:prstGeom prst="ellipse">
              <a:avLst/>
            </a:prstGeom>
            <a:noFill/>
            <a:ln cap="flat" cmpd="sng" w="38100">
              <a:solidFill>
                <a:srgbClr val="6D32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31"/>
            <p:cNvSpPr txBox="1"/>
            <p:nvPr/>
          </p:nvSpPr>
          <p:spPr>
            <a:xfrm>
              <a:off x="6863388" y="2660925"/>
              <a:ext cx="1709100" cy="4464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b="1" lang="en-GB" sz="1000">
                  <a:solidFill>
                    <a:srgbClr val="6D3200"/>
                  </a:solidFill>
                  <a:latin typeface="Roboto"/>
                  <a:ea typeface="Roboto"/>
                  <a:cs typeface="Roboto"/>
                  <a:sym typeface="Roboto"/>
                </a:rPr>
                <a:t>Implemented Design</a:t>
              </a:r>
              <a:endParaRPr b="1" sz="1000">
                <a:solidFill>
                  <a:srgbClr val="6D3200"/>
                </a:solidFill>
                <a:latin typeface="Roboto"/>
                <a:ea typeface="Roboto"/>
                <a:cs typeface="Roboto"/>
                <a:sym typeface="Roboto"/>
              </a:endParaRPr>
            </a:p>
          </p:txBody>
        </p:sp>
        <p:sp>
          <p:nvSpPr>
            <p:cNvPr id="293" name="Google Shape;293;p31"/>
            <p:cNvSpPr txBox="1"/>
            <p:nvPr/>
          </p:nvSpPr>
          <p:spPr>
            <a:xfrm>
              <a:off x="7499536" y="2118324"/>
              <a:ext cx="436800" cy="321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GB" sz="800">
                  <a:solidFill>
                    <a:srgbClr val="6D3200"/>
                  </a:solidFill>
                  <a:latin typeface="Roboto"/>
                  <a:ea typeface="Roboto"/>
                  <a:cs typeface="Roboto"/>
                  <a:sym typeface="Roboto"/>
                </a:rPr>
                <a:t>JAN</a:t>
              </a:r>
              <a:endParaRPr b="1" sz="800">
                <a:solidFill>
                  <a:srgbClr val="6D3200"/>
                </a:solidFill>
                <a:latin typeface="Roboto"/>
                <a:ea typeface="Roboto"/>
                <a:cs typeface="Roboto"/>
                <a:sym typeface="Roboto"/>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4"/>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GB"/>
              <a:t>🍞 Introduction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Implemented Design </a:t>
            </a:r>
            <a:endParaRPr/>
          </a:p>
        </p:txBody>
      </p:sp>
      <p:pic>
        <p:nvPicPr>
          <p:cNvPr id="299" name="Google Shape;299;p32"/>
          <p:cNvPicPr preferRelativeResize="0"/>
          <p:nvPr/>
        </p:nvPicPr>
        <p:blipFill>
          <a:blip r:embed="rId3">
            <a:alphaModFix/>
          </a:blip>
          <a:stretch>
            <a:fillRect/>
          </a:stretch>
        </p:blipFill>
        <p:spPr>
          <a:xfrm>
            <a:off x="751750" y="974125"/>
            <a:ext cx="7926555" cy="38209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System design </a:t>
            </a:r>
            <a:r>
              <a:rPr lang="en-GB"/>
              <a:t>Features</a:t>
            </a:r>
            <a:endParaRPr/>
          </a:p>
        </p:txBody>
      </p:sp>
      <p:sp>
        <p:nvSpPr>
          <p:cNvPr id="305" name="Google Shape;305;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334327" lvl="0" marL="457200" rtl="0" algn="l">
              <a:spcBef>
                <a:spcPts val="0"/>
              </a:spcBef>
              <a:spcAft>
                <a:spcPts val="0"/>
              </a:spcAft>
              <a:buSzPct val="100000"/>
              <a:buChar char="●"/>
            </a:pPr>
            <a:r>
              <a:rPr lang="en-GB"/>
              <a:t>Effectively utilizes OOP advantages like inheritance, abstraction etc in the system</a:t>
            </a:r>
            <a:endParaRPr/>
          </a:p>
          <a:p>
            <a:pPr indent="-334327" lvl="0" marL="457200" rtl="0" algn="l">
              <a:spcBef>
                <a:spcPts val="0"/>
              </a:spcBef>
              <a:spcAft>
                <a:spcPts val="0"/>
              </a:spcAft>
              <a:buSzPct val="100000"/>
              <a:buChar char="●"/>
            </a:pPr>
            <a:r>
              <a:rPr lang="en-GB"/>
              <a:t>Uses a screen class so that it is easier to add new screens in the future for example a Help screen that explains the sorts and how the sorting visualizer works. </a:t>
            </a:r>
            <a:endParaRPr/>
          </a:p>
          <a:p>
            <a:pPr indent="-334327" lvl="0" marL="457200" rtl="0" algn="l">
              <a:spcBef>
                <a:spcPts val="0"/>
              </a:spcBef>
              <a:spcAft>
                <a:spcPts val="0"/>
              </a:spcAft>
              <a:buSzPct val="100000"/>
              <a:buChar char="●"/>
            </a:pPr>
            <a:r>
              <a:rPr lang="en-GB"/>
              <a:t>Has a sortInterface which every single sort will implement for abstraction and better readability </a:t>
            </a:r>
            <a:endParaRPr/>
          </a:p>
          <a:p>
            <a:pPr indent="-334327" lvl="0" marL="457200" rtl="0" algn="l">
              <a:spcBef>
                <a:spcPts val="0"/>
              </a:spcBef>
              <a:spcAft>
                <a:spcPts val="0"/>
              </a:spcAft>
              <a:buSzPct val="100000"/>
              <a:buChar char="●"/>
            </a:pPr>
            <a:r>
              <a:rPr lang="en-GB"/>
              <a:t>Seperated the GUI and algorithms, indicated by dotted line, easier to </a:t>
            </a:r>
            <a:r>
              <a:rPr lang="en-GB"/>
              <a:t>separate</a:t>
            </a:r>
            <a:r>
              <a:rPr lang="en-GB"/>
              <a:t> working on the GUI and the </a:t>
            </a:r>
            <a:r>
              <a:rPr lang="en-GB"/>
              <a:t>algorithms</a:t>
            </a:r>
            <a:r>
              <a:rPr lang="en-GB"/>
              <a:t> if there was a group of programmers </a:t>
            </a:r>
            <a:endParaRPr/>
          </a:p>
          <a:p>
            <a:pPr indent="-334327" lvl="0" marL="457200" rtl="0" algn="l">
              <a:spcBef>
                <a:spcPts val="0"/>
              </a:spcBef>
              <a:spcAft>
                <a:spcPts val="0"/>
              </a:spcAft>
              <a:buSzPct val="100000"/>
              <a:buChar char="●"/>
            </a:pPr>
            <a:r>
              <a:rPr lang="en-GB"/>
              <a:t>With the sortArray class, new sort </a:t>
            </a:r>
            <a:r>
              <a:rPr lang="en-GB"/>
              <a:t>algorithms</a:t>
            </a:r>
            <a:r>
              <a:rPr lang="en-GB"/>
              <a:t> are easy to add since the base code of a normal sorting </a:t>
            </a:r>
            <a:r>
              <a:rPr lang="en-GB"/>
              <a:t>algorithm</a:t>
            </a:r>
            <a:r>
              <a:rPr lang="en-GB"/>
              <a:t> is barely changed when added.</a:t>
            </a:r>
            <a:endParaRPr/>
          </a:p>
          <a:p>
            <a:pPr indent="0" lvl="0" marL="457200" rtl="0" algn="l">
              <a:spcBef>
                <a:spcPts val="1200"/>
              </a:spcBef>
              <a:spcAft>
                <a:spcPts val="120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Features</a:t>
            </a:r>
            <a:endParaRPr/>
          </a:p>
        </p:txBody>
      </p:sp>
      <p:sp>
        <p:nvSpPr>
          <p:cNvPr id="311" name="Google Shape;311;p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GB"/>
              <a:t>Has Bubble Sort , Insertion Sort, Selection Sort </a:t>
            </a:r>
            <a:endParaRPr/>
          </a:p>
          <a:p>
            <a:pPr indent="-342900" lvl="0" marL="457200" rtl="0" algn="l">
              <a:spcBef>
                <a:spcPts val="0"/>
              </a:spcBef>
              <a:spcAft>
                <a:spcPts val="0"/>
              </a:spcAft>
              <a:buSzPts val="1800"/>
              <a:buChar char="●"/>
            </a:pPr>
            <a:r>
              <a:rPr lang="en-GB"/>
              <a:t>Visualizer shows the two bars being compared in a red and green colour so you can see the traversing of the array for the different sorts </a:t>
            </a:r>
            <a:endParaRPr/>
          </a:p>
          <a:p>
            <a:pPr indent="-342900" lvl="0" marL="457200" rtl="0" algn="l">
              <a:spcBef>
                <a:spcPts val="0"/>
              </a:spcBef>
              <a:spcAft>
                <a:spcPts val="0"/>
              </a:spcAft>
              <a:buSzPts val="1800"/>
              <a:buChar char="●"/>
            </a:pPr>
            <a:r>
              <a:rPr lang="en-GB"/>
              <a:t>User can input number of elements in the array</a:t>
            </a:r>
            <a:endParaRPr/>
          </a:p>
          <a:p>
            <a:pPr indent="-342900" lvl="0" marL="457200" rtl="0" algn="l">
              <a:spcBef>
                <a:spcPts val="0"/>
              </a:spcBef>
              <a:spcAft>
                <a:spcPts val="0"/>
              </a:spcAft>
              <a:buSzPts val="1800"/>
              <a:buChar char="●"/>
            </a:pPr>
            <a:r>
              <a:rPr lang="en-GB"/>
              <a:t>Time Complexity of different sorts appears at the bottom </a:t>
            </a:r>
            <a:endParaRPr/>
          </a:p>
          <a:p>
            <a:pPr indent="-342900" lvl="0" marL="457200" rtl="0" algn="l">
              <a:spcBef>
                <a:spcPts val="0"/>
              </a:spcBef>
              <a:spcAft>
                <a:spcPts val="0"/>
              </a:spcAft>
              <a:buSzPts val="1800"/>
              <a:buChar char="●"/>
            </a:pPr>
            <a:r>
              <a:rPr lang="en-GB"/>
              <a:t>Number of swaps counted as a metric to compare the different arrays speeds</a:t>
            </a:r>
            <a:endParaRPr/>
          </a:p>
          <a:p>
            <a:pPr indent="-342900" lvl="0" marL="457200" rtl="0" algn="l">
              <a:spcBef>
                <a:spcPts val="0"/>
              </a:spcBef>
              <a:spcAft>
                <a:spcPts val="0"/>
              </a:spcAft>
              <a:buSzPts val="1800"/>
              <a:buChar char="●"/>
            </a:pPr>
            <a:r>
              <a:rPr lang="en-GB"/>
              <a:t>Different delays during swaps for </a:t>
            </a:r>
            <a:r>
              <a:rPr lang="en-GB"/>
              <a:t>different</a:t>
            </a:r>
            <a:r>
              <a:rPr lang="en-GB"/>
              <a:t> number of elements in the array so user can properly see the swapping during the sort </a:t>
            </a:r>
            <a:endParaRPr/>
          </a:p>
          <a:p>
            <a:pPr indent="-317500" lvl="1" marL="914400" rtl="0" algn="l">
              <a:spcBef>
                <a:spcPts val="0"/>
              </a:spcBef>
              <a:spcAft>
                <a:spcPts val="0"/>
              </a:spcAft>
              <a:buSzPts val="1400"/>
              <a:buChar char="○"/>
            </a:pPr>
            <a:r>
              <a:rPr lang="en-GB"/>
              <a:t>More elements has a shorter delay so the animation is faster </a:t>
            </a:r>
            <a:endParaRPr/>
          </a:p>
          <a:p>
            <a:pPr indent="-317500" lvl="1" marL="914400" rtl="0" algn="l">
              <a:spcBef>
                <a:spcPts val="0"/>
              </a:spcBef>
              <a:spcAft>
                <a:spcPts val="0"/>
              </a:spcAft>
              <a:buSzPts val="1400"/>
              <a:buChar char="○"/>
            </a:pPr>
            <a:r>
              <a:rPr lang="en-GB"/>
              <a:t>Less elements has longer delay so animation is slower</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35"/>
          <p:cNvSpPr/>
          <p:nvPr/>
        </p:nvSpPr>
        <p:spPr>
          <a:xfrm>
            <a:off x="1573500" y="1956750"/>
            <a:ext cx="5997000" cy="12300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sz="4800">
                <a:solidFill>
                  <a:srgbClr val="422308"/>
                </a:solidFill>
                <a:latin typeface="Comic Sans MS"/>
                <a:ea typeface="Comic Sans MS"/>
                <a:cs typeface="Comic Sans MS"/>
                <a:sym typeface="Comic Sans MS"/>
              </a:rPr>
              <a:t>Demonstration</a:t>
            </a:r>
            <a:endParaRPr sz="4800">
              <a:solidFill>
                <a:srgbClr val="422308"/>
              </a:solidFill>
              <a:latin typeface="Comic Sans MS"/>
              <a:ea typeface="Comic Sans MS"/>
              <a:cs typeface="Comic Sans MS"/>
              <a:sym typeface="Comic Sans M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Bread Sorter</a:t>
            </a:r>
            <a:endParaRPr/>
          </a:p>
        </p:txBody>
      </p:sp>
      <p:sp>
        <p:nvSpPr>
          <p:cNvPr id="79" name="Google Shape;79;p15"/>
          <p:cNvSpPr txBox="1"/>
          <p:nvPr>
            <p:ph idx="1" type="body"/>
          </p:nvPr>
        </p:nvSpPr>
        <p:spPr>
          <a:xfrm>
            <a:off x="427450" y="3609850"/>
            <a:ext cx="3999900" cy="8940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GB"/>
              <a:t>Selection Screen</a:t>
            </a:r>
            <a:endParaRPr/>
          </a:p>
        </p:txBody>
      </p:sp>
      <p:sp>
        <p:nvSpPr>
          <p:cNvPr id="80" name="Google Shape;80;p15"/>
          <p:cNvSpPr txBox="1"/>
          <p:nvPr>
            <p:ph idx="2" type="body"/>
          </p:nvPr>
        </p:nvSpPr>
        <p:spPr>
          <a:xfrm>
            <a:off x="4741350" y="3609850"/>
            <a:ext cx="3999900" cy="8940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GB"/>
              <a:t>Visualizer Screen</a:t>
            </a:r>
            <a:endParaRPr/>
          </a:p>
        </p:txBody>
      </p:sp>
      <p:pic>
        <p:nvPicPr>
          <p:cNvPr id="81" name="Google Shape;81;p15"/>
          <p:cNvPicPr preferRelativeResize="0"/>
          <p:nvPr/>
        </p:nvPicPr>
        <p:blipFill>
          <a:blip r:embed="rId3">
            <a:alphaModFix/>
          </a:blip>
          <a:stretch>
            <a:fillRect/>
          </a:stretch>
        </p:blipFill>
        <p:spPr>
          <a:xfrm>
            <a:off x="427450" y="1152475"/>
            <a:ext cx="3999899" cy="2230620"/>
          </a:xfrm>
          <a:prstGeom prst="rect">
            <a:avLst/>
          </a:prstGeom>
          <a:noFill/>
          <a:ln cap="flat" cmpd="sng" w="38100">
            <a:solidFill>
              <a:srgbClr val="6D3200"/>
            </a:solidFill>
            <a:prstDash val="solid"/>
            <a:round/>
            <a:headEnd len="sm" w="sm" type="none"/>
            <a:tailEnd len="sm" w="sm" type="none"/>
          </a:ln>
        </p:spPr>
      </p:pic>
      <p:pic>
        <p:nvPicPr>
          <p:cNvPr id="82" name="Google Shape;82;p15"/>
          <p:cNvPicPr preferRelativeResize="0"/>
          <p:nvPr/>
        </p:nvPicPr>
        <p:blipFill>
          <a:blip r:embed="rId4">
            <a:alphaModFix/>
          </a:blip>
          <a:stretch>
            <a:fillRect/>
          </a:stretch>
        </p:blipFill>
        <p:spPr>
          <a:xfrm>
            <a:off x="4751575" y="1152475"/>
            <a:ext cx="3979441" cy="2230626"/>
          </a:xfrm>
          <a:prstGeom prst="rect">
            <a:avLst/>
          </a:prstGeom>
          <a:noFill/>
          <a:ln cap="flat" cmpd="sng" w="38100">
            <a:solidFill>
              <a:srgbClr val="6D3200"/>
            </a:solidFill>
            <a:prstDash val="solid"/>
            <a:round/>
            <a:headEnd len="sm" w="sm" type="none"/>
            <a:tailEnd len="sm" w="sm" type="none"/>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6"/>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GB"/>
              <a:t>🍞 Design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7"/>
          <p:cNvSpPr txBox="1"/>
          <p:nvPr>
            <p:ph type="title"/>
          </p:nvPr>
        </p:nvSpPr>
        <p:spPr>
          <a:xfrm>
            <a:off x="311700" y="365600"/>
            <a:ext cx="8520600" cy="841800"/>
          </a:xfrm>
          <a:prstGeom prst="rect">
            <a:avLst/>
          </a:prstGeom>
        </p:spPr>
        <p:txBody>
          <a:bodyPr anchorCtr="0" anchor="ctr" bIns="91425" lIns="91425" spcFirstLastPara="1" rIns="91425" wrap="square" tIns="91425">
            <a:normAutofit/>
          </a:bodyPr>
          <a:lstStyle/>
          <a:p>
            <a:pPr indent="0" lvl="0" marL="0" rtl="0" algn="ctr">
              <a:lnSpc>
                <a:spcPct val="200000"/>
              </a:lnSpc>
              <a:spcBef>
                <a:spcPts val="0"/>
              </a:spcBef>
              <a:spcAft>
                <a:spcPts val="0"/>
              </a:spcAft>
              <a:buNone/>
            </a:pPr>
            <a:r>
              <a:rPr lang="en-GB"/>
              <a:t>Goals</a:t>
            </a:r>
            <a:endParaRPr/>
          </a:p>
        </p:txBody>
      </p:sp>
      <p:sp>
        <p:nvSpPr>
          <p:cNvPr id="93" name="Google Shape;93;p17"/>
          <p:cNvSpPr/>
          <p:nvPr/>
        </p:nvSpPr>
        <p:spPr>
          <a:xfrm>
            <a:off x="1110350" y="2133575"/>
            <a:ext cx="3200400" cy="1241100"/>
          </a:xfrm>
          <a:prstGeom prst="roundRect">
            <a:avLst>
              <a:gd fmla="val 16667" name="adj"/>
            </a:avLst>
          </a:prstGeom>
          <a:solidFill>
            <a:srgbClr val="FFF4E3"/>
          </a:solidFill>
          <a:ln cap="flat" cmpd="sng" w="38100">
            <a:solidFill>
              <a:srgbClr val="EEC07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2800">
                <a:solidFill>
                  <a:srgbClr val="422308"/>
                </a:solidFill>
                <a:latin typeface="Comic Sans MS"/>
                <a:ea typeface="Comic Sans MS"/>
                <a:cs typeface="Comic Sans MS"/>
                <a:sym typeface="Comic Sans MS"/>
              </a:rPr>
              <a:t>Approachable</a:t>
            </a:r>
            <a:endParaRPr sz="2800">
              <a:solidFill>
                <a:srgbClr val="422308"/>
              </a:solidFill>
              <a:latin typeface="Comic Sans MS"/>
              <a:ea typeface="Comic Sans MS"/>
              <a:cs typeface="Comic Sans MS"/>
              <a:sym typeface="Comic Sans MS"/>
            </a:endParaRPr>
          </a:p>
        </p:txBody>
      </p:sp>
      <p:sp>
        <p:nvSpPr>
          <p:cNvPr id="94" name="Google Shape;94;p17"/>
          <p:cNvSpPr/>
          <p:nvPr/>
        </p:nvSpPr>
        <p:spPr>
          <a:xfrm>
            <a:off x="4833250" y="2133575"/>
            <a:ext cx="3200400" cy="1241100"/>
          </a:xfrm>
          <a:prstGeom prst="roundRect">
            <a:avLst>
              <a:gd fmla="val 16667" name="adj"/>
            </a:avLst>
          </a:prstGeom>
          <a:solidFill>
            <a:srgbClr val="FFF4E3"/>
          </a:solidFill>
          <a:ln cap="flat" cmpd="sng" w="38100">
            <a:solidFill>
              <a:srgbClr val="EEC07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2800">
                <a:solidFill>
                  <a:srgbClr val="422308"/>
                </a:solidFill>
                <a:latin typeface="Comic Sans MS"/>
                <a:ea typeface="Comic Sans MS"/>
                <a:cs typeface="Comic Sans MS"/>
                <a:sym typeface="Comic Sans MS"/>
              </a:rPr>
              <a:t>Educational</a:t>
            </a:r>
            <a:endParaRPr sz="2800">
              <a:solidFill>
                <a:srgbClr val="422308"/>
              </a:solidFill>
              <a:latin typeface="Comic Sans MS"/>
              <a:ea typeface="Comic Sans MS"/>
              <a:cs typeface="Comic Sans MS"/>
              <a:sym typeface="Comic Sans M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8"/>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t/>
            </a:r>
            <a:endParaRPr>
              <a:latin typeface="Comic Sans MS"/>
              <a:ea typeface="Comic Sans MS"/>
              <a:cs typeface="Comic Sans MS"/>
              <a:sym typeface="Comic Sans MS"/>
            </a:endParaRPr>
          </a:p>
          <a:p>
            <a:pPr indent="0" lvl="0" marL="0" rtl="0" algn="ctr">
              <a:spcBef>
                <a:spcPts val="0"/>
              </a:spcBef>
              <a:spcAft>
                <a:spcPts val="0"/>
              </a:spcAft>
              <a:buNone/>
            </a:pPr>
            <a:r>
              <a:rPr lang="en-GB">
                <a:latin typeface="Comic Sans MS"/>
                <a:ea typeface="Comic Sans MS"/>
                <a:cs typeface="Comic Sans MS"/>
                <a:sym typeface="Comic Sans MS"/>
              </a:rPr>
              <a:t>Theme</a:t>
            </a:r>
            <a:endParaRPr>
              <a:latin typeface="Comic Sans MS"/>
              <a:ea typeface="Comic Sans MS"/>
              <a:cs typeface="Comic Sans MS"/>
              <a:sym typeface="Comic Sans MS"/>
            </a:endParaRPr>
          </a:p>
        </p:txBody>
      </p:sp>
      <p:sp>
        <p:nvSpPr>
          <p:cNvPr id="100" name="Google Shape;100;p18"/>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a:latin typeface="Comic Sans MS"/>
                <a:ea typeface="Comic Sans MS"/>
                <a:cs typeface="Comic Sans MS"/>
                <a:sym typeface="Comic Sans MS"/>
              </a:rPr>
              <a:t>Comic Sans MS</a:t>
            </a:r>
            <a:endParaRPr>
              <a:latin typeface="Comic Sans MS"/>
              <a:ea typeface="Comic Sans MS"/>
              <a:cs typeface="Comic Sans MS"/>
              <a:sym typeface="Comic Sans MS"/>
            </a:endParaRPr>
          </a:p>
        </p:txBody>
      </p:sp>
      <p:pic>
        <p:nvPicPr>
          <p:cNvPr id="101" name="Google Shape;101;p18"/>
          <p:cNvPicPr preferRelativeResize="0"/>
          <p:nvPr/>
        </p:nvPicPr>
        <p:blipFill>
          <a:blip r:embed="rId3">
            <a:alphaModFix/>
          </a:blip>
          <a:stretch>
            <a:fillRect/>
          </a:stretch>
        </p:blipFill>
        <p:spPr>
          <a:xfrm>
            <a:off x="5785851" y="362163"/>
            <a:ext cx="2144290" cy="441917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GB"/>
              <a:t>🍞 Selection Screen</a:t>
            </a:r>
            <a:endParaRPr/>
          </a:p>
          <a:p>
            <a:pPr indent="0" lvl="0" marL="0" rtl="0" algn="l">
              <a:spcBef>
                <a:spcPts val="0"/>
              </a:spcBef>
              <a:spcAft>
                <a:spcPts val="0"/>
              </a:spcAft>
              <a:buClr>
                <a:schemeClr val="dk1"/>
              </a:buClr>
              <a:buSzPct val="39285"/>
              <a:buFont typeface="Arial"/>
              <a:buNone/>
            </a:pPr>
            <a:r>
              <a:t/>
            </a:r>
            <a:endParaRPr/>
          </a:p>
          <a:p>
            <a:pPr indent="0" lvl="0" marL="0" rtl="0" algn="l">
              <a:spcBef>
                <a:spcPts val="0"/>
              </a:spcBef>
              <a:spcAft>
                <a:spcPts val="0"/>
              </a:spcAft>
              <a:buNone/>
            </a:pPr>
            <a:r>
              <a:t/>
            </a:r>
            <a:endParaRPr/>
          </a:p>
        </p:txBody>
      </p:sp>
      <p:pic>
        <p:nvPicPr>
          <p:cNvPr id="107" name="Google Shape;107;p19"/>
          <p:cNvPicPr preferRelativeResize="0"/>
          <p:nvPr/>
        </p:nvPicPr>
        <p:blipFill>
          <a:blip r:embed="rId3">
            <a:alphaModFix/>
          </a:blip>
          <a:stretch>
            <a:fillRect/>
          </a:stretch>
        </p:blipFill>
        <p:spPr>
          <a:xfrm>
            <a:off x="478121" y="1255646"/>
            <a:ext cx="5923699" cy="3303474"/>
          </a:xfrm>
          <a:prstGeom prst="rect">
            <a:avLst/>
          </a:prstGeom>
          <a:noFill/>
          <a:ln cap="flat" cmpd="sng" w="38100">
            <a:solidFill>
              <a:srgbClr val="6D3200"/>
            </a:solidFill>
            <a:prstDash val="solid"/>
            <a:round/>
            <a:headEnd len="sm" w="sm" type="none"/>
            <a:tailEnd len="sm" w="sm" type="none"/>
          </a:ln>
        </p:spPr>
      </p:pic>
      <p:sp>
        <p:nvSpPr>
          <p:cNvPr id="108" name="Google Shape;108;p19"/>
          <p:cNvSpPr txBox="1"/>
          <p:nvPr>
            <p:ph idx="1" type="body"/>
          </p:nvPr>
        </p:nvSpPr>
        <p:spPr>
          <a:xfrm>
            <a:off x="6481825" y="1152475"/>
            <a:ext cx="23505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Element Number</a:t>
            </a:r>
            <a:endParaRPr/>
          </a:p>
          <a:p>
            <a:pPr indent="-342900" lvl="0" marL="457200" rtl="0" algn="l">
              <a:spcBef>
                <a:spcPts val="0"/>
              </a:spcBef>
              <a:spcAft>
                <a:spcPts val="0"/>
              </a:spcAft>
              <a:buSzPts val="1800"/>
              <a:buChar char="-"/>
            </a:pPr>
            <a:r>
              <a:rPr lang="en-GB"/>
              <a:t>Algorithm Buttons</a:t>
            </a:r>
            <a:endParaRPr/>
          </a:p>
          <a:p>
            <a:pPr indent="0" lvl="0" marL="45720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0"/>
          <p:cNvSpPr/>
          <p:nvPr/>
        </p:nvSpPr>
        <p:spPr>
          <a:xfrm>
            <a:off x="6106125" y="2686025"/>
            <a:ext cx="2379600" cy="1994700"/>
          </a:xfrm>
          <a:prstGeom prst="roundRect">
            <a:avLst>
              <a:gd fmla="val 10518" name="adj"/>
            </a:avLst>
          </a:prstGeom>
          <a:solidFill>
            <a:srgbClr val="FFF4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20"/>
          <p:cNvSpPr/>
          <p:nvPr/>
        </p:nvSpPr>
        <p:spPr>
          <a:xfrm>
            <a:off x="4239225" y="443100"/>
            <a:ext cx="2595900" cy="1994700"/>
          </a:xfrm>
          <a:prstGeom prst="roundRect">
            <a:avLst>
              <a:gd fmla="val 10518" name="adj"/>
            </a:avLst>
          </a:prstGeom>
          <a:solidFill>
            <a:srgbClr val="FFF4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20"/>
          <p:cNvSpPr txBox="1"/>
          <p:nvPr>
            <p:ph type="title"/>
          </p:nvPr>
        </p:nvSpPr>
        <p:spPr>
          <a:xfrm>
            <a:off x="311700" y="555600"/>
            <a:ext cx="2808000" cy="755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GB"/>
              <a:t>Problems of Buttons</a:t>
            </a:r>
            <a:endParaRPr/>
          </a:p>
        </p:txBody>
      </p:sp>
      <p:sp>
        <p:nvSpPr>
          <p:cNvPr id="116" name="Google Shape;116;p20"/>
          <p:cNvSpPr txBox="1"/>
          <p:nvPr>
            <p:ph idx="1" type="body"/>
          </p:nvPr>
        </p:nvSpPr>
        <p:spPr>
          <a:xfrm>
            <a:off x="311700" y="1389600"/>
            <a:ext cx="2808000" cy="809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sz="1800"/>
              <a:t>Not as easy to add algorithms</a:t>
            </a:r>
            <a:endParaRPr sz="1800"/>
          </a:p>
        </p:txBody>
      </p:sp>
      <p:pic>
        <p:nvPicPr>
          <p:cNvPr id="117" name="Google Shape;117;p20"/>
          <p:cNvPicPr preferRelativeResize="0"/>
          <p:nvPr/>
        </p:nvPicPr>
        <p:blipFill>
          <a:blip r:embed="rId3">
            <a:alphaModFix/>
          </a:blip>
          <a:stretch>
            <a:fillRect/>
          </a:stretch>
        </p:blipFill>
        <p:spPr>
          <a:xfrm>
            <a:off x="4421288" y="591725"/>
            <a:ext cx="2210800" cy="1658100"/>
          </a:xfrm>
          <a:prstGeom prst="rect">
            <a:avLst/>
          </a:prstGeom>
          <a:noFill/>
          <a:ln>
            <a:noFill/>
          </a:ln>
        </p:spPr>
      </p:pic>
      <p:pic>
        <p:nvPicPr>
          <p:cNvPr id="118" name="Google Shape;118;p20"/>
          <p:cNvPicPr preferRelativeResize="0"/>
          <p:nvPr/>
        </p:nvPicPr>
        <p:blipFill>
          <a:blip r:embed="rId4">
            <a:alphaModFix/>
          </a:blip>
          <a:stretch>
            <a:fillRect/>
          </a:stretch>
        </p:blipFill>
        <p:spPr>
          <a:xfrm>
            <a:off x="6295950" y="2880125"/>
            <a:ext cx="1985525" cy="1606490"/>
          </a:xfrm>
          <a:prstGeom prst="rect">
            <a:avLst/>
          </a:prstGeom>
          <a:noFill/>
          <a:ln>
            <a:noFill/>
          </a:ln>
        </p:spPr>
      </p:pic>
      <p:sp>
        <p:nvSpPr>
          <p:cNvPr id="119" name="Google Shape;119;p20"/>
          <p:cNvSpPr txBox="1"/>
          <p:nvPr/>
        </p:nvSpPr>
        <p:spPr>
          <a:xfrm>
            <a:off x="6835150" y="1220675"/>
            <a:ext cx="1609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rgbClr val="422308"/>
                </a:solidFill>
                <a:latin typeface="Comic Sans MS"/>
                <a:ea typeface="Comic Sans MS"/>
                <a:cs typeface="Comic Sans MS"/>
                <a:sym typeface="Comic Sans MS"/>
              </a:rPr>
              <a:t>Dropdown Menu</a:t>
            </a:r>
            <a:endParaRPr>
              <a:solidFill>
                <a:srgbClr val="422308"/>
              </a:solidFill>
              <a:latin typeface="Comic Sans MS"/>
              <a:ea typeface="Comic Sans MS"/>
              <a:cs typeface="Comic Sans MS"/>
              <a:sym typeface="Comic Sans MS"/>
            </a:endParaRPr>
          </a:p>
        </p:txBody>
      </p:sp>
      <p:sp>
        <p:nvSpPr>
          <p:cNvPr id="120" name="Google Shape;120;p20"/>
          <p:cNvSpPr txBox="1"/>
          <p:nvPr/>
        </p:nvSpPr>
        <p:spPr>
          <a:xfrm>
            <a:off x="4572000" y="3483275"/>
            <a:ext cx="1609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rgbClr val="422308"/>
                </a:solidFill>
                <a:latin typeface="Comic Sans MS"/>
                <a:ea typeface="Comic Sans MS"/>
                <a:cs typeface="Comic Sans MS"/>
                <a:sym typeface="Comic Sans MS"/>
              </a:rPr>
              <a:t>Radio Buttons</a:t>
            </a:r>
            <a:endParaRPr>
              <a:solidFill>
                <a:srgbClr val="422308"/>
              </a:solidFill>
              <a:latin typeface="Comic Sans MS"/>
              <a:ea typeface="Comic Sans MS"/>
              <a:cs typeface="Comic Sans MS"/>
              <a:sym typeface="Comic Sans MS"/>
            </a:endParaRPr>
          </a:p>
        </p:txBody>
      </p:sp>
      <p:sp>
        <p:nvSpPr>
          <p:cNvPr id="121" name="Google Shape;121;p20"/>
          <p:cNvSpPr txBox="1"/>
          <p:nvPr>
            <p:ph idx="1" type="body"/>
          </p:nvPr>
        </p:nvSpPr>
        <p:spPr>
          <a:xfrm>
            <a:off x="311700" y="3183050"/>
            <a:ext cx="2808000" cy="15528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sz="1800"/>
              <a:t>Change to different </a:t>
            </a:r>
            <a:r>
              <a:rPr lang="en-GB" sz="1800"/>
              <a:t>selection</a:t>
            </a:r>
            <a:r>
              <a:rPr lang="en-GB" sz="1800"/>
              <a:t> menu</a:t>
            </a:r>
            <a:endParaRPr sz="1800"/>
          </a:p>
        </p:txBody>
      </p:sp>
      <p:sp>
        <p:nvSpPr>
          <p:cNvPr id="122" name="Google Shape;122;p20"/>
          <p:cNvSpPr txBox="1"/>
          <p:nvPr>
            <p:ph type="title"/>
          </p:nvPr>
        </p:nvSpPr>
        <p:spPr>
          <a:xfrm>
            <a:off x="311700" y="2353113"/>
            <a:ext cx="2808000" cy="75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Solution</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GB"/>
              <a:t>🍞 Visualizer Screen</a:t>
            </a:r>
            <a:endParaRPr/>
          </a:p>
          <a:p>
            <a:pPr indent="0" lvl="0" marL="0" rtl="0" algn="l">
              <a:spcBef>
                <a:spcPts val="0"/>
              </a:spcBef>
              <a:spcAft>
                <a:spcPts val="0"/>
              </a:spcAft>
              <a:buClr>
                <a:schemeClr val="dk1"/>
              </a:buClr>
              <a:buSzPct val="39285"/>
              <a:buFont typeface="Arial"/>
              <a:buNone/>
            </a:pPr>
            <a:r>
              <a:t/>
            </a:r>
            <a:endParaRPr/>
          </a:p>
          <a:p>
            <a:pPr indent="0" lvl="0" marL="0" rtl="0" algn="l">
              <a:spcBef>
                <a:spcPts val="0"/>
              </a:spcBef>
              <a:spcAft>
                <a:spcPts val="0"/>
              </a:spcAft>
              <a:buNone/>
            </a:pPr>
            <a:r>
              <a:t/>
            </a:r>
            <a:endParaRPr/>
          </a:p>
        </p:txBody>
      </p:sp>
      <p:sp>
        <p:nvSpPr>
          <p:cNvPr id="128" name="Google Shape;128;p21"/>
          <p:cNvSpPr txBox="1"/>
          <p:nvPr>
            <p:ph idx="1" type="body"/>
          </p:nvPr>
        </p:nvSpPr>
        <p:spPr>
          <a:xfrm>
            <a:off x="6481825" y="1152475"/>
            <a:ext cx="23505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Visualizer</a:t>
            </a:r>
            <a:endParaRPr/>
          </a:p>
          <a:p>
            <a:pPr indent="-342900" lvl="0" marL="457200" rtl="0" algn="l">
              <a:spcBef>
                <a:spcPts val="0"/>
              </a:spcBef>
              <a:spcAft>
                <a:spcPts val="0"/>
              </a:spcAft>
              <a:buSzPts val="1800"/>
              <a:buChar char="-"/>
            </a:pPr>
            <a:r>
              <a:rPr lang="en-GB"/>
              <a:t>Name of Algorithm</a:t>
            </a:r>
            <a:endParaRPr/>
          </a:p>
          <a:p>
            <a:pPr indent="-342900" lvl="0" marL="457200" rtl="0" algn="l">
              <a:spcBef>
                <a:spcPts val="0"/>
              </a:spcBef>
              <a:spcAft>
                <a:spcPts val="0"/>
              </a:spcAft>
              <a:buSzPts val="1800"/>
              <a:buChar char="-"/>
            </a:pPr>
            <a:r>
              <a:rPr lang="en-GB"/>
              <a:t>Time Complexity</a:t>
            </a:r>
            <a:endParaRPr/>
          </a:p>
          <a:p>
            <a:pPr indent="-342900" lvl="0" marL="457200" rtl="0" algn="l">
              <a:spcBef>
                <a:spcPts val="0"/>
              </a:spcBef>
              <a:spcAft>
                <a:spcPts val="0"/>
              </a:spcAft>
              <a:buSzPts val="1800"/>
              <a:buChar char="-"/>
            </a:pPr>
            <a:r>
              <a:rPr lang="en-GB"/>
              <a:t>Swap Counter</a:t>
            </a:r>
            <a:endParaRPr/>
          </a:p>
          <a:p>
            <a:pPr indent="-342900" lvl="0" marL="457200" rtl="0" algn="l">
              <a:spcBef>
                <a:spcPts val="0"/>
              </a:spcBef>
              <a:spcAft>
                <a:spcPts val="0"/>
              </a:spcAft>
              <a:buSzPts val="1800"/>
              <a:buChar char="-"/>
            </a:pPr>
            <a:r>
              <a:rPr lang="en-GB"/>
              <a:t>Back Button</a:t>
            </a:r>
            <a:endParaRPr/>
          </a:p>
          <a:p>
            <a:pPr indent="0" lvl="0" marL="0" rtl="0" algn="l">
              <a:spcBef>
                <a:spcPts val="1200"/>
              </a:spcBef>
              <a:spcAft>
                <a:spcPts val="1200"/>
              </a:spcAft>
              <a:buNone/>
            </a:pPr>
            <a:r>
              <a:t/>
            </a:r>
            <a:endParaRPr/>
          </a:p>
        </p:txBody>
      </p:sp>
      <p:pic>
        <p:nvPicPr>
          <p:cNvPr id="129" name="Google Shape;129;p21"/>
          <p:cNvPicPr preferRelativeResize="0"/>
          <p:nvPr/>
        </p:nvPicPr>
        <p:blipFill>
          <a:blip r:embed="rId3">
            <a:alphaModFix/>
          </a:blip>
          <a:stretch>
            <a:fillRect/>
          </a:stretch>
        </p:blipFill>
        <p:spPr>
          <a:xfrm>
            <a:off x="478125" y="1248425"/>
            <a:ext cx="5923700" cy="3320447"/>
          </a:xfrm>
          <a:prstGeom prst="rect">
            <a:avLst/>
          </a:prstGeom>
          <a:noFill/>
          <a:ln cap="flat" cmpd="sng" w="38100">
            <a:solidFill>
              <a:srgbClr val="6D3200"/>
            </a:solidFill>
            <a:prstDash val="solid"/>
            <a:round/>
            <a:headEnd len="sm" w="sm" type="none"/>
            <a:tailEnd len="sm" w="sm" type="none"/>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