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Comic Sans MS" panose="030F0702030302020204" pitchFamily="66" charset="0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842" autoAdjust="0"/>
  </p:normalViewPr>
  <p:slideViewPr>
    <p:cSldViewPr snapToGrid="0">
      <p:cViewPr varScale="1">
        <p:scale>
          <a:sx n="86" d="100"/>
          <a:sy n="86" d="100"/>
        </p:scale>
        <p:origin x="1024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481b2382b_2_6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0481b2382b_2_6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0481b2382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0481b2382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0481b2382b_2_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0481b2382b_2_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0481b2382b_0_5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0481b2382b_0_5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0481b2382b_2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0481b2382b_2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0481b2382b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0481b2382b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0481b2382b_0_5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0481b2382b_0_5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0481b2382b_2_5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0481b2382b_2_5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0481b2382b_0_5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0481b2382b_0_5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0481b2382b_2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0481b2382b_2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396548ce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0396548ce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0481b2382b_2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0481b2382b_2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0481b2382b_0_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0481b2382b_0_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481b2382b_2_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0481b2382b_2_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0481b2382b_2_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0481b2382b_2_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0481b2382b_2_6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0481b2382b_2_6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0396548ce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0396548ce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0396548ce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0396548ce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0396548ce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0396548ce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0481b2382b_2_6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0481b2382b_2_6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F4E3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8493068">
            <a:off x="5238288" y="-1125963"/>
            <a:ext cx="2608651" cy="2604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4057516">
            <a:off x="5401178" y="2120119"/>
            <a:ext cx="3841669" cy="3836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918169">
            <a:off x="-1796393" y="-620083"/>
            <a:ext cx="5652446" cy="564419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3200"/>
              </a:buClr>
              <a:buSzPts val="2800"/>
              <a:buNone/>
              <a:defRPr sz="2800">
                <a:solidFill>
                  <a:srgbClr val="6D32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8472458" y="466322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2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2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72458" y="466322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83250" y="4637753"/>
            <a:ext cx="419701" cy="419078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2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83250" y="4637753"/>
            <a:ext cx="419701" cy="419078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2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83250" y="4637753"/>
            <a:ext cx="419701" cy="419078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2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rgbClr val="FFFFFF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83250" y="4637753"/>
            <a:ext cx="419701" cy="419078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2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8493068">
            <a:off x="5238288" y="-1125963"/>
            <a:ext cx="2608651" cy="2604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4057516">
            <a:off x="5401178" y="2120119"/>
            <a:ext cx="3841669" cy="3836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918169">
            <a:off x="-1796393" y="-620083"/>
            <a:ext cx="5652446" cy="5644194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472458" y="466322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rgbClr val="FFF4E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4623725" y="0"/>
            <a:ext cx="4520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472458" y="466322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472458" y="466322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75" y="-8200"/>
            <a:ext cx="9144000" cy="5151600"/>
          </a:xfrm>
          <a:prstGeom prst="roundRect">
            <a:avLst>
              <a:gd name="adj" fmla="val 4304"/>
            </a:avLst>
          </a:prstGeom>
          <a:noFill/>
          <a:ln w="228600" cap="flat" cmpd="sng">
            <a:solidFill>
              <a:srgbClr val="FFF4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137475" y="139800"/>
            <a:ext cx="8868900" cy="4863900"/>
          </a:xfrm>
          <a:prstGeom prst="roundRect">
            <a:avLst>
              <a:gd name="adj" fmla="val 4304"/>
            </a:avLst>
          </a:prstGeom>
          <a:noFill/>
          <a:ln w="228600" cap="flat" cmpd="sng">
            <a:solidFill>
              <a:srgbClr val="FFF4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22308"/>
              </a:buClr>
              <a:buSzPts val="2800"/>
              <a:buFont typeface="Comic Sans MS"/>
              <a:buNone/>
              <a:defRPr sz="2800">
                <a:solidFill>
                  <a:srgbClr val="42230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2308"/>
              </a:buClr>
              <a:buSzPts val="1800"/>
              <a:buFont typeface="Comic Sans MS"/>
              <a:buChar char="●"/>
              <a:defRPr sz="1800">
                <a:solidFill>
                  <a:srgbClr val="42230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2308"/>
              </a:buClr>
              <a:buSzPts val="1400"/>
              <a:buFont typeface="Comic Sans MS"/>
              <a:buChar char="○"/>
              <a:defRPr>
                <a:solidFill>
                  <a:srgbClr val="42230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2308"/>
              </a:buClr>
              <a:buSzPts val="1400"/>
              <a:buFont typeface="Comic Sans MS"/>
              <a:buChar char="■"/>
              <a:defRPr>
                <a:solidFill>
                  <a:srgbClr val="42230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2308"/>
              </a:buClr>
              <a:buSzPts val="1400"/>
              <a:buFont typeface="Comic Sans MS"/>
              <a:buChar char="●"/>
              <a:defRPr>
                <a:solidFill>
                  <a:srgbClr val="42230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2308"/>
              </a:buClr>
              <a:buSzPts val="1400"/>
              <a:buFont typeface="Comic Sans MS"/>
              <a:buChar char="○"/>
              <a:defRPr>
                <a:solidFill>
                  <a:srgbClr val="42230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2308"/>
              </a:buClr>
              <a:buSzPts val="1400"/>
              <a:buFont typeface="Comic Sans MS"/>
              <a:buChar char="■"/>
              <a:defRPr>
                <a:solidFill>
                  <a:srgbClr val="42230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2308"/>
              </a:buClr>
              <a:buSzPts val="1400"/>
              <a:buFont typeface="Comic Sans MS"/>
              <a:buChar char="●"/>
              <a:defRPr>
                <a:solidFill>
                  <a:srgbClr val="42230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2308"/>
              </a:buClr>
              <a:buSzPts val="1400"/>
              <a:buFont typeface="Comic Sans MS"/>
              <a:buChar char="○"/>
              <a:defRPr>
                <a:solidFill>
                  <a:srgbClr val="42230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2308"/>
              </a:buClr>
              <a:buSzPts val="1400"/>
              <a:buFont typeface="Comic Sans MS"/>
              <a:buChar char="■"/>
              <a:defRPr>
                <a:solidFill>
                  <a:srgbClr val="42230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472458" y="466322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253375" y="1728350"/>
            <a:ext cx="8766300" cy="2052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Bread Sorter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Bread - Sorting Algorithm Visualizer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30"/>
              <a:t>s1282003 Angelita Gozaly, s1282004 Zeke Sy, s1307017 Tuyet-My Pham</a:t>
            </a:r>
            <a:endParaRPr sz="203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🍞 Timeline 🍞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🍞 </a:t>
            </a:r>
            <a:r>
              <a:rPr lang="en-GB"/>
              <a:t>Timeline</a:t>
            </a:r>
            <a:endParaRPr/>
          </a:p>
        </p:txBody>
      </p:sp>
      <p:sp>
        <p:nvSpPr>
          <p:cNvPr id="140" name="Google Shape;140;p23"/>
          <p:cNvSpPr/>
          <p:nvPr/>
        </p:nvSpPr>
        <p:spPr>
          <a:xfrm>
            <a:off x="2164963" y="2248113"/>
            <a:ext cx="594300" cy="36900"/>
          </a:xfrm>
          <a:prstGeom prst="roundRect">
            <a:avLst>
              <a:gd name="adj" fmla="val 50000"/>
            </a:avLst>
          </a:prstGeom>
          <a:solidFill>
            <a:srgbClr val="EEC0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" name="Google Shape;141;p23"/>
          <p:cNvGrpSpPr/>
          <p:nvPr/>
        </p:nvGrpSpPr>
        <p:grpSpPr>
          <a:xfrm>
            <a:off x="571536" y="1957150"/>
            <a:ext cx="1755000" cy="1897977"/>
            <a:chOff x="571536" y="1957150"/>
            <a:chExt cx="1755000" cy="1897977"/>
          </a:xfrm>
        </p:grpSpPr>
        <p:sp>
          <p:nvSpPr>
            <p:cNvPr id="142" name="Google Shape;142;p23"/>
            <p:cNvSpPr/>
            <p:nvPr/>
          </p:nvSpPr>
          <p:spPr>
            <a:xfrm>
              <a:off x="1151886" y="195715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EEC0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3"/>
            <p:cNvSpPr txBox="1"/>
            <p:nvPr/>
          </p:nvSpPr>
          <p:spPr>
            <a:xfrm>
              <a:off x="1230636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 b="1">
                  <a:solidFill>
                    <a:srgbClr val="EEC07B"/>
                  </a:solidFill>
                  <a:latin typeface="Roboto"/>
                  <a:ea typeface="Roboto"/>
                  <a:cs typeface="Roboto"/>
                  <a:sym typeface="Roboto"/>
                </a:rPr>
                <a:t>DEC</a:t>
              </a:r>
              <a:endParaRPr sz="800" b="1">
                <a:solidFill>
                  <a:srgbClr val="EEC07B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" name="Google Shape;144;p23"/>
            <p:cNvSpPr txBox="1"/>
            <p:nvPr/>
          </p:nvSpPr>
          <p:spPr>
            <a:xfrm>
              <a:off x="5944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b="1">
                  <a:solidFill>
                    <a:srgbClr val="EEC07B"/>
                  </a:solidFill>
                  <a:latin typeface="Roboto"/>
                  <a:ea typeface="Roboto"/>
                  <a:cs typeface="Roboto"/>
                  <a:sym typeface="Roboto"/>
                </a:rPr>
                <a:t>Initial planning</a:t>
              </a:r>
              <a:endParaRPr sz="1000" b="1">
                <a:solidFill>
                  <a:srgbClr val="EEC07B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" name="Google Shape;145;p23"/>
            <p:cNvSpPr txBox="1"/>
            <p:nvPr/>
          </p:nvSpPr>
          <p:spPr>
            <a:xfrm>
              <a:off x="571536" y="3117727"/>
              <a:ext cx="17550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800">
                <a:solidFill>
                  <a:srgbClr val="EEC07B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6" name="Google Shape;146;p23"/>
          <p:cNvGrpSpPr/>
          <p:nvPr/>
        </p:nvGrpSpPr>
        <p:grpSpPr>
          <a:xfrm>
            <a:off x="2699423" y="1957150"/>
            <a:ext cx="1709103" cy="1897977"/>
            <a:chOff x="2699423" y="1957150"/>
            <a:chExt cx="1709103" cy="1897977"/>
          </a:xfrm>
        </p:grpSpPr>
        <p:sp>
          <p:nvSpPr>
            <p:cNvPr id="147" name="Google Shape;147;p23"/>
            <p:cNvSpPr/>
            <p:nvPr/>
          </p:nvSpPr>
          <p:spPr>
            <a:xfrm>
              <a:off x="3256823" y="195715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EEC0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EC07B"/>
                </a:solidFill>
              </a:endParaRPr>
            </a:p>
          </p:txBody>
        </p:sp>
        <p:sp>
          <p:nvSpPr>
            <p:cNvPr id="148" name="Google Shape;148;p23"/>
            <p:cNvSpPr txBox="1"/>
            <p:nvPr/>
          </p:nvSpPr>
          <p:spPr>
            <a:xfrm>
              <a:off x="2699425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b="1">
                  <a:solidFill>
                    <a:srgbClr val="EEC07B"/>
                  </a:solidFill>
                  <a:latin typeface="Roboto"/>
                  <a:ea typeface="Roboto"/>
                  <a:cs typeface="Roboto"/>
                  <a:sym typeface="Roboto"/>
                </a:rPr>
                <a:t>Problem with Visualizer</a:t>
              </a:r>
              <a:endParaRPr sz="1000" b="1">
                <a:solidFill>
                  <a:srgbClr val="EEC07B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" name="Google Shape;149;p23"/>
            <p:cNvSpPr txBox="1"/>
            <p:nvPr/>
          </p:nvSpPr>
          <p:spPr>
            <a:xfrm>
              <a:off x="2699423" y="3117727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" name="Google Shape;150;p23"/>
            <p:cNvSpPr txBox="1"/>
            <p:nvPr/>
          </p:nvSpPr>
          <p:spPr>
            <a:xfrm>
              <a:off x="3335573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 b="1">
                  <a:solidFill>
                    <a:srgbClr val="EEC07B"/>
                  </a:solidFill>
                  <a:latin typeface="Roboto"/>
                  <a:ea typeface="Roboto"/>
                  <a:cs typeface="Roboto"/>
                  <a:sym typeface="Roboto"/>
                </a:rPr>
                <a:t>DEC</a:t>
              </a:r>
              <a:endParaRPr sz="800" b="1">
                <a:solidFill>
                  <a:srgbClr val="EEC07B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1" name="Google Shape;151;p23"/>
          <p:cNvGrpSpPr/>
          <p:nvPr/>
        </p:nvGrpSpPr>
        <p:grpSpPr>
          <a:xfrm>
            <a:off x="4781408" y="1957150"/>
            <a:ext cx="1709106" cy="1897975"/>
            <a:chOff x="4781408" y="1957150"/>
            <a:chExt cx="1709106" cy="1897975"/>
          </a:xfrm>
        </p:grpSpPr>
        <p:sp>
          <p:nvSpPr>
            <p:cNvPr id="152" name="Google Shape;152;p23"/>
            <p:cNvSpPr/>
            <p:nvPr/>
          </p:nvSpPr>
          <p:spPr>
            <a:xfrm>
              <a:off x="5338808" y="195715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EEC0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3"/>
            <p:cNvSpPr txBox="1"/>
            <p:nvPr/>
          </p:nvSpPr>
          <p:spPr>
            <a:xfrm>
              <a:off x="4781413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b="1">
                  <a:solidFill>
                    <a:srgbClr val="EEC07B"/>
                  </a:solidFill>
                  <a:latin typeface="Roboto"/>
                  <a:ea typeface="Roboto"/>
                  <a:cs typeface="Roboto"/>
                  <a:sym typeface="Roboto"/>
                </a:rPr>
                <a:t>Inflexible structure and code</a:t>
              </a:r>
              <a:endParaRPr sz="1000" b="1">
                <a:solidFill>
                  <a:srgbClr val="EEC07B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" name="Google Shape;154;p23"/>
            <p:cNvSpPr txBox="1"/>
            <p:nvPr/>
          </p:nvSpPr>
          <p:spPr>
            <a:xfrm>
              <a:off x="4781408" y="3117725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" name="Google Shape;155;p23"/>
            <p:cNvSpPr txBox="1"/>
            <p:nvPr/>
          </p:nvSpPr>
          <p:spPr>
            <a:xfrm>
              <a:off x="5417558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 b="1">
                  <a:solidFill>
                    <a:srgbClr val="EEC07B"/>
                  </a:solidFill>
                  <a:latin typeface="Roboto"/>
                  <a:ea typeface="Roboto"/>
                  <a:cs typeface="Roboto"/>
                  <a:sym typeface="Roboto"/>
                </a:rPr>
                <a:t>JAN</a:t>
              </a:r>
              <a:endParaRPr sz="800" b="1">
                <a:solidFill>
                  <a:srgbClr val="EEC07B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6" name="Google Shape;156;p23"/>
          <p:cNvGrpSpPr/>
          <p:nvPr/>
        </p:nvGrpSpPr>
        <p:grpSpPr>
          <a:xfrm>
            <a:off x="6863388" y="1957150"/>
            <a:ext cx="1709100" cy="1150175"/>
            <a:chOff x="6863388" y="1957150"/>
            <a:chExt cx="1709100" cy="1150175"/>
          </a:xfrm>
        </p:grpSpPr>
        <p:sp>
          <p:nvSpPr>
            <p:cNvPr id="157" name="Google Shape;157;p23"/>
            <p:cNvSpPr/>
            <p:nvPr/>
          </p:nvSpPr>
          <p:spPr>
            <a:xfrm>
              <a:off x="7420786" y="195715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EEC0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3"/>
            <p:cNvSpPr txBox="1"/>
            <p:nvPr/>
          </p:nvSpPr>
          <p:spPr>
            <a:xfrm>
              <a:off x="68633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b="1">
                  <a:solidFill>
                    <a:srgbClr val="EEC07B"/>
                  </a:solidFill>
                  <a:latin typeface="Roboto"/>
                  <a:ea typeface="Roboto"/>
                  <a:cs typeface="Roboto"/>
                  <a:sym typeface="Roboto"/>
                </a:rPr>
                <a:t>Unorganized code</a:t>
              </a:r>
              <a:endParaRPr sz="1000" b="1">
                <a:solidFill>
                  <a:srgbClr val="EEC07B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9" name="Google Shape;159;p23"/>
            <p:cNvSpPr txBox="1"/>
            <p:nvPr/>
          </p:nvSpPr>
          <p:spPr>
            <a:xfrm>
              <a:off x="7499536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 b="1">
                  <a:solidFill>
                    <a:srgbClr val="EEC07B"/>
                  </a:solidFill>
                  <a:latin typeface="Roboto"/>
                  <a:ea typeface="Roboto"/>
                  <a:cs typeface="Roboto"/>
                  <a:sym typeface="Roboto"/>
                </a:rPr>
                <a:t>JAN</a:t>
              </a:r>
              <a:endParaRPr sz="800" b="1">
                <a:solidFill>
                  <a:srgbClr val="EEC07B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0" name="Google Shape;160;p23"/>
          <p:cNvSpPr/>
          <p:nvPr/>
        </p:nvSpPr>
        <p:spPr>
          <a:xfrm>
            <a:off x="4337175" y="2248113"/>
            <a:ext cx="594300" cy="36900"/>
          </a:xfrm>
          <a:prstGeom prst="roundRect">
            <a:avLst>
              <a:gd name="adj" fmla="val 50000"/>
            </a:avLst>
          </a:prstGeom>
          <a:solidFill>
            <a:srgbClr val="EEC0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3"/>
          <p:cNvSpPr/>
          <p:nvPr/>
        </p:nvSpPr>
        <p:spPr>
          <a:xfrm>
            <a:off x="6419150" y="2248113"/>
            <a:ext cx="594300" cy="36900"/>
          </a:xfrm>
          <a:prstGeom prst="roundRect">
            <a:avLst>
              <a:gd name="adj" fmla="val 50000"/>
            </a:avLst>
          </a:prstGeom>
          <a:solidFill>
            <a:srgbClr val="EEC0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🍞 </a:t>
            </a:r>
            <a:r>
              <a:rPr lang="en-GB"/>
              <a:t>Timeline</a:t>
            </a:r>
            <a:endParaRPr/>
          </a:p>
        </p:txBody>
      </p:sp>
      <p:sp>
        <p:nvSpPr>
          <p:cNvPr id="167" name="Google Shape;167;p24"/>
          <p:cNvSpPr/>
          <p:nvPr/>
        </p:nvSpPr>
        <p:spPr>
          <a:xfrm>
            <a:off x="2164963" y="2248113"/>
            <a:ext cx="594300" cy="36900"/>
          </a:xfrm>
          <a:prstGeom prst="roundRect">
            <a:avLst>
              <a:gd name="adj" fmla="val 50000"/>
            </a:avLst>
          </a:prstGeom>
          <a:solidFill>
            <a:srgbClr val="EEC0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" name="Google Shape;168;p24"/>
          <p:cNvGrpSpPr/>
          <p:nvPr/>
        </p:nvGrpSpPr>
        <p:grpSpPr>
          <a:xfrm>
            <a:off x="571536" y="1957150"/>
            <a:ext cx="1755000" cy="1897977"/>
            <a:chOff x="571536" y="1957150"/>
            <a:chExt cx="1755000" cy="1897977"/>
          </a:xfrm>
        </p:grpSpPr>
        <p:sp>
          <p:nvSpPr>
            <p:cNvPr id="169" name="Google Shape;169;p24"/>
            <p:cNvSpPr/>
            <p:nvPr/>
          </p:nvSpPr>
          <p:spPr>
            <a:xfrm>
              <a:off x="1151886" y="195715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6D32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D3200"/>
                </a:solidFill>
              </a:endParaRPr>
            </a:p>
          </p:txBody>
        </p:sp>
        <p:sp>
          <p:nvSpPr>
            <p:cNvPr id="170" name="Google Shape;170;p24"/>
            <p:cNvSpPr txBox="1"/>
            <p:nvPr/>
          </p:nvSpPr>
          <p:spPr>
            <a:xfrm>
              <a:off x="1230636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 b="1">
                  <a:solidFill>
                    <a:srgbClr val="6D3200"/>
                  </a:solidFill>
                  <a:latin typeface="Roboto"/>
                  <a:ea typeface="Roboto"/>
                  <a:cs typeface="Roboto"/>
                  <a:sym typeface="Roboto"/>
                </a:rPr>
                <a:t>DEC</a:t>
              </a:r>
              <a:endParaRPr sz="800" b="1">
                <a:solidFill>
                  <a:srgbClr val="6D32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1" name="Google Shape;171;p24"/>
            <p:cNvSpPr txBox="1"/>
            <p:nvPr/>
          </p:nvSpPr>
          <p:spPr>
            <a:xfrm>
              <a:off x="5944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b="1">
                  <a:solidFill>
                    <a:srgbClr val="6D3200"/>
                  </a:solidFill>
                  <a:latin typeface="Roboto"/>
                  <a:ea typeface="Roboto"/>
                  <a:cs typeface="Roboto"/>
                  <a:sym typeface="Roboto"/>
                </a:rPr>
                <a:t>Initial planning</a:t>
              </a:r>
              <a:endParaRPr sz="1000" b="1">
                <a:solidFill>
                  <a:srgbClr val="6D32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2" name="Google Shape;172;p24"/>
            <p:cNvSpPr txBox="1"/>
            <p:nvPr/>
          </p:nvSpPr>
          <p:spPr>
            <a:xfrm>
              <a:off x="571536" y="3117727"/>
              <a:ext cx="17550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800">
                <a:solidFill>
                  <a:srgbClr val="EEC07B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3" name="Google Shape;173;p24"/>
          <p:cNvGrpSpPr/>
          <p:nvPr/>
        </p:nvGrpSpPr>
        <p:grpSpPr>
          <a:xfrm>
            <a:off x="2699423" y="1957150"/>
            <a:ext cx="1709103" cy="1897977"/>
            <a:chOff x="2699423" y="1957150"/>
            <a:chExt cx="1709103" cy="1897977"/>
          </a:xfrm>
        </p:grpSpPr>
        <p:sp>
          <p:nvSpPr>
            <p:cNvPr id="174" name="Google Shape;174;p24"/>
            <p:cNvSpPr/>
            <p:nvPr/>
          </p:nvSpPr>
          <p:spPr>
            <a:xfrm>
              <a:off x="3256823" y="195715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EEC0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EC07B"/>
                </a:solidFill>
              </a:endParaRPr>
            </a:p>
          </p:txBody>
        </p:sp>
        <p:sp>
          <p:nvSpPr>
            <p:cNvPr id="175" name="Google Shape;175;p24"/>
            <p:cNvSpPr txBox="1"/>
            <p:nvPr/>
          </p:nvSpPr>
          <p:spPr>
            <a:xfrm>
              <a:off x="2699425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b="1">
                  <a:solidFill>
                    <a:srgbClr val="EEC07B"/>
                  </a:solidFill>
                  <a:latin typeface="Roboto"/>
                  <a:ea typeface="Roboto"/>
                  <a:cs typeface="Roboto"/>
                  <a:sym typeface="Roboto"/>
                </a:rPr>
                <a:t>Problem with Visualizer</a:t>
              </a:r>
              <a:endParaRPr sz="1000" b="1">
                <a:solidFill>
                  <a:srgbClr val="EEC07B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6" name="Google Shape;176;p24"/>
            <p:cNvSpPr txBox="1"/>
            <p:nvPr/>
          </p:nvSpPr>
          <p:spPr>
            <a:xfrm>
              <a:off x="2699423" y="3117727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" name="Google Shape;177;p24"/>
            <p:cNvSpPr txBox="1"/>
            <p:nvPr/>
          </p:nvSpPr>
          <p:spPr>
            <a:xfrm>
              <a:off x="3335573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 b="1">
                  <a:solidFill>
                    <a:srgbClr val="EEC07B"/>
                  </a:solidFill>
                  <a:latin typeface="Roboto"/>
                  <a:ea typeface="Roboto"/>
                  <a:cs typeface="Roboto"/>
                  <a:sym typeface="Roboto"/>
                </a:rPr>
                <a:t>DEC</a:t>
              </a:r>
              <a:endParaRPr sz="800" b="1">
                <a:solidFill>
                  <a:srgbClr val="EEC07B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8" name="Google Shape;178;p24"/>
          <p:cNvGrpSpPr/>
          <p:nvPr/>
        </p:nvGrpSpPr>
        <p:grpSpPr>
          <a:xfrm>
            <a:off x="4781408" y="1957150"/>
            <a:ext cx="1709106" cy="1897975"/>
            <a:chOff x="4781408" y="1957150"/>
            <a:chExt cx="1709106" cy="1897975"/>
          </a:xfrm>
        </p:grpSpPr>
        <p:sp>
          <p:nvSpPr>
            <p:cNvPr id="179" name="Google Shape;179;p24"/>
            <p:cNvSpPr/>
            <p:nvPr/>
          </p:nvSpPr>
          <p:spPr>
            <a:xfrm>
              <a:off x="5338808" y="195715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EEC0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4"/>
            <p:cNvSpPr txBox="1"/>
            <p:nvPr/>
          </p:nvSpPr>
          <p:spPr>
            <a:xfrm>
              <a:off x="4781413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b="1">
                  <a:solidFill>
                    <a:srgbClr val="EEC07B"/>
                  </a:solidFill>
                  <a:latin typeface="Roboto"/>
                  <a:ea typeface="Roboto"/>
                  <a:cs typeface="Roboto"/>
                  <a:sym typeface="Roboto"/>
                </a:rPr>
                <a:t>Inflexible structure and code</a:t>
              </a:r>
              <a:endParaRPr sz="1000" b="1">
                <a:solidFill>
                  <a:srgbClr val="EEC07B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1" name="Google Shape;181;p24"/>
            <p:cNvSpPr txBox="1"/>
            <p:nvPr/>
          </p:nvSpPr>
          <p:spPr>
            <a:xfrm>
              <a:off x="4781408" y="3117725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2" name="Google Shape;182;p24"/>
            <p:cNvSpPr txBox="1"/>
            <p:nvPr/>
          </p:nvSpPr>
          <p:spPr>
            <a:xfrm>
              <a:off x="5417558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 b="1">
                  <a:solidFill>
                    <a:srgbClr val="EEC07B"/>
                  </a:solidFill>
                  <a:latin typeface="Roboto"/>
                  <a:ea typeface="Roboto"/>
                  <a:cs typeface="Roboto"/>
                  <a:sym typeface="Roboto"/>
                </a:rPr>
                <a:t>JAN</a:t>
              </a:r>
              <a:endParaRPr sz="800" b="1">
                <a:solidFill>
                  <a:srgbClr val="EEC07B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3" name="Google Shape;183;p24"/>
          <p:cNvGrpSpPr/>
          <p:nvPr/>
        </p:nvGrpSpPr>
        <p:grpSpPr>
          <a:xfrm>
            <a:off x="6863388" y="1957150"/>
            <a:ext cx="1709100" cy="1150175"/>
            <a:chOff x="6863388" y="1957150"/>
            <a:chExt cx="1709100" cy="1150175"/>
          </a:xfrm>
        </p:grpSpPr>
        <p:sp>
          <p:nvSpPr>
            <p:cNvPr id="184" name="Google Shape;184;p24"/>
            <p:cNvSpPr/>
            <p:nvPr/>
          </p:nvSpPr>
          <p:spPr>
            <a:xfrm>
              <a:off x="7420786" y="195715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EEC0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4"/>
            <p:cNvSpPr txBox="1"/>
            <p:nvPr/>
          </p:nvSpPr>
          <p:spPr>
            <a:xfrm>
              <a:off x="68633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b="1">
                  <a:solidFill>
                    <a:srgbClr val="EEC07B"/>
                  </a:solidFill>
                  <a:latin typeface="Roboto"/>
                  <a:ea typeface="Roboto"/>
                  <a:cs typeface="Roboto"/>
                  <a:sym typeface="Roboto"/>
                </a:rPr>
                <a:t>Unorganized code</a:t>
              </a:r>
              <a:endParaRPr sz="1000" b="1">
                <a:solidFill>
                  <a:srgbClr val="EEC07B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6" name="Google Shape;186;p24"/>
            <p:cNvSpPr txBox="1"/>
            <p:nvPr/>
          </p:nvSpPr>
          <p:spPr>
            <a:xfrm>
              <a:off x="7499536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 b="1">
                  <a:solidFill>
                    <a:srgbClr val="EEC07B"/>
                  </a:solidFill>
                  <a:latin typeface="Roboto"/>
                  <a:ea typeface="Roboto"/>
                  <a:cs typeface="Roboto"/>
                  <a:sym typeface="Roboto"/>
                </a:rPr>
                <a:t>JAN</a:t>
              </a:r>
              <a:endParaRPr sz="800" b="1">
                <a:solidFill>
                  <a:srgbClr val="EEC07B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7" name="Google Shape;187;p24"/>
          <p:cNvSpPr/>
          <p:nvPr/>
        </p:nvSpPr>
        <p:spPr>
          <a:xfrm>
            <a:off x="4337175" y="2248113"/>
            <a:ext cx="594300" cy="36900"/>
          </a:xfrm>
          <a:prstGeom prst="roundRect">
            <a:avLst>
              <a:gd name="adj" fmla="val 50000"/>
            </a:avLst>
          </a:prstGeom>
          <a:solidFill>
            <a:srgbClr val="EEC0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4"/>
          <p:cNvSpPr/>
          <p:nvPr/>
        </p:nvSpPr>
        <p:spPr>
          <a:xfrm>
            <a:off x="6419150" y="2248113"/>
            <a:ext cx="594300" cy="36900"/>
          </a:xfrm>
          <a:prstGeom prst="roundRect">
            <a:avLst>
              <a:gd name="adj" fmla="val 50000"/>
            </a:avLst>
          </a:prstGeom>
          <a:solidFill>
            <a:srgbClr val="EEC0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Initial planning</a:t>
            </a:r>
            <a:endParaRPr/>
          </a:p>
        </p:txBody>
      </p:sp>
      <p:pic>
        <p:nvPicPr>
          <p:cNvPr id="194" name="Google Shape;19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324" y="1126550"/>
            <a:ext cx="8109350" cy="356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-GB" sz="3600"/>
              <a:t>🍞 </a:t>
            </a:r>
            <a:r>
              <a:rPr lang="en-GB"/>
              <a:t>Timeline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6"/>
          <p:cNvSpPr/>
          <p:nvPr/>
        </p:nvSpPr>
        <p:spPr>
          <a:xfrm>
            <a:off x="2164963" y="2248113"/>
            <a:ext cx="594300" cy="36900"/>
          </a:xfrm>
          <a:prstGeom prst="roundRect">
            <a:avLst>
              <a:gd name="adj" fmla="val 50000"/>
            </a:avLst>
          </a:prstGeom>
          <a:solidFill>
            <a:srgbClr val="EEC0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201;p26"/>
          <p:cNvGrpSpPr/>
          <p:nvPr/>
        </p:nvGrpSpPr>
        <p:grpSpPr>
          <a:xfrm>
            <a:off x="571536" y="1957150"/>
            <a:ext cx="1755000" cy="1897977"/>
            <a:chOff x="571536" y="1957150"/>
            <a:chExt cx="1755000" cy="1897977"/>
          </a:xfrm>
        </p:grpSpPr>
        <p:sp>
          <p:nvSpPr>
            <p:cNvPr id="202" name="Google Shape;202;p26"/>
            <p:cNvSpPr/>
            <p:nvPr/>
          </p:nvSpPr>
          <p:spPr>
            <a:xfrm>
              <a:off x="1151886" y="195715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EEC0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 txBox="1"/>
            <p:nvPr/>
          </p:nvSpPr>
          <p:spPr>
            <a:xfrm>
              <a:off x="1230636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 b="1">
                  <a:solidFill>
                    <a:srgbClr val="EEC07B"/>
                  </a:solidFill>
                  <a:latin typeface="Roboto"/>
                  <a:ea typeface="Roboto"/>
                  <a:cs typeface="Roboto"/>
                  <a:sym typeface="Roboto"/>
                </a:rPr>
                <a:t>DEC</a:t>
              </a:r>
              <a:endParaRPr sz="800" b="1">
                <a:solidFill>
                  <a:srgbClr val="EEC07B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" name="Google Shape;204;p26"/>
            <p:cNvSpPr txBox="1"/>
            <p:nvPr/>
          </p:nvSpPr>
          <p:spPr>
            <a:xfrm>
              <a:off x="5944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b="1">
                  <a:solidFill>
                    <a:srgbClr val="EEC07B"/>
                  </a:solidFill>
                  <a:latin typeface="Roboto"/>
                  <a:ea typeface="Roboto"/>
                  <a:cs typeface="Roboto"/>
                  <a:sym typeface="Roboto"/>
                </a:rPr>
                <a:t>Initial planning</a:t>
              </a:r>
              <a:endParaRPr sz="1000" b="1">
                <a:solidFill>
                  <a:srgbClr val="EEC07B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" name="Google Shape;205;p26"/>
            <p:cNvSpPr txBox="1"/>
            <p:nvPr/>
          </p:nvSpPr>
          <p:spPr>
            <a:xfrm>
              <a:off x="571536" y="3117727"/>
              <a:ext cx="17550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800">
                <a:solidFill>
                  <a:srgbClr val="EEC07B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6" name="Google Shape;206;p26"/>
          <p:cNvGrpSpPr/>
          <p:nvPr/>
        </p:nvGrpSpPr>
        <p:grpSpPr>
          <a:xfrm>
            <a:off x="2699423" y="1957150"/>
            <a:ext cx="1709103" cy="1897977"/>
            <a:chOff x="2699423" y="1957150"/>
            <a:chExt cx="1709103" cy="1897977"/>
          </a:xfrm>
        </p:grpSpPr>
        <p:sp>
          <p:nvSpPr>
            <p:cNvPr id="207" name="Google Shape;207;p26"/>
            <p:cNvSpPr/>
            <p:nvPr/>
          </p:nvSpPr>
          <p:spPr>
            <a:xfrm>
              <a:off x="3256823" y="195715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6D32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D3200"/>
                </a:solidFill>
              </a:endParaRPr>
            </a:p>
          </p:txBody>
        </p:sp>
        <p:sp>
          <p:nvSpPr>
            <p:cNvPr id="208" name="Google Shape;208;p26"/>
            <p:cNvSpPr txBox="1"/>
            <p:nvPr/>
          </p:nvSpPr>
          <p:spPr>
            <a:xfrm>
              <a:off x="2699425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b="1">
                  <a:solidFill>
                    <a:srgbClr val="6D3200"/>
                  </a:solidFill>
                  <a:latin typeface="Roboto"/>
                  <a:ea typeface="Roboto"/>
                  <a:cs typeface="Roboto"/>
                  <a:sym typeface="Roboto"/>
                </a:rPr>
                <a:t>Problem with Visualizer</a:t>
              </a:r>
              <a:endParaRPr sz="1000" b="1">
                <a:solidFill>
                  <a:srgbClr val="6D32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9" name="Google Shape;209;p26"/>
            <p:cNvSpPr txBox="1"/>
            <p:nvPr/>
          </p:nvSpPr>
          <p:spPr>
            <a:xfrm>
              <a:off x="2699423" y="3117727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0" name="Google Shape;210;p26"/>
            <p:cNvSpPr txBox="1"/>
            <p:nvPr/>
          </p:nvSpPr>
          <p:spPr>
            <a:xfrm>
              <a:off x="3335573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 b="1">
                  <a:solidFill>
                    <a:srgbClr val="6D3200"/>
                  </a:solidFill>
                  <a:latin typeface="Roboto"/>
                  <a:ea typeface="Roboto"/>
                  <a:cs typeface="Roboto"/>
                  <a:sym typeface="Roboto"/>
                </a:rPr>
                <a:t>DEC</a:t>
              </a:r>
              <a:endParaRPr sz="800" b="1">
                <a:solidFill>
                  <a:srgbClr val="6D32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1" name="Google Shape;211;p26"/>
          <p:cNvGrpSpPr/>
          <p:nvPr/>
        </p:nvGrpSpPr>
        <p:grpSpPr>
          <a:xfrm>
            <a:off x="4781408" y="1957150"/>
            <a:ext cx="1709106" cy="1897975"/>
            <a:chOff x="4781408" y="1957150"/>
            <a:chExt cx="1709106" cy="1897975"/>
          </a:xfrm>
        </p:grpSpPr>
        <p:sp>
          <p:nvSpPr>
            <p:cNvPr id="212" name="Google Shape;212;p26"/>
            <p:cNvSpPr/>
            <p:nvPr/>
          </p:nvSpPr>
          <p:spPr>
            <a:xfrm>
              <a:off x="5338808" y="195715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EEC0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6"/>
            <p:cNvSpPr txBox="1"/>
            <p:nvPr/>
          </p:nvSpPr>
          <p:spPr>
            <a:xfrm>
              <a:off x="4781413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b="1">
                  <a:solidFill>
                    <a:srgbClr val="EEC07B"/>
                  </a:solidFill>
                  <a:latin typeface="Roboto"/>
                  <a:ea typeface="Roboto"/>
                  <a:cs typeface="Roboto"/>
                  <a:sym typeface="Roboto"/>
                </a:rPr>
                <a:t>Inflexible structure and code</a:t>
              </a:r>
              <a:endParaRPr sz="1000" b="1">
                <a:solidFill>
                  <a:srgbClr val="EEC07B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4" name="Google Shape;214;p26"/>
            <p:cNvSpPr txBox="1"/>
            <p:nvPr/>
          </p:nvSpPr>
          <p:spPr>
            <a:xfrm>
              <a:off x="4781408" y="3117725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5" name="Google Shape;215;p26"/>
            <p:cNvSpPr txBox="1"/>
            <p:nvPr/>
          </p:nvSpPr>
          <p:spPr>
            <a:xfrm>
              <a:off x="5417558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 b="1">
                  <a:solidFill>
                    <a:srgbClr val="EEC07B"/>
                  </a:solidFill>
                  <a:latin typeface="Roboto"/>
                  <a:ea typeface="Roboto"/>
                  <a:cs typeface="Roboto"/>
                  <a:sym typeface="Roboto"/>
                </a:rPr>
                <a:t>JAN</a:t>
              </a:r>
              <a:endParaRPr sz="800" b="1">
                <a:solidFill>
                  <a:srgbClr val="EEC07B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6" name="Google Shape;216;p26"/>
          <p:cNvGrpSpPr/>
          <p:nvPr/>
        </p:nvGrpSpPr>
        <p:grpSpPr>
          <a:xfrm>
            <a:off x="6863388" y="1957150"/>
            <a:ext cx="1709100" cy="1150175"/>
            <a:chOff x="6863388" y="1957150"/>
            <a:chExt cx="1709100" cy="1150175"/>
          </a:xfrm>
        </p:grpSpPr>
        <p:sp>
          <p:nvSpPr>
            <p:cNvPr id="217" name="Google Shape;217;p26"/>
            <p:cNvSpPr/>
            <p:nvPr/>
          </p:nvSpPr>
          <p:spPr>
            <a:xfrm>
              <a:off x="7420786" y="195715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EEC0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6"/>
            <p:cNvSpPr txBox="1"/>
            <p:nvPr/>
          </p:nvSpPr>
          <p:spPr>
            <a:xfrm>
              <a:off x="68633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b="1">
                  <a:solidFill>
                    <a:srgbClr val="EEC07B"/>
                  </a:solidFill>
                  <a:latin typeface="Roboto"/>
                  <a:ea typeface="Roboto"/>
                  <a:cs typeface="Roboto"/>
                  <a:sym typeface="Roboto"/>
                </a:rPr>
                <a:t>Unorganized code</a:t>
              </a:r>
              <a:endParaRPr sz="1000" b="1">
                <a:solidFill>
                  <a:srgbClr val="EEC07B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9" name="Google Shape;219;p26"/>
            <p:cNvSpPr txBox="1"/>
            <p:nvPr/>
          </p:nvSpPr>
          <p:spPr>
            <a:xfrm>
              <a:off x="7499536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 b="1">
                  <a:solidFill>
                    <a:srgbClr val="EEC07B"/>
                  </a:solidFill>
                  <a:latin typeface="Roboto"/>
                  <a:ea typeface="Roboto"/>
                  <a:cs typeface="Roboto"/>
                  <a:sym typeface="Roboto"/>
                </a:rPr>
                <a:t>JAN</a:t>
              </a:r>
              <a:endParaRPr sz="800" b="1">
                <a:solidFill>
                  <a:srgbClr val="EEC07B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0" name="Google Shape;220;p26"/>
          <p:cNvSpPr/>
          <p:nvPr/>
        </p:nvSpPr>
        <p:spPr>
          <a:xfrm>
            <a:off x="4337175" y="2248113"/>
            <a:ext cx="594300" cy="36900"/>
          </a:xfrm>
          <a:prstGeom prst="roundRect">
            <a:avLst>
              <a:gd name="adj" fmla="val 50000"/>
            </a:avLst>
          </a:prstGeom>
          <a:solidFill>
            <a:srgbClr val="EEC0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6"/>
          <p:cNvSpPr/>
          <p:nvPr/>
        </p:nvSpPr>
        <p:spPr>
          <a:xfrm>
            <a:off x="6419150" y="2248113"/>
            <a:ext cx="594300" cy="36900"/>
          </a:xfrm>
          <a:prstGeom prst="roundRect">
            <a:avLst>
              <a:gd name="adj" fmla="val 50000"/>
            </a:avLst>
          </a:prstGeom>
          <a:solidFill>
            <a:srgbClr val="EEC0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Problem with Visualizer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Java Swing Bar class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 drawing things with Java Swing worked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repaint() function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3" name="Google Shape;23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262" y="1310747"/>
            <a:ext cx="7143476" cy="309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-GB" sz="3600"/>
              <a:t>🍞 </a:t>
            </a:r>
            <a:r>
              <a:rPr lang="en-GB"/>
              <a:t>Timeline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9"/>
          <p:cNvSpPr/>
          <p:nvPr/>
        </p:nvSpPr>
        <p:spPr>
          <a:xfrm>
            <a:off x="2164963" y="2248113"/>
            <a:ext cx="594300" cy="36900"/>
          </a:xfrm>
          <a:prstGeom prst="roundRect">
            <a:avLst>
              <a:gd name="adj" fmla="val 50000"/>
            </a:avLst>
          </a:prstGeom>
          <a:solidFill>
            <a:srgbClr val="EEC0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" name="Google Shape;240;p29"/>
          <p:cNvGrpSpPr/>
          <p:nvPr/>
        </p:nvGrpSpPr>
        <p:grpSpPr>
          <a:xfrm>
            <a:off x="571536" y="1957150"/>
            <a:ext cx="1755000" cy="1897977"/>
            <a:chOff x="571536" y="1957150"/>
            <a:chExt cx="1755000" cy="1897977"/>
          </a:xfrm>
        </p:grpSpPr>
        <p:sp>
          <p:nvSpPr>
            <p:cNvPr id="241" name="Google Shape;241;p29"/>
            <p:cNvSpPr/>
            <p:nvPr/>
          </p:nvSpPr>
          <p:spPr>
            <a:xfrm>
              <a:off x="1151886" y="195715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EEC0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9"/>
            <p:cNvSpPr txBox="1"/>
            <p:nvPr/>
          </p:nvSpPr>
          <p:spPr>
            <a:xfrm>
              <a:off x="1230636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 b="1">
                  <a:solidFill>
                    <a:srgbClr val="EEC07B"/>
                  </a:solidFill>
                  <a:latin typeface="Roboto"/>
                  <a:ea typeface="Roboto"/>
                  <a:cs typeface="Roboto"/>
                  <a:sym typeface="Roboto"/>
                </a:rPr>
                <a:t>DEC</a:t>
              </a:r>
              <a:endParaRPr sz="800" b="1">
                <a:solidFill>
                  <a:srgbClr val="EEC07B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3" name="Google Shape;243;p29"/>
            <p:cNvSpPr txBox="1"/>
            <p:nvPr/>
          </p:nvSpPr>
          <p:spPr>
            <a:xfrm>
              <a:off x="5944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b="1">
                  <a:solidFill>
                    <a:srgbClr val="EEC07B"/>
                  </a:solidFill>
                  <a:latin typeface="Roboto"/>
                  <a:ea typeface="Roboto"/>
                  <a:cs typeface="Roboto"/>
                  <a:sym typeface="Roboto"/>
                </a:rPr>
                <a:t>Initial planning</a:t>
              </a:r>
              <a:endParaRPr sz="1000" b="1">
                <a:solidFill>
                  <a:srgbClr val="EEC07B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4" name="Google Shape;244;p29"/>
            <p:cNvSpPr txBox="1"/>
            <p:nvPr/>
          </p:nvSpPr>
          <p:spPr>
            <a:xfrm>
              <a:off x="571536" y="3117727"/>
              <a:ext cx="17550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800">
                <a:solidFill>
                  <a:srgbClr val="EEC07B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5" name="Google Shape;245;p29"/>
          <p:cNvGrpSpPr/>
          <p:nvPr/>
        </p:nvGrpSpPr>
        <p:grpSpPr>
          <a:xfrm>
            <a:off x="2699423" y="1957150"/>
            <a:ext cx="1709103" cy="1897977"/>
            <a:chOff x="2699423" y="1957150"/>
            <a:chExt cx="1709103" cy="1897977"/>
          </a:xfrm>
        </p:grpSpPr>
        <p:sp>
          <p:nvSpPr>
            <p:cNvPr id="246" name="Google Shape;246;p29"/>
            <p:cNvSpPr/>
            <p:nvPr/>
          </p:nvSpPr>
          <p:spPr>
            <a:xfrm>
              <a:off x="3256823" y="195715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EEC0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EC07B"/>
                </a:solidFill>
              </a:endParaRPr>
            </a:p>
          </p:txBody>
        </p:sp>
        <p:sp>
          <p:nvSpPr>
            <p:cNvPr id="247" name="Google Shape;247;p29"/>
            <p:cNvSpPr txBox="1"/>
            <p:nvPr/>
          </p:nvSpPr>
          <p:spPr>
            <a:xfrm>
              <a:off x="2699425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b="1">
                  <a:solidFill>
                    <a:srgbClr val="EEC07B"/>
                  </a:solidFill>
                  <a:latin typeface="Roboto"/>
                  <a:ea typeface="Roboto"/>
                  <a:cs typeface="Roboto"/>
                  <a:sym typeface="Roboto"/>
                </a:rPr>
                <a:t>Problem with Visualizer</a:t>
              </a:r>
              <a:endParaRPr sz="1000" b="1">
                <a:solidFill>
                  <a:srgbClr val="EEC07B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8" name="Google Shape;248;p29"/>
            <p:cNvSpPr txBox="1"/>
            <p:nvPr/>
          </p:nvSpPr>
          <p:spPr>
            <a:xfrm>
              <a:off x="2699423" y="3117727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9" name="Google Shape;249;p29"/>
            <p:cNvSpPr txBox="1"/>
            <p:nvPr/>
          </p:nvSpPr>
          <p:spPr>
            <a:xfrm>
              <a:off x="3335573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 b="1">
                  <a:solidFill>
                    <a:srgbClr val="EEC07B"/>
                  </a:solidFill>
                  <a:latin typeface="Roboto"/>
                  <a:ea typeface="Roboto"/>
                  <a:cs typeface="Roboto"/>
                  <a:sym typeface="Roboto"/>
                </a:rPr>
                <a:t>DEC</a:t>
              </a:r>
              <a:endParaRPr sz="800" b="1">
                <a:solidFill>
                  <a:srgbClr val="EEC07B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0" name="Google Shape;250;p29"/>
          <p:cNvGrpSpPr/>
          <p:nvPr/>
        </p:nvGrpSpPr>
        <p:grpSpPr>
          <a:xfrm>
            <a:off x="4781408" y="1957150"/>
            <a:ext cx="1709106" cy="1897975"/>
            <a:chOff x="4781408" y="1957150"/>
            <a:chExt cx="1709106" cy="1897975"/>
          </a:xfrm>
        </p:grpSpPr>
        <p:sp>
          <p:nvSpPr>
            <p:cNvPr id="251" name="Google Shape;251;p29"/>
            <p:cNvSpPr/>
            <p:nvPr/>
          </p:nvSpPr>
          <p:spPr>
            <a:xfrm>
              <a:off x="5338808" y="195715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6D32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9"/>
            <p:cNvSpPr txBox="1"/>
            <p:nvPr/>
          </p:nvSpPr>
          <p:spPr>
            <a:xfrm>
              <a:off x="4781413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b="1">
                  <a:solidFill>
                    <a:srgbClr val="6D3200"/>
                  </a:solidFill>
                  <a:latin typeface="Roboto"/>
                  <a:ea typeface="Roboto"/>
                  <a:cs typeface="Roboto"/>
                  <a:sym typeface="Roboto"/>
                </a:rPr>
                <a:t>Inflexible structure and code</a:t>
              </a:r>
              <a:endParaRPr sz="1000" b="1">
                <a:solidFill>
                  <a:srgbClr val="6D32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3" name="Google Shape;253;p29"/>
            <p:cNvSpPr txBox="1"/>
            <p:nvPr/>
          </p:nvSpPr>
          <p:spPr>
            <a:xfrm>
              <a:off x="4781408" y="3117725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4" name="Google Shape;254;p29"/>
            <p:cNvSpPr txBox="1"/>
            <p:nvPr/>
          </p:nvSpPr>
          <p:spPr>
            <a:xfrm>
              <a:off x="5417558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 b="1">
                  <a:solidFill>
                    <a:srgbClr val="6D3200"/>
                  </a:solidFill>
                  <a:latin typeface="Roboto"/>
                  <a:ea typeface="Roboto"/>
                  <a:cs typeface="Roboto"/>
                  <a:sym typeface="Roboto"/>
                </a:rPr>
                <a:t>JAN</a:t>
              </a:r>
              <a:endParaRPr sz="800" b="1">
                <a:solidFill>
                  <a:srgbClr val="6D32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5" name="Google Shape;255;p29"/>
          <p:cNvGrpSpPr/>
          <p:nvPr/>
        </p:nvGrpSpPr>
        <p:grpSpPr>
          <a:xfrm>
            <a:off x="6863388" y="1957150"/>
            <a:ext cx="1709100" cy="1150175"/>
            <a:chOff x="6863388" y="1957150"/>
            <a:chExt cx="1709100" cy="1150175"/>
          </a:xfrm>
        </p:grpSpPr>
        <p:sp>
          <p:nvSpPr>
            <p:cNvPr id="256" name="Google Shape;256;p29"/>
            <p:cNvSpPr/>
            <p:nvPr/>
          </p:nvSpPr>
          <p:spPr>
            <a:xfrm>
              <a:off x="7420786" y="195715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EEC0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9"/>
            <p:cNvSpPr txBox="1"/>
            <p:nvPr/>
          </p:nvSpPr>
          <p:spPr>
            <a:xfrm>
              <a:off x="68633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b="1">
                  <a:solidFill>
                    <a:srgbClr val="EEC07B"/>
                  </a:solidFill>
                  <a:latin typeface="Roboto"/>
                  <a:ea typeface="Roboto"/>
                  <a:cs typeface="Roboto"/>
                  <a:sym typeface="Roboto"/>
                </a:rPr>
                <a:t>Unorganized code</a:t>
              </a:r>
              <a:endParaRPr sz="1000" b="1">
                <a:solidFill>
                  <a:srgbClr val="EEC07B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8" name="Google Shape;258;p29"/>
            <p:cNvSpPr txBox="1"/>
            <p:nvPr/>
          </p:nvSpPr>
          <p:spPr>
            <a:xfrm>
              <a:off x="7499536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 b="1">
                  <a:solidFill>
                    <a:srgbClr val="EEC07B"/>
                  </a:solidFill>
                  <a:latin typeface="Roboto"/>
                  <a:ea typeface="Roboto"/>
                  <a:cs typeface="Roboto"/>
                  <a:sym typeface="Roboto"/>
                </a:rPr>
                <a:t>JAN</a:t>
              </a:r>
              <a:endParaRPr sz="800" b="1">
                <a:solidFill>
                  <a:srgbClr val="EEC07B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59" name="Google Shape;259;p29"/>
          <p:cNvSpPr/>
          <p:nvPr/>
        </p:nvSpPr>
        <p:spPr>
          <a:xfrm>
            <a:off x="4337175" y="2248113"/>
            <a:ext cx="594300" cy="36900"/>
          </a:xfrm>
          <a:prstGeom prst="roundRect">
            <a:avLst>
              <a:gd name="adj" fmla="val 50000"/>
            </a:avLst>
          </a:prstGeom>
          <a:solidFill>
            <a:srgbClr val="EEC0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9"/>
          <p:cNvSpPr/>
          <p:nvPr/>
        </p:nvSpPr>
        <p:spPr>
          <a:xfrm>
            <a:off x="6419150" y="2248113"/>
            <a:ext cx="594300" cy="36900"/>
          </a:xfrm>
          <a:prstGeom prst="roundRect">
            <a:avLst>
              <a:gd name="adj" fmla="val 50000"/>
            </a:avLst>
          </a:prstGeom>
          <a:solidFill>
            <a:srgbClr val="EEC0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Inflexible structure and code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Doesn’t utilize the advantages of OOP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Adding new sorts isn’t easy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Basically all the code can be put in one file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-GB" sz="3600"/>
              <a:t>🍞 </a:t>
            </a:r>
            <a:r>
              <a:rPr lang="en-GB"/>
              <a:t>Timeline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1"/>
          <p:cNvSpPr/>
          <p:nvPr/>
        </p:nvSpPr>
        <p:spPr>
          <a:xfrm>
            <a:off x="2164963" y="2248113"/>
            <a:ext cx="594300" cy="36900"/>
          </a:xfrm>
          <a:prstGeom prst="roundRect">
            <a:avLst>
              <a:gd name="adj" fmla="val 50000"/>
            </a:avLst>
          </a:prstGeom>
          <a:solidFill>
            <a:srgbClr val="EEC0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3" name="Google Shape;273;p31"/>
          <p:cNvGrpSpPr/>
          <p:nvPr/>
        </p:nvGrpSpPr>
        <p:grpSpPr>
          <a:xfrm>
            <a:off x="571536" y="1957150"/>
            <a:ext cx="1755000" cy="1897977"/>
            <a:chOff x="571536" y="1957150"/>
            <a:chExt cx="1755000" cy="1897977"/>
          </a:xfrm>
        </p:grpSpPr>
        <p:sp>
          <p:nvSpPr>
            <p:cNvPr id="274" name="Google Shape;274;p31"/>
            <p:cNvSpPr/>
            <p:nvPr/>
          </p:nvSpPr>
          <p:spPr>
            <a:xfrm>
              <a:off x="1151886" y="195715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EEC0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 txBox="1"/>
            <p:nvPr/>
          </p:nvSpPr>
          <p:spPr>
            <a:xfrm>
              <a:off x="1230636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 b="1">
                  <a:solidFill>
                    <a:srgbClr val="EEC07B"/>
                  </a:solidFill>
                  <a:latin typeface="Roboto"/>
                  <a:ea typeface="Roboto"/>
                  <a:cs typeface="Roboto"/>
                  <a:sym typeface="Roboto"/>
                </a:rPr>
                <a:t>DEC</a:t>
              </a:r>
              <a:endParaRPr sz="800" b="1">
                <a:solidFill>
                  <a:srgbClr val="EEC07B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6" name="Google Shape;276;p31"/>
            <p:cNvSpPr txBox="1"/>
            <p:nvPr/>
          </p:nvSpPr>
          <p:spPr>
            <a:xfrm>
              <a:off x="5944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b="1">
                  <a:solidFill>
                    <a:srgbClr val="EEC07B"/>
                  </a:solidFill>
                  <a:latin typeface="Roboto"/>
                  <a:ea typeface="Roboto"/>
                  <a:cs typeface="Roboto"/>
                  <a:sym typeface="Roboto"/>
                </a:rPr>
                <a:t>Initial planning</a:t>
              </a:r>
              <a:endParaRPr sz="1000" b="1">
                <a:solidFill>
                  <a:srgbClr val="EEC07B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7" name="Google Shape;277;p31"/>
            <p:cNvSpPr txBox="1"/>
            <p:nvPr/>
          </p:nvSpPr>
          <p:spPr>
            <a:xfrm>
              <a:off x="571536" y="3117727"/>
              <a:ext cx="17550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800">
                <a:solidFill>
                  <a:srgbClr val="EEC07B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8" name="Google Shape;278;p31"/>
          <p:cNvGrpSpPr/>
          <p:nvPr/>
        </p:nvGrpSpPr>
        <p:grpSpPr>
          <a:xfrm>
            <a:off x="2699423" y="1957150"/>
            <a:ext cx="1709103" cy="1897977"/>
            <a:chOff x="2699423" y="1957150"/>
            <a:chExt cx="1709103" cy="1897977"/>
          </a:xfrm>
        </p:grpSpPr>
        <p:sp>
          <p:nvSpPr>
            <p:cNvPr id="279" name="Google Shape;279;p31"/>
            <p:cNvSpPr/>
            <p:nvPr/>
          </p:nvSpPr>
          <p:spPr>
            <a:xfrm>
              <a:off x="3256823" y="195715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EEC0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EC07B"/>
                </a:solidFill>
              </a:endParaRPr>
            </a:p>
          </p:txBody>
        </p:sp>
        <p:sp>
          <p:nvSpPr>
            <p:cNvPr id="280" name="Google Shape;280;p31"/>
            <p:cNvSpPr txBox="1"/>
            <p:nvPr/>
          </p:nvSpPr>
          <p:spPr>
            <a:xfrm>
              <a:off x="2699425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b="1">
                  <a:solidFill>
                    <a:srgbClr val="EEC07B"/>
                  </a:solidFill>
                  <a:latin typeface="Roboto"/>
                  <a:ea typeface="Roboto"/>
                  <a:cs typeface="Roboto"/>
                  <a:sym typeface="Roboto"/>
                </a:rPr>
                <a:t>Problem with Visualizer</a:t>
              </a:r>
              <a:endParaRPr sz="1000" b="1">
                <a:solidFill>
                  <a:srgbClr val="EEC07B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1" name="Google Shape;281;p31"/>
            <p:cNvSpPr txBox="1"/>
            <p:nvPr/>
          </p:nvSpPr>
          <p:spPr>
            <a:xfrm>
              <a:off x="2699423" y="3117727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2" name="Google Shape;282;p31"/>
            <p:cNvSpPr txBox="1"/>
            <p:nvPr/>
          </p:nvSpPr>
          <p:spPr>
            <a:xfrm>
              <a:off x="3335573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 b="1">
                  <a:solidFill>
                    <a:srgbClr val="EEC07B"/>
                  </a:solidFill>
                  <a:latin typeface="Roboto"/>
                  <a:ea typeface="Roboto"/>
                  <a:cs typeface="Roboto"/>
                  <a:sym typeface="Roboto"/>
                </a:rPr>
                <a:t>DEC</a:t>
              </a:r>
              <a:endParaRPr sz="800" b="1">
                <a:solidFill>
                  <a:srgbClr val="EEC07B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3" name="Google Shape;283;p31"/>
          <p:cNvGrpSpPr/>
          <p:nvPr/>
        </p:nvGrpSpPr>
        <p:grpSpPr>
          <a:xfrm>
            <a:off x="4781408" y="1957150"/>
            <a:ext cx="1709106" cy="1897975"/>
            <a:chOff x="4781408" y="1957150"/>
            <a:chExt cx="1709106" cy="1897975"/>
          </a:xfrm>
        </p:grpSpPr>
        <p:sp>
          <p:nvSpPr>
            <p:cNvPr id="284" name="Google Shape;284;p31"/>
            <p:cNvSpPr/>
            <p:nvPr/>
          </p:nvSpPr>
          <p:spPr>
            <a:xfrm>
              <a:off x="5338808" y="195715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EEC0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 txBox="1"/>
            <p:nvPr/>
          </p:nvSpPr>
          <p:spPr>
            <a:xfrm>
              <a:off x="4781413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b="1">
                  <a:solidFill>
                    <a:srgbClr val="EEC07B"/>
                  </a:solidFill>
                  <a:latin typeface="Roboto"/>
                  <a:ea typeface="Roboto"/>
                  <a:cs typeface="Roboto"/>
                  <a:sym typeface="Roboto"/>
                </a:rPr>
                <a:t>Inflexible structure and code</a:t>
              </a:r>
              <a:endParaRPr sz="1000" b="1">
                <a:solidFill>
                  <a:srgbClr val="EEC07B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6" name="Google Shape;286;p31"/>
            <p:cNvSpPr txBox="1"/>
            <p:nvPr/>
          </p:nvSpPr>
          <p:spPr>
            <a:xfrm>
              <a:off x="4781408" y="3117725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7" name="Google Shape;287;p31"/>
            <p:cNvSpPr txBox="1"/>
            <p:nvPr/>
          </p:nvSpPr>
          <p:spPr>
            <a:xfrm>
              <a:off x="5417558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 b="1">
                  <a:solidFill>
                    <a:srgbClr val="EEC07B"/>
                  </a:solidFill>
                  <a:latin typeface="Roboto"/>
                  <a:ea typeface="Roboto"/>
                  <a:cs typeface="Roboto"/>
                  <a:sym typeface="Roboto"/>
                </a:rPr>
                <a:t>JAN</a:t>
              </a:r>
              <a:endParaRPr sz="800" b="1">
                <a:solidFill>
                  <a:srgbClr val="EEC07B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88" name="Google Shape;288;p31"/>
          <p:cNvSpPr/>
          <p:nvPr/>
        </p:nvSpPr>
        <p:spPr>
          <a:xfrm>
            <a:off x="4337175" y="2248113"/>
            <a:ext cx="594300" cy="36900"/>
          </a:xfrm>
          <a:prstGeom prst="roundRect">
            <a:avLst>
              <a:gd name="adj" fmla="val 50000"/>
            </a:avLst>
          </a:prstGeom>
          <a:solidFill>
            <a:srgbClr val="EEC0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1"/>
          <p:cNvSpPr/>
          <p:nvPr/>
        </p:nvSpPr>
        <p:spPr>
          <a:xfrm>
            <a:off x="6419150" y="2248113"/>
            <a:ext cx="594300" cy="36900"/>
          </a:xfrm>
          <a:prstGeom prst="roundRect">
            <a:avLst>
              <a:gd name="adj" fmla="val 50000"/>
            </a:avLst>
          </a:prstGeom>
          <a:solidFill>
            <a:srgbClr val="EEC0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0" name="Google Shape;290;p31"/>
          <p:cNvGrpSpPr/>
          <p:nvPr/>
        </p:nvGrpSpPr>
        <p:grpSpPr>
          <a:xfrm>
            <a:off x="6863388" y="1957150"/>
            <a:ext cx="1709100" cy="1150175"/>
            <a:chOff x="6863388" y="1957150"/>
            <a:chExt cx="1709100" cy="1150175"/>
          </a:xfrm>
        </p:grpSpPr>
        <p:sp>
          <p:nvSpPr>
            <p:cNvPr id="291" name="Google Shape;291;p31"/>
            <p:cNvSpPr/>
            <p:nvPr/>
          </p:nvSpPr>
          <p:spPr>
            <a:xfrm>
              <a:off x="7420786" y="195715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6D32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 txBox="1"/>
            <p:nvPr/>
          </p:nvSpPr>
          <p:spPr>
            <a:xfrm>
              <a:off x="68633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b="1">
                  <a:solidFill>
                    <a:srgbClr val="6D3200"/>
                  </a:solidFill>
                  <a:latin typeface="Roboto"/>
                  <a:ea typeface="Roboto"/>
                  <a:cs typeface="Roboto"/>
                  <a:sym typeface="Roboto"/>
                </a:rPr>
                <a:t>Implemented Design</a:t>
              </a:r>
              <a:endParaRPr sz="1000" b="1">
                <a:solidFill>
                  <a:srgbClr val="6D32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3" name="Google Shape;293;p31"/>
            <p:cNvSpPr txBox="1"/>
            <p:nvPr/>
          </p:nvSpPr>
          <p:spPr>
            <a:xfrm>
              <a:off x="7499536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 b="1">
                  <a:solidFill>
                    <a:srgbClr val="6D3200"/>
                  </a:solidFill>
                  <a:latin typeface="Roboto"/>
                  <a:ea typeface="Roboto"/>
                  <a:cs typeface="Roboto"/>
                  <a:sym typeface="Roboto"/>
                </a:rPr>
                <a:t>JAN</a:t>
              </a:r>
              <a:endParaRPr sz="800" b="1">
                <a:solidFill>
                  <a:srgbClr val="6D32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🍞 Introduction 🍞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Implemented Design </a:t>
            </a:r>
            <a:endParaRPr/>
          </a:p>
        </p:txBody>
      </p:sp>
      <p:pic>
        <p:nvPicPr>
          <p:cNvPr id="299" name="Google Shape;2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750" y="974125"/>
            <a:ext cx="792655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3"/>
          <p:cNvSpPr/>
          <p:nvPr/>
        </p:nvSpPr>
        <p:spPr>
          <a:xfrm>
            <a:off x="1573500" y="1956750"/>
            <a:ext cx="5997000" cy="123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422308"/>
                </a:solidFill>
                <a:latin typeface="Comic Sans MS"/>
                <a:ea typeface="Comic Sans MS"/>
                <a:cs typeface="Comic Sans MS"/>
                <a:sym typeface="Comic Sans MS"/>
              </a:rPr>
              <a:t>Demonstration</a:t>
            </a:r>
            <a:endParaRPr sz="4800">
              <a:solidFill>
                <a:srgbClr val="422308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Bread Sorter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427450" y="3609850"/>
            <a:ext cx="39999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Selection Screen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2"/>
          </p:nvPr>
        </p:nvSpPr>
        <p:spPr>
          <a:xfrm>
            <a:off x="4741350" y="3609850"/>
            <a:ext cx="39999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Visualizer Screen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450" y="1152475"/>
            <a:ext cx="3999899" cy="2230620"/>
          </a:xfrm>
          <a:prstGeom prst="rect">
            <a:avLst/>
          </a:prstGeom>
          <a:noFill/>
          <a:ln w="38100" cap="flat" cmpd="sng">
            <a:solidFill>
              <a:srgbClr val="6D32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1575" y="1152475"/>
            <a:ext cx="3979441" cy="2230626"/>
          </a:xfrm>
          <a:prstGeom prst="rect">
            <a:avLst/>
          </a:prstGeom>
          <a:noFill/>
          <a:ln w="38100" cap="flat" cmpd="sng">
            <a:solidFill>
              <a:srgbClr val="6D32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🍞 Design 🍞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3656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Goals</a:t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1110350" y="2133575"/>
            <a:ext cx="3200400" cy="1241100"/>
          </a:xfrm>
          <a:prstGeom prst="roundRect">
            <a:avLst>
              <a:gd name="adj" fmla="val 16667"/>
            </a:avLst>
          </a:prstGeom>
          <a:solidFill>
            <a:srgbClr val="FFF4E3"/>
          </a:solidFill>
          <a:ln w="38100" cap="flat" cmpd="sng">
            <a:solidFill>
              <a:srgbClr val="EEC07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422308"/>
                </a:solidFill>
                <a:latin typeface="Comic Sans MS"/>
                <a:ea typeface="Comic Sans MS"/>
                <a:cs typeface="Comic Sans MS"/>
                <a:sym typeface="Comic Sans MS"/>
              </a:rPr>
              <a:t>Approachable</a:t>
            </a:r>
            <a:endParaRPr sz="2800">
              <a:solidFill>
                <a:srgbClr val="422308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4833250" y="2133575"/>
            <a:ext cx="3200400" cy="1241100"/>
          </a:xfrm>
          <a:prstGeom prst="roundRect">
            <a:avLst>
              <a:gd name="adj" fmla="val 16667"/>
            </a:avLst>
          </a:prstGeom>
          <a:solidFill>
            <a:srgbClr val="FFF4E3"/>
          </a:solidFill>
          <a:ln w="38100" cap="flat" cmpd="sng">
            <a:solidFill>
              <a:srgbClr val="EEC07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422308"/>
                </a:solidFill>
                <a:latin typeface="Comic Sans MS"/>
                <a:ea typeface="Comic Sans MS"/>
                <a:cs typeface="Comic Sans MS"/>
                <a:sym typeface="Comic Sans MS"/>
              </a:rPr>
              <a:t>Educational</a:t>
            </a:r>
            <a:endParaRPr sz="2800">
              <a:solidFill>
                <a:srgbClr val="422308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Theme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0" name="Google Shape;100;p1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Comic Sans MS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5851" y="362163"/>
            <a:ext cx="2144290" cy="441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🍞 Selection Screen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121" y="1255646"/>
            <a:ext cx="5923699" cy="3303474"/>
          </a:xfrm>
          <a:prstGeom prst="rect">
            <a:avLst/>
          </a:prstGeom>
          <a:noFill/>
          <a:ln w="38100" cap="flat" cmpd="sng">
            <a:solidFill>
              <a:srgbClr val="6D32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6481825" y="1152475"/>
            <a:ext cx="2350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Element Number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Algorithm Buttons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/>
          <p:nvPr/>
        </p:nvSpPr>
        <p:spPr>
          <a:xfrm>
            <a:off x="6106125" y="2686025"/>
            <a:ext cx="2379600" cy="1994700"/>
          </a:xfrm>
          <a:prstGeom prst="roundRect">
            <a:avLst>
              <a:gd name="adj" fmla="val 10518"/>
            </a:avLst>
          </a:prstGeom>
          <a:solidFill>
            <a:srgbClr val="FFF4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4239225" y="443100"/>
            <a:ext cx="2595900" cy="1994700"/>
          </a:xfrm>
          <a:prstGeom prst="roundRect">
            <a:avLst>
              <a:gd name="adj" fmla="val 10518"/>
            </a:avLst>
          </a:prstGeom>
          <a:solidFill>
            <a:srgbClr val="FFF4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Problems of Buttons</a:t>
            </a:r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8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Not as easy to add algorithms</a:t>
            </a:r>
            <a:endParaRPr sz="1800"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1288" y="591725"/>
            <a:ext cx="2210800" cy="165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5950" y="2880125"/>
            <a:ext cx="1985525" cy="160649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6835150" y="1220675"/>
            <a:ext cx="160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22308"/>
                </a:solidFill>
                <a:latin typeface="Comic Sans MS"/>
                <a:ea typeface="Comic Sans MS"/>
                <a:cs typeface="Comic Sans MS"/>
                <a:sym typeface="Comic Sans MS"/>
              </a:rPr>
              <a:t>Dropdown Menu</a:t>
            </a:r>
            <a:endParaRPr>
              <a:solidFill>
                <a:srgbClr val="422308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4572000" y="3483275"/>
            <a:ext cx="160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22308"/>
                </a:solidFill>
                <a:latin typeface="Comic Sans MS"/>
                <a:ea typeface="Comic Sans MS"/>
                <a:cs typeface="Comic Sans MS"/>
                <a:sym typeface="Comic Sans MS"/>
              </a:rPr>
              <a:t>Radio Buttons</a:t>
            </a:r>
            <a:endParaRPr>
              <a:solidFill>
                <a:srgbClr val="422308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1" name="Google Shape;121;p20"/>
          <p:cNvSpPr txBox="1">
            <a:spLocks noGrp="1"/>
          </p:cNvSpPr>
          <p:nvPr>
            <p:ph type="body" idx="1"/>
          </p:nvPr>
        </p:nvSpPr>
        <p:spPr>
          <a:xfrm>
            <a:off x="311700" y="3183050"/>
            <a:ext cx="2808000" cy="15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Change to different selection menu</a:t>
            </a:r>
            <a:endParaRPr sz="1800"/>
          </a:p>
        </p:txBody>
      </p:sp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311700" y="2353113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🍞 Visualizer Screen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body" idx="1"/>
          </p:nvPr>
        </p:nvSpPr>
        <p:spPr>
          <a:xfrm>
            <a:off x="6481825" y="1152475"/>
            <a:ext cx="2350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Visualizer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Name of Algorithm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Time Complexity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Swap Counter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Back Button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125" y="1248425"/>
            <a:ext cx="5923700" cy="3320447"/>
          </a:xfrm>
          <a:prstGeom prst="rect">
            <a:avLst/>
          </a:prstGeom>
          <a:noFill/>
          <a:ln w="38100" cap="flat" cmpd="sng">
            <a:solidFill>
              <a:srgbClr val="6D32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212</Words>
  <Application>Microsoft Office PowerPoint</Application>
  <PresentationFormat>On-screen Show (16:9)</PresentationFormat>
  <Paragraphs>91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Comic Sans MS</vt:lpstr>
      <vt:lpstr>Roboto</vt:lpstr>
      <vt:lpstr>Arial</vt:lpstr>
      <vt:lpstr>Simple Light</vt:lpstr>
      <vt:lpstr>Bread Sorter</vt:lpstr>
      <vt:lpstr>🍞 Introduction 🍞</vt:lpstr>
      <vt:lpstr>Bread Sorter</vt:lpstr>
      <vt:lpstr>🍞 Design 🍞</vt:lpstr>
      <vt:lpstr>Goals</vt:lpstr>
      <vt:lpstr> Theme</vt:lpstr>
      <vt:lpstr>🍞 Selection Screen  </vt:lpstr>
      <vt:lpstr>Problems of Buttons</vt:lpstr>
      <vt:lpstr>🍞 Visualizer Screen  </vt:lpstr>
      <vt:lpstr>🍞 Timeline 🍞</vt:lpstr>
      <vt:lpstr>🍞 Timeline</vt:lpstr>
      <vt:lpstr>🍞 Timeline</vt:lpstr>
      <vt:lpstr>Initial planning</vt:lpstr>
      <vt:lpstr>🍞 Timeline </vt:lpstr>
      <vt:lpstr>Problem with Visualizer </vt:lpstr>
      <vt:lpstr>PowerPoint Presentation</vt:lpstr>
      <vt:lpstr>🍞 Timeline </vt:lpstr>
      <vt:lpstr>Inflexible structure and code </vt:lpstr>
      <vt:lpstr>🍞 Timeline </vt:lpstr>
      <vt:lpstr>Implemented Design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Bread Sorter</dc:title>
  <dc:creator>Angelita G</dc:creator>
  <cp:lastModifiedBy>Angelita Gozaly</cp:lastModifiedBy>
  <cp:revision>2</cp:revision>
  <dcterms:modified xsi:type="dcterms:W3CDTF">2023-02-03T06:26:14Z</dcterms:modified>
</cp:coreProperties>
</file>