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87" r:id="rId4"/>
    <p:sldId id="258" r:id="rId5"/>
    <p:sldId id="286" r:id="rId6"/>
    <p:sldId id="266" r:id="rId7"/>
    <p:sldId id="264" r:id="rId8"/>
    <p:sldId id="265" r:id="rId9"/>
    <p:sldId id="259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6" r:id="rId18"/>
    <p:sldId id="275" r:id="rId19"/>
    <p:sldId id="274" r:id="rId20"/>
    <p:sldId id="277" r:id="rId21"/>
    <p:sldId id="279" r:id="rId22"/>
    <p:sldId id="278" r:id="rId23"/>
    <p:sldId id="282" r:id="rId24"/>
    <p:sldId id="281" r:id="rId25"/>
    <p:sldId id="280" r:id="rId26"/>
    <p:sldId id="288" r:id="rId27"/>
    <p:sldId id="285" r:id="rId2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6" d="100"/>
          <a:sy n="56" d="100"/>
        </p:scale>
        <p:origin x="-90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6EB2D-CBA8-444D-B2FD-1AF25986FC40}" type="datetimeFigureOut">
              <a:rPr lang="es-CO" smtClean="0"/>
              <a:pPr/>
              <a:t>05/08/2015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02064-FA48-49F7-BF2A-2350357A4EE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380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60A6-E45C-47CA-83FD-BF8AE7B62C69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4201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AD2-6A47-4AA7-8489-1F2F870FAF4F}" type="datetimeFigureOut">
              <a:rPr lang="es-CO" smtClean="0"/>
              <a:pPr/>
              <a:t>05/08/2015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A903-2CBF-4DE3-942D-077AD98064E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421961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AD2-6A47-4AA7-8489-1F2F870FAF4F}" type="datetimeFigureOut">
              <a:rPr lang="es-CO" smtClean="0"/>
              <a:pPr/>
              <a:t>05/08/2015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A903-2CBF-4DE3-942D-077AD98064E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74776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AD2-6A47-4AA7-8489-1F2F870FAF4F}" type="datetimeFigureOut">
              <a:rPr lang="es-CO" smtClean="0"/>
              <a:pPr/>
              <a:t>05/08/2015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A903-2CBF-4DE3-942D-077AD98064E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3348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AD2-6A47-4AA7-8489-1F2F870FAF4F}" type="datetimeFigureOut">
              <a:rPr lang="es-CO" smtClean="0"/>
              <a:pPr/>
              <a:t>05/08/2015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A903-2CBF-4DE3-942D-077AD98064E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34400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AD2-6A47-4AA7-8489-1F2F870FAF4F}" type="datetimeFigureOut">
              <a:rPr lang="es-CO" smtClean="0"/>
              <a:pPr/>
              <a:t>05/08/2015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A903-2CBF-4DE3-942D-077AD98064E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19510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AD2-6A47-4AA7-8489-1F2F870FAF4F}" type="datetimeFigureOut">
              <a:rPr lang="es-CO" smtClean="0"/>
              <a:pPr/>
              <a:t>05/08/2015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A903-2CBF-4DE3-942D-077AD98064E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21406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AD2-6A47-4AA7-8489-1F2F870FAF4F}" type="datetimeFigureOut">
              <a:rPr lang="es-CO" smtClean="0"/>
              <a:pPr/>
              <a:t>05/08/2015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A903-2CBF-4DE3-942D-077AD98064E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42368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AD2-6A47-4AA7-8489-1F2F870FAF4F}" type="datetimeFigureOut">
              <a:rPr lang="es-CO" smtClean="0"/>
              <a:pPr/>
              <a:t>05/08/2015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A903-2CBF-4DE3-942D-077AD98064E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5573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AD2-6A47-4AA7-8489-1F2F870FAF4F}" type="datetimeFigureOut">
              <a:rPr lang="es-CO" smtClean="0"/>
              <a:pPr/>
              <a:t>05/08/2015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A903-2CBF-4DE3-942D-077AD98064E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79761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AD2-6A47-4AA7-8489-1F2F870FAF4F}" type="datetimeFigureOut">
              <a:rPr lang="es-CO" smtClean="0"/>
              <a:pPr/>
              <a:t>05/08/2015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A903-2CBF-4DE3-942D-077AD98064E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75576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AD2-6A47-4AA7-8489-1F2F870FAF4F}" type="datetimeFigureOut">
              <a:rPr lang="es-CO" smtClean="0"/>
              <a:pPr/>
              <a:t>05/08/2015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A903-2CBF-4DE3-942D-077AD98064E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93641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D6AD2-6A47-4AA7-8489-1F2F870FAF4F}" type="datetimeFigureOut">
              <a:rPr lang="es-CO" smtClean="0"/>
              <a:pPr/>
              <a:t>05/08/2015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A903-2CBF-4DE3-942D-077AD98064E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81357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SOLIC%20UNICA%20ASOC%20PERS%20NAT(COFT200)SEPT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../Formato%20cotizador%20fuerza%20comercial%20OK.pdf" TargetMode="External"/><Relationship Id="rId4" Type="http://schemas.openxmlformats.org/officeDocument/2006/relationships/hyperlink" Target="../CO-FT-166%20-%20Autorizacion%20Consulta%20Centrales%20de%20Riesgo(1).pd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174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251520" y="1630624"/>
            <a:ext cx="864096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sz="1700" dirty="0" smtClean="0">
                <a:latin typeface="Century Gothic" panose="020B0502020202020204" pitchFamily="34" charset="0"/>
              </a:rPr>
              <a:t>Cubrimiento </a:t>
            </a:r>
            <a:r>
              <a:rPr lang="es-ES" sz="1700" dirty="0">
                <a:latin typeface="Century Gothic" panose="020B0502020202020204" pitchFamily="34" charset="0"/>
              </a:rPr>
              <a:t>para los beneficiarios directos del  Asociado, su cónyuge o compañero permanente, los padres e hijos (consanguíneos o por adopción) hasta 30 años de edad o sin límite cuando estos sean discapacitados.</a:t>
            </a:r>
          </a:p>
          <a:p>
            <a:pPr algn="just">
              <a:defRPr/>
            </a:pPr>
            <a:endParaRPr lang="es-ES" sz="1700" b="1" u="sng" dirty="0">
              <a:latin typeface="Century Gothic" panose="020B0502020202020204" pitchFamily="34" charset="0"/>
            </a:endParaRPr>
          </a:p>
          <a:p>
            <a:pPr algn="just">
              <a:defRPr/>
            </a:pPr>
            <a:r>
              <a:rPr lang="es-ES" sz="1700" dirty="0">
                <a:latin typeface="Century Gothic" panose="020B0502020202020204" pitchFamily="34" charset="0"/>
              </a:rPr>
              <a:t>En el evento que los beneficiarios directos del Asociado fallezcan, se entregará un </a:t>
            </a:r>
            <a:r>
              <a:rPr lang="es-ES" sz="1700" u="sng" dirty="0">
                <a:latin typeface="Century Gothic" panose="020B0502020202020204" pitchFamily="34" charset="0"/>
              </a:rPr>
              <a:t>auxilio para cubrir los gastos que genera este evento</a:t>
            </a:r>
            <a:r>
              <a:rPr lang="es-ES" sz="1700" dirty="0">
                <a:latin typeface="Century Gothic" panose="020B0502020202020204" pitchFamily="34" charset="0"/>
              </a:rPr>
              <a:t>. </a:t>
            </a:r>
            <a:r>
              <a:rPr lang="es-ES" sz="1700" dirty="0">
                <a:solidFill>
                  <a:srgbClr val="009900"/>
                </a:solidFill>
                <a:latin typeface="Century Gothic" panose="020B0502020202020204" pitchFamily="34" charset="0"/>
              </a:rPr>
              <a:t>El auxilio equivale a 5 salarios mínimos mensuales legales vigentes ($3.221.750) </a:t>
            </a:r>
            <a:r>
              <a:rPr lang="es-ES" sz="1700" dirty="0">
                <a:latin typeface="Century Gothic" panose="020B0502020202020204" pitchFamily="34" charset="0"/>
              </a:rPr>
              <a:t>y podrá elegir el dinero o el servicio, el cual se prestara a través de las entidades de prestación de servicios exequiales que tengan convenio con Coomeva  (Red Los Olivos</a:t>
            </a:r>
            <a:r>
              <a:rPr lang="es-ES" sz="1700" dirty="0" smtClean="0">
                <a:latin typeface="Century Gothic" panose="020B0502020202020204" pitchFamily="34" charset="0"/>
              </a:rPr>
              <a:t>).</a:t>
            </a:r>
            <a:endParaRPr lang="es-CO" sz="1700" dirty="0">
              <a:latin typeface="Century Gothic" panose="020B0502020202020204" pitchFamily="34" charset="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51521" y="909634"/>
            <a:ext cx="85689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s-CO" altLang="es-CO" sz="2000" b="1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Fondo mutual de auxilio funerario </a:t>
            </a:r>
          </a:p>
          <a:p>
            <a:r>
              <a:rPr lang="es-CO" altLang="es-CO" sz="2000" b="1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       por muerte de familiares directos del asociado</a:t>
            </a:r>
            <a:endParaRPr lang="es-CO" altLang="es-CO" sz="2000" b="1" dirty="0">
              <a:solidFill>
                <a:srgbClr val="0099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6 Rectángulo"/>
          <p:cNvSpPr/>
          <p:nvPr/>
        </p:nvSpPr>
        <p:spPr>
          <a:xfrm>
            <a:off x="638042" y="237708"/>
            <a:ext cx="8398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C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Conceptos estatutarios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7 Imagen" descr="line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22605"/>
            <a:ext cx="9144000" cy="21431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652967" y="4124822"/>
            <a:ext cx="6368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b="1" dirty="0">
                <a:solidFill>
                  <a:srgbClr val="009900"/>
                </a:solidFill>
                <a:latin typeface="Century Gothic" panose="020B0502020202020204" pitchFamily="34" charset="0"/>
              </a:rPr>
              <a:t>Nota: Los beneficiarios directos deben estar debidamente inscritos ante Coomeva</a:t>
            </a:r>
          </a:p>
        </p:txBody>
      </p:sp>
    </p:spTree>
    <p:extLst>
      <p:ext uri="{BB962C8B-B14F-4D97-AF65-F5344CB8AC3E}">
        <p14:creationId xmlns:p14="http://schemas.microsoft.com/office/powerpoint/2010/main" xmlns="" val="19667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 Rectángulo"/>
          <p:cNvSpPr/>
          <p:nvPr/>
        </p:nvSpPr>
        <p:spPr>
          <a:xfrm>
            <a:off x="90139" y="2341622"/>
            <a:ext cx="8963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Fondo </a:t>
            </a:r>
            <a:r>
              <a:rPr lang="es-CO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 Mutual </a:t>
            </a:r>
            <a:r>
              <a:rPr lang="es-CO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Calamidad</a:t>
            </a:r>
          </a:p>
        </p:txBody>
      </p:sp>
    </p:spTree>
    <p:extLst>
      <p:ext uri="{BB962C8B-B14F-4D97-AF65-F5344CB8AC3E}">
        <p14:creationId xmlns:p14="http://schemas.microsoft.com/office/powerpoint/2010/main" xmlns="" val="39954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2 CuadroTexto"/>
          <p:cNvSpPr txBox="1"/>
          <p:nvPr/>
        </p:nvSpPr>
        <p:spPr>
          <a:xfrm>
            <a:off x="638042" y="1518155"/>
            <a:ext cx="8182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i="1" dirty="0" smtClean="0">
                <a:latin typeface="Century Gothic" panose="020B0502020202020204" pitchFamily="34" charset="0"/>
              </a:rPr>
              <a:t>Calamidad doméstica</a:t>
            </a:r>
            <a:r>
              <a:rPr lang="es-CO" i="1" dirty="0" smtClean="0">
                <a:latin typeface="Century Gothic" panose="020B0502020202020204" pitchFamily="34" charset="0"/>
              </a:rPr>
              <a:t>: </a:t>
            </a:r>
            <a:r>
              <a:rPr lang="es-CO" dirty="0" smtClean="0">
                <a:latin typeface="Century Gothic" panose="020B0502020202020204" pitchFamily="34" charset="0"/>
              </a:rPr>
              <a:t>Hecho súbito imprevisto no provocado voluntariamente por la víctima, que afecte considerablemente la vida, la salud o ponga en grave riesgo el patrimonio y/o la situación económica del asociado, del núcleo familiar que dependa de él.</a:t>
            </a:r>
          </a:p>
        </p:txBody>
      </p:sp>
      <p:sp>
        <p:nvSpPr>
          <p:cNvPr id="3" name="13 CuadroTexto"/>
          <p:cNvSpPr txBox="1"/>
          <p:nvPr/>
        </p:nvSpPr>
        <p:spPr>
          <a:xfrm>
            <a:off x="5508105" y="3333013"/>
            <a:ext cx="3528391" cy="95410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sz="1400" dirty="0" smtClean="0">
                <a:latin typeface="Century Gothic" panose="020B0502020202020204" pitchFamily="34" charset="0"/>
              </a:rPr>
              <a:t>Grave enfermedad del asociado</a:t>
            </a:r>
          </a:p>
          <a:p>
            <a:pPr marL="342900" indent="-342900">
              <a:buAutoNum type="arabicPeriod"/>
            </a:pPr>
            <a:r>
              <a:rPr lang="es-CO" sz="1400" dirty="0" smtClean="0">
                <a:latin typeface="Century Gothic" panose="020B0502020202020204" pitchFamily="34" charset="0"/>
              </a:rPr>
              <a:t>Grave enfermedad del familiar  cercano</a:t>
            </a:r>
          </a:p>
          <a:p>
            <a:pPr marL="342900" indent="-342900">
              <a:buAutoNum type="arabicPeriod"/>
            </a:pPr>
            <a:r>
              <a:rPr lang="es-CO" sz="1400" dirty="0" smtClean="0">
                <a:latin typeface="Century Gothic" panose="020B0502020202020204" pitchFamily="34" charset="0"/>
              </a:rPr>
              <a:t>Afectación del patrimonio </a:t>
            </a:r>
            <a:endParaRPr lang="es-CO" sz="1400" dirty="0">
              <a:latin typeface="Century Gothic" panose="020B0502020202020204" pitchFamily="34" charset="0"/>
            </a:endParaRPr>
          </a:p>
        </p:txBody>
      </p:sp>
      <p:sp>
        <p:nvSpPr>
          <p:cNvPr id="4" name="14 CuadroTexto"/>
          <p:cNvSpPr txBox="1"/>
          <p:nvPr/>
        </p:nvSpPr>
        <p:spPr>
          <a:xfrm>
            <a:off x="80785" y="2893278"/>
            <a:ext cx="4176464" cy="228147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1600" dirty="0" smtClean="0">
                <a:latin typeface="Century Gothic" panose="020B0502020202020204" pitchFamily="34" charset="0"/>
              </a:rPr>
              <a:t>Tiene como propósito proveer de recursos económicos al asociado de forma tal que le permita atender, dentro de las posibilidades económicas del fondo, las situaciones de calamidad, o las circunstancias imprevistas que afecten el patrimonio de los Asociados y/o sus familias</a:t>
            </a:r>
            <a:endParaRPr lang="es-CO" sz="1600" dirty="0">
              <a:latin typeface="Century Gothic" panose="020B0502020202020204" pitchFamily="34" charset="0"/>
            </a:endParaRPr>
          </a:p>
        </p:txBody>
      </p:sp>
      <p:sp>
        <p:nvSpPr>
          <p:cNvPr id="5" name="15 Flecha derecha"/>
          <p:cNvSpPr/>
          <p:nvPr/>
        </p:nvSpPr>
        <p:spPr>
          <a:xfrm>
            <a:off x="4336770" y="3681580"/>
            <a:ext cx="978408" cy="484632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B050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51521" y="974029"/>
            <a:ext cx="85689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s-CO" altLang="es-CO" b="1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Fondo Mutual De Calamidad</a:t>
            </a:r>
            <a:endParaRPr lang="es-CO" altLang="es-CO" b="1" dirty="0">
              <a:solidFill>
                <a:srgbClr val="0099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11 Rectángulo"/>
          <p:cNvSpPr/>
          <p:nvPr/>
        </p:nvSpPr>
        <p:spPr>
          <a:xfrm>
            <a:off x="638042" y="108918"/>
            <a:ext cx="8398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C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Conceptos estatutarios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16 Imagen" descr="line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93815"/>
            <a:ext cx="9144000" cy="21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39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2 Marcador de contenido"/>
          <p:cNvSpPr txBox="1">
            <a:spLocks/>
          </p:cNvSpPr>
          <p:nvPr/>
        </p:nvSpPr>
        <p:spPr>
          <a:xfrm>
            <a:off x="395535" y="2129947"/>
            <a:ext cx="5812081" cy="34458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+mj-lt"/>
              <a:buAutoNum type="alphaLcParenR"/>
              <a:defRPr/>
            </a:pPr>
            <a:r>
              <a:rPr lang="es-ES" sz="1800" dirty="0" smtClean="0">
                <a:latin typeface="Century Gothic" panose="020B0502020202020204" pitchFamily="34" charset="0"/>
              </a:rPr>
              <a:t>Antigüedad de vinculación en el servicio no inferior a seis meses.</a:t>
            </a:r>
          </a:p>
          <a:p>
            <a:pPr algn="just">
              <a:buFont typeface="+mj-lt"/>
              <a:buAutoNum type="alphaLcParenR"/>
              <a:defRPr/>
            </a:pPr>
            <a:r>
              <a:rPr lang="es-ES" sz="1800" dirty="0" smtClean="0">
                <a:latin typeface="Century Gothic" panose="020B0502020202020204" pitchFamily="34" charset="0"/>
              </a:rPr>
              <a:t>Haber permanecido activo, en cumplimiento de sus obligaciones estatutarias, como mínimo seis meses continuos durante el tiempo de vinculación a la Cooperativa.</a:t>
            </a:r>
          </a:p>
          <a:p>
            <a:pPr marL="457200" indent="-457200" algn="just">
              <a:lnSpc>
                <a:spcPct val="80000"/>
              </a:lnSpc>
              <a:buClr>
                <a:srgbClr val="006600"/>
              </a:buClr>
              <a:buFont typeface="+mj-lt"/>
              <a:buAutoNum type="alphaLcParenR"/>
            </a:pPr>
            <a:r>
              <a:rPr lang="es-ES" altLang="es-CO" sz="1800" dirty="0" smtClean="0">
                <a:latin typeface="Century Gothic" panose="020B0502020202020204" pitchFamily="34" charset="0"/>
              </a:rPr>
              <a:t>Haber </a:t>
            </a:r>
            <a:r>
              <a:rPr lang="es-ES" altLang="es-CO" sz="1800" dirty="0">
                <a:latin typeface="Century Gothic" panose="020B0502020202020204" pitchFamily="34" charset="0"/>
              </a:rPr>
              <a:t>transcurrido por lo menos </a:t>
            </a:r>
            <a:r>
              <a:rPr lang="es-ES" altLang="es-CO" sz="1800" dirty="0" smtClean="0">
                <a:latin typeface="Century Gothic" panose="020B0502020202020204" pitchFamily="34" charset="0"/>
              </a:rPr>
              <a:t>24 meses de </a:t>
            </a:r>
            <a:r>
              <a:rPr lang="es-ES" altLang="es-CO" sz="1800" dirty="0">
                <a:latin typeface="Century Gothic" panose="020B0502020202020204" pitchFamily="34" charset="0"/>
              </a:rPr>
              <a:t>habérsele aprobado </a:t>
            </a:r>
            <a:r>
              <a:rPr lang="es-ES" altLang="es-CO" sz="1800" dirty="0" smtClean="0">
                <a:latin typeface="Century Gothic" panose="020B0502020202020204" pitchFamily="34" charset="0"/>
              </a:rPr>
              <a:t>el </a:t>
            </a:r>
            <a:r>
              <a:rPr lang="es-ES" altLang="es-CO" sz="1800" dirty="0">
                <a:latin typeface="Century Gothic" panose="020B0502020202020204" pitchFamily="34" charset="0"/>
              </a:rPr>
              <a:t>último auxilio. </a:t>
            </a:r>
            <a:endParaRPr lang="es-ES" sz="1800" dirty="0" smtClean="0">
              <a:latin typeface="Century Gothic" panose="020B0502020202020204" pitchFamily="34" charset="0"/>
            </a:endParaRPr>
          </a:p>
          <a:p>
            <a:pPr marL="381000" indent="-381000" algn="just">
              <a:lnSpc>
                <a:spcPct val="80000"/>
              </a:lnSpc>
              <a:buFont typeface="Wingdings" pitchFamily="2" charset="2"/>
              <a:buNone/>
              <a:defRPr/>
            </a:pPr>
            <a:endParaRPr lang="es-ES" sz="1800" dirty="0">
              <a:latin typeface="Century Gothic" panose="020B0502020202020204" pitchFamily="34" charset="0"/>
            </a:endParaRPr>
          </a:p>
        </p:txBody>
      </p:sp>
      <p:sp>
        <p:nvSpPr>
          <p:cNvPr id="3" name="23 Marcador de contenido"/>
          <p:cNvSpPr txBox="1">
            <a:spLocks/>
          </p:cNvSpPr>
          <p:nvPr/>
        </p:nvSpPr>
        <p:spPr>
          <a:xfrm>
            <a:off x="4659313" y="2553727"/>
            <a:ext cx="4038600" cy="16557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80000"/>
              </a:lnSpc>
              <a:buClr>
                <a:srgbClr val="006600"/>
              </a:buClr>
              <a:buFont typeface="Calibri" pitchFamily="34" charset="0"/>
              <a:buAutoNum type="alphaLcPeriod"/>
            </a:pPr>
            <a:endParaRPr lang="es-ES" altLang="es-CO" sz="1800" dirty="0" smtClean="0"/>
          </a:p>
          <a:p>
            <a:pPr marL="457200" indent="-457200" algn="just">
              <a:lnSpc>
                <a:spcPct val="80000"/>
              </a:lnSpc>
              <a:buClr>
                <a:srgbClr val="006600"/>
              </a:buClr>
              <a:buFont typeface="Calibri" pitchFamily="34" charset="0"/>
              <a:buAutoNum type="alphaLcPeriod"/>
            </a:pPr>
            <a:endParaRPr lang="es-ES" altLang="es-CO" sz="1800" dirty="0" smtClean="0"/>
          </a:p>
        </p:txBody>
      </p:sp>
      <p:sp>
        <p:nvSpPr>
          <p:cNvPr id="4" name="5 Rectángulo"/>
          <p:cNvSpPr/>
          <p:nvPr/>
        </p:nvSpPr>
        <p:spPr>
          <a:xfrm>
            <a:off x="323527" y="1330236"/>
            <a:ext cx="8496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  <a:defRPr/>
            </a:pPr>
            <a:r>
              <a:rPr lang="es-ES" b="1" u="sng" dirty="0">
                <a:solidFill>
                  <a:srgbClr val="006600"/>
                </a:solidFill>
                <a:latin typeface="Century Gothic" panose="020B0502020202020204" pitchFamily="34" charset="0"/>
              </a:rPr>
              <a:t>Periodo de Carencia:</a:t>
            </a:r>
            <a:r>
              <a:rPr lang="es-ES" b="1" dirty="0">
                <a:solidFill>
                  <a:srgbClr val="006600"/>
                </a:solidFill>
                <a:latin typeface="Century Gothic" panose="020B0502020202020204" pitchFamily="34" charset="0"/>
              </a:rPr>
              <a:t> </a:t>
            </a:r>
            <a:r>
              <a:rPr lang="es-ES" dirty="0">
                <a:latin typeface="Century Gothic" panose="020B0502020202020204" pitchFamily="34" charset="0"/>
              </a:rPr>
              <a:t>Es el lapso contado a partir del </a:t>
            </a:r>
            <a:r>
              <a:rPr lang="es-ES" dirty="0" smtClean="0">
                <a:latin typeface="Century Gothic" panose="020B0502020202020204" pitchFamily="34" charset="0"/>
              </a:rPr>
              <a:t>ingreso de </a:t>
            </a:r>
            <a:r>
              <a:rPr lang="es-ES" dirty="0">
                <a:latin typeface="Century Gothic" panose="020B0502020202020204" pitchFamily="34" charset="0"/>
              </a:rPr>
              <a:t>Asociado a la </a:t>
            </a:r>
            <a:r>
              <a:rPr lang="es-ES" dirty="0" smtClean="0">
                <a:latin typeface="Century Gothic" panose="020B0502020202020204" pitchFamily="34" charset="0"/>
              </a:rPr>
              <a:t>cooperativa</a:t>
            </a:r>
            <a:r>
              <a:rPr lang="es-ES" dirty="0">
                <a:latin typeface="Century Gothic" panose="020B0502020202020204" pitchFamily="34" charset="0"/>
              </a:rPr>
              <a:t>, durante </a:t>
            </a:r>
            <a:r>
              <a:rPr lang="es-ES" dirty="0" smtClean="0">
                <a:latin typeface="Century Gothic" panose="020B0502020202020204" pitchFamily="34" charset="0"/>
              </a:rPr>
              <a:t>el </a:t>
            </a:r>
            <a:r>
              <a:rPr lang="es-ES" dirty="0">
                <a:latin typeface="Century Gothic" panose="020B0502020202020204" pitchFamily="34" charset="0"/>
              </a:rPr>
              <a:t>cual no tiene acceso a los beneficios.  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51521" y="858118"/>
            <a:ext cx="85689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s-CO" altLang="es-CO" b="1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Fondo Mutual De Calamidad</a:t>
            </a:r>
            <a:endParaRPr lang="es-CO" altLang="es-CO" b="1" dirty="0">
              <a:solidFill>
                <a:srgbClr val="0099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7 Rectángulo"/>
          <p:cNvSpPr/>
          <p:nvPr/>
        </p:nvSpPr>
        <p:spPr>
          <a:xfrm>
            <a:off x="638042" y="83160"/>
            <a:ext cx="8398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C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Conceptos estatutarios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8 Imagen" descr="line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68057"/>
            <a:ext cx="9144000" cy="21431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566"/>
          <a:stretch/>
        </p:blipFill>
        <p:spPr bwMode="auto">
          <a:xfrm>
            <a:off x="6317472" y="2079353"/>
            <a:ext cx="2719024" cy="203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711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Rectángulo"/>
          <p:cNvSpPr/>
          <p:nvPr/>
        </p:nvSpPr>
        <p:spPr>
          <a:xfrm>
            <a:off x="579550" y="2341622"/>
            <a:ext cx="8319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Fondo Mutual para la Recreación y la Cultura</a:t>
            </a:r>
          </a:p>
        </p:txBody>
      </p:sp>
    </p:spTree>
    <p:extLst>
      <p:ext uri="{BB962C8B-B14F-4D97-AF65-F5344CB8AC3E}">
        <p14:creationId xmlns:p14="http://schemas.microsoft.com/office/powerpoint/2010/main" xmlns="" val="42570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2 Marcador de contenido"/>
          <p:cNvSpPr txBox="1">
            <a:spLocks/>
          </p:cNvSpPr>
          <p:nvPr/>
        </p:nvSpPr>
        <p:spPr>
          <a:xfrm>
            <a:off x="284250" y="1222761"/>
            <a:ext cx="8619472" cy="920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buClr>
                <a:srgbClr val="FF33CC"/>
              </a:buClr>
              <a:buFont typeface="Wingdings" pitchFamily="2" charset="2"/>
              <a:buNone/>
              <a:defRPr/>
            </a:pPr>
            <a:r>
              <a:rPr lang="es-ES" sz="1700" dirty="0" smtClean="0">
                <a:latin typeface="Century Gothic" panose="020B0502020202020204" pitchFamily="34" charset="0"/>
              </a:rPr>
              <a:t>Es un fondo creado con la contribución mensual de los Asociados a Coomeva, con el propósito de garantizar el ofrecimiento de servicios de recreación a los Asociados y su núcleo familiar.</a:t>
            </a:r>
          </a:p>
          <a:p>
            <a:pPr algn="just">
              <a:spcBef>
                <a:spcPct val="0"/>
              </a:spcBef>
              <a:buClr>
                <a:srgbClr val="FF33CC"/>
              </a:buClr>
              <a:buFont typeface="Wingdings" pitchFamily="2" charset="2"/>
              <a:buNone/>
              <a:defRPr/>
            </a:pPr>
            <a:endParaRPr lang="es-ES" sz="1700" dirty="0" smtClean="0">
              <a:latin typeface="Century Gothic" panose="020B0502020202020204" pitchFamily="34" charset="0"/>
            </a:endParaRPr>
          </a:p>
          <a:p>
            <a:pPr algn="just">
              <a:spcBef>
                <a:spcPct val="0"/>
              </a:spcBef>
              <a:buClr>
                <a:srgbClr val="FF33CC"/>
              </a:buClr>
              <a:buFont typeface="Arial" charset="0"/>
              <a:buNone/>
              <a:defRPr/>
            </a:pPr>
            <a:endParaRPr lang="es-ES" sz="1700" b="1" u="sng" dirty="0" smtClean="0">
              <a:solidFill>
                <a:srgbClr val="FF00FF"/>
              </a:solidFill>
              <a:latin typeface="Century Gothic" panose="020B0502020202020204" pitchFamily="34" charset="0"/>
            </a:endParaRPr>
          </a:p>
          <a:p>
            <a:pPr algn="just">
              <a:spcBef>
                <a:spcPct val="0"/>
              </a:spcBef>
              <a:buClr>
                <a:srgbClr val="FF33CC"/>
              </a:buClr>
              <a:buFont typeface="Arial" charset="0"/>
              <a:buNone/>
              <a:defRPr/>
            </a:pPr>
            <a:endParaRPr lang="es-ES" sz="1700" b="1" u="sng" dirty="0" smtClean="0">
              <a:solidFill>
                <a:srgbClr val="FF00FF"/>
              </a:solidFill>
              <a:latin typeface="Century Gothic" panose="020B0502020202020204" pitchFamily="34" charset="0"/>
            </a:endParaRPr>
          </a:p>
          <a:p>
            <a:pPr algn="just">
              <a:spcBef>
                <a:spcPct val="0"/>
              </a:spcBef>
              <a:buClr>
                <a:srgbClr val="FF33CC"/>
              </a:buClr>
              <a:buFont typeface="Arial" charset="0"/>
              <a:buNone/>
              <a:defRPr/>
            </a:pPr>
            <a:endParaRPr lang="es-ES" sz="1700" b="1" u="sng" dirty="0" smtClean="0">
              <a:solidFill>
                <a:srgbClr val="FF00FF"/>
              </a:solidFill>
              <a:latin typeface="Century Gothic" panose="020B0502020202020204" pitchFamily="34" charset="0"/>
            </a:endParaRPr>
          </a:p>
          <a:p>
            <a:pPr algn="just">
              <a:buFont typeface="Wingdings" pitchFamily="2" charset="2"/>
              <a:buNone/>
              <a:defRPr/>
            </a:pPr>
            <a:endParaRPr lang="es-ES" sz="1700" dirty="0" smtClean="0">
              <a:latin typeface="Century Gothic" panose="020B0502020202020204" pitchFamily="34" charset="0"/>
            </a:endParaRPr>
          </a:p>
          <a:p>
            <a:pPr marL="381000" indent="-381000" algn="just">
              <a:buFont typeface="Wingdings" pitchFamily="2" charset="2"/>
              <a:buNone/>
              <a:defRPr/>
            </a:pPr>
            <a:r>
              <a:rPr lang="es-CO" sz="1700" dirty="0" smtClean="0">
                <a:latin typeface="Century Gothic" panose="020B0502020202020204" pitchFamily="34" charset="0"/>
              </a:rPr>
              <a:t> </a:t>
            </a:r>
            <a:endParaRPr lang="es-ES" sz="1700" dirty="0">
              <a:latin typeface="Century Gothic" panose="020B0502020202020204" pitchFamily="34" charset="0"/>
            </a:endParaRPr>
          </a:p>
        </p:txBody>
      </p:sp>
      <p:sp>
        <p:nvSpPr>
          <p:cNvPr id="3" name="23 Marcador de contenido"/>
          <p:cNvSpPr txBox="1">
            <a:spLocks/>
          </p:cNvSpPr>
          <p:nvPr/>
        </p:nvSpPr>
        <p:spPr>
          <a:xfrm>
            <a:off x="251520" y="2150429"/>
            <a:ext cx="4038600" cy="40671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>
                <a:srgbClr val="FF33CC"/>
              </a:buClr>
              <a:buFont typeface="Arial" pitchFamily="34" charset="0"/>
              <a:buNone/>
              <a:defRPr/>
            </a:pPr>
            <a:r>
              <a:rPr lang="es-ES" sz="1700" b="1" u="sng" dirty="0" smtClean="0">
                <a:latin typeface="Century Gothic" panose="020B0502020202020204" pitchFamily="34" charset="0"/>
              </a:rPr>
              <a:t>Convenios Permanentes</a:t>
            </a:r>
          </a:p>
          <a:p>
            <a:pPr marL="381000" indent="-381000" algn="just">
              <a:lnSpc>
                <a:spcPct val="80000"/>
              </a:lnSpc>
              <a:buClr>
                <a:srgbClr val="009900"/>
              </a:buClr>
              <a:buFont typeface="Arial" charset="0"/>
              <a:buNone/>
              <a:defRPr/>
            </a:pPr>
            <a:endParaRPr lang="es-ES" sz="1700" u="sng" dirty="0" smtClean="0">
              <a:solidFill>
                <a:srgbClr val="009900"/>
              </a:solidFill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80000"/>
              </a:lnSpc>
              <a:buClr>
                <a:srgbClr val="009900"/>
              </a:buClr>
              <a:buFont typeface="Arial" charset="0"/>
              <a:buNone/>
              <a:defRPr/>
            </a:pPr>
            <a:r>
              <a:rPr lang="es-ES" sz="1700" dirty="0" smtClean="0">
                <a:latin typeface="Century Gothic" panose="020B0502020202020204" pitchFamily="34" charset="0"/>
              </a:rPr>
              <a:t>Se puede beneficiar el núcleo familiar del  Asociado:</a:t>
            </a:r>
          </a:p>
          <a:p>
            <a:pPr marL="381000" indent="-381000" algn="just">
              <a:lnSpc>
                <a:spcPct val="80000"/>
              </a:lnSpc>
              <a:buClr>
                <a:srgbClr val="009900"/>
              </a:buClr>
              <a:buFont typeface="Arial" charset="0"/>
              <a:buNone/>
              <a:defRPr/>
            </a:pPr>
            <a:endParaRPr lang="es-ES" sz="1700" dirty="0" smtClean="0">
              <a:latin typeface="Century Gothic" panose="020B0502020202020204" pitchFamily="34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Clr>
                <a:srgbClr val="FF33CC"/>
              </a:buClr>
              <a:defRPr/>
            </a:pPr>
            <a:r>
              <a:rPr lang="es-ES" sz="1700" dirty="0" smtClean="0">
                <a:latin typeface="Century Gothic" panose="020B0502020202020204" pitchFamily="34" charset="0"/>
              </a:rPr>
              <a:t>Para un Asociado soltero: sus padres y sus hermanos hasta 25 años de edad, siempre y cuando estén aún estudiando.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>
                <a:srgbClr val="FF33CC"/>
              </a:buClr>
              <a:defRPr/>
            </a:pPr>
            <a:endParaRPr lang="es-ES" sz="1700" dirty="0" smtClean="0">
              <a:latin typeface="Century Gothic" panose="020B0502020202020204" pitchFamily="34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Clr>
                <a:srgbClr val="FF33CC"/>
              </a:buClr>
              <a:defRPr/>
            </a:pPr>
            <a:r>
              <a:rPr lang="es-ES" sz="1700" dirty="0" smtClean="0">
                <a:latin typeface="Century Gothic" panose="020B0502020202020204" pitchFamily="34" charset="0"/>
              </a:rPr>
              <a:t>Para un Asociado casado: su cónyuge, sus hijos y padres.</a:t>
            </a:r>
          </a:p>
        </p:txBody>
      </p:sp>
      <p:sp>
        <p:nvSpPr>
          <p:cNvPr id="4" name="7 CuadroTexto"/>
          <p:cNvSpPr txBox="1"/>
          <p:nvPr/>
        </p:nvSpPr>
        <p:spPr>
          <a:xfrm>
            <a:off x="4644008" y="2184943"/>
            <a:ext cx="4259714" cy="320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Clr>
                <a:srgbClr val="FF33CC"/>
              </a:buClr>
              <a:buFont typeface="Arial" charset="0"/>
              <a:buNone/>
              <a:defRPr/>
            </a:pPr>
            <a:r>
              <a:rPr lang="es-ES" sz="1700" b="1" u="sng" dirty="0" smtClean="0">
                <a:latin typeface="Century Gothic" panose="020B0502020202020204" pitchFamily="34" charset="0"/>
              </a:rPr>
              <a:t>Eventos Gratuitos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rgbClr val="FF33CC"/>
              </a:buClr>
              <a:buFont typeface="Arial" charset="0"/>
              <a:buNone/>
              <a:defRPr/>
            </a:pPr>
            <a:endParaRPr lang="es-ES" sz="1700" b="1" u="sng" dirty="0">
              <a:latin typeface="Century Gothic" panose="020B0502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FF33CC"/>
              </a:buClr>
              <a:buFont typeface="Arial" panose="020B0604020202020204" pitchFamily="34" charset="0"/>
              <a:buChar char="•"/>
              <a:defRPr/>
            </a:pPr>
            <a:r>
              <a:rPr lang="es-ES" sz="1700" dirty="0">
                <a:latin typeface="Century Gothic" panose="020B0502020202020204" pitchFamily="34" charset="0"/>
              </a:rPr>
              <a:t>Cine Alternativo  para </a:t>
            </a:r>
            <a:r>
              <a:rPr lang="es-ES" sz="1700" dirty="0" smtClean="0">
                <a:latin typeface="Century Gothic" panose="020B0502020202020204" pitchFamily="34" charset="0"/>
              </a:rPr>
              <a:t>adultos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FF33CC"/>
              </a:buClr>
              <a:buFont typeface="Arial" panose="020B0604020202020204" pitchFamily="34" charset="0"/>
              <a:buChar char="•"/>
              <a:defRPr/>
            </a:pPr>
            <a:r>
              <a:rPr lang="es-ES" sz="1700" dirty="0" smtClean="0">
                <a:latin typeface="Century Gothic" panose="020B0502020202020204" pitchFamily="34" charset="0"/>
              </a:rPr>
              <a:t>Cine </a:t>
            </a:r>
            <a:r>
              <a:rPr lang="es-ES" sz="1700" dirty="0">
                <a:latin typeface="Century Gothic" panose="020B0502020202020204" pitchFamily="34" charset="0"/>
              </a:rPr>
              <a:t>Infantil</a:t>
            </a:r>
            <a:r>
              <a:rPr lang="es-ES" sz="1700" dirty="0" smtClean="0">
                <a:latin typeface="Century Gothic" panose="020B0502020202020204" pitchFamily="34" charset="0"/>
              </a:rPr>
              <a:t>,</a:t>
            </a:r>
            <a:endParaRPr lang="es-ES" sz="1700" dirty="0">
              <a:latin typeface="Century Gothic" panose="020B0502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FF33CC"/>
              </a:buClr>
              <a:buFont typeface="Arial" panose="020B0604020202020204" pitchFamily="34" charset="0"/>
              <a:buChar char="•"/>
              <a:defRPr/>
            </a:pPr>
            <a:r>
              <a:rPr lang="es-ES" sz="1700" dirty="0">
                <a:latin typeface="Century Gothic" panose="020B0502020202020204" pitchFamily="34" charset="0"/>
              </a:rPr>
              <a:t>Presentación de Danzas, </a:t>
            </a:r>
            <a:endParaRPr lang="es-ES" sz="1700" dirty="0" smtClean="0">
              <a:latin typeface="Century Gothic" panose="020B0502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FF33CC"/>
              </a:buClr>
              <a:buFont typeface="Arial" panose="020B0604020202020204" pitchFamily="34" charset="0"/>
              <a:buChar char="•"/>
              <a:defRPr/>
            </a:pPr>
            <a:r>
              <a:rPr lang="es-ES" sz="1700" dirty="0" smtClean="0">
                <a:latin typeface="Century Gothic" panose="020B0502020202020204" pitchFamily="34" charset="0"/>
              </a:rPr>
              <a:t>Musicales</a:t>
            </a:r>
            <a:r>
              <a:rPr lang="es-ES" sz="1700" dirty="0">
                <a:latin typeface="Century Gothic" panose="020B0502020202020204" pitchFamily="34" charset="0"/>
              </a:rPr>
              <a:t>, 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FF33CC"/>
              </a:buClr>
              <a:buFont typeface="Arial" panose="020B0604020202020204" pitchFamily="34" charset="0"/>
              <a:buChar char="•"/>
              <a:defRPr/>
            </a:pPr>
            <a:r>
              <a:rPr lang="es-ES" sz="1700" dirty="0">
                <a:latin typeface="Century Gothic" panose="020B0502020202020204" pitchFamily="34" charset="0"/>
              </a:rPr>
              <a:t>Cuenteros – Recitales Poéticos, </a:t>
            </a:r>
            <a:endParaRPr lang="es-ES" sz="1700" dirty="0" smtClean="0">
              <a:latin typeface="Century Gothic" panose="020B0502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FF33CC"/>
              </a:buClr>
              <a:buFont typeface="Arial" panose="020B0604020202020204" pitchFamily="34" charset="0"/>
              <a:buChar char="•"/>
              <a:defRPr/>
            </a:pPr>
            <a:r>
              <a:rPr lang="es-ES" sz="1700" dirty="0" smtClean="0">
                <a:latin typeface="Century Gothic" panose="020B0502020202020204" pitchFamily="34" charset="0"/>
              </a:rPr>
              <a:t>Obras Infantiles</a:t>
            </a:r>
            <a:r>
              <a:rPr lang="es-ES" sz="1700" dirty="0">
                <a:latin typeface="Century Gothic" panose="020B0502020202020204" pitchFamily="34" charset="0"/>
              </a:rPr>
              <a:t>, Obra Familiar, entre otros</a:t>
            </a:r>
            <a:r>
              <a:rPr lang="es-ES" sz="1700" dirty="0" smtClean="0">
                <a:latin typeface="Century Gothic" panose="020B0502020202020204" pitchFamily="34" charset="0"/>
              </a:rPr>
              <a:t>.</a:t>
            </a:r>
            <a:endParaRPr lang="es-ES" sz="1700" dirty="0">
              <a:latin typeface="Century Gothic" panose="020B0502020202020204" pitchFamily="34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51521" y="845239"/>
            <a:ext cx="85689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s-CO" altLang="es-CO" b="1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Fondo Mutual para la Recreación y la Cultura</a:t>
            </a:r>
            <a:endParaRPr lang="es-CO" altLang="es-CO" b="1" dirty="0">
              <a:solidFill>
                <a:srgbClr val="0099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8 Rectángulo"/>
          <p:cNvSpPr/>
          <p:nvPr/>
        </p:nvSpPr>
        <p:spPr>
          <a:xfrm>
            <a:off x="638042" y="70281"/>
            <a:ext cx="8398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C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Conceptos estatutarios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9 Imagen" descr="line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55178"/>
            <a:ext cx="9144000" cy="21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184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Rectángulo"/>
          <p:cNvSpPr/>
          <p:nvPr/>
        </p:nvSpPr>
        <p:spPr>
          <a:xfrm>
            <a:off x="90139" y="2341622"/>
            <a:ext cx="8963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Fondo Mutual de Solidaridad</a:t>
            </a:r>
          </a:p>
        </p:txBody>
      </p:sp>
    </p:spTree>
    <p:extLst>
      <p:ext uri="{BB962C8B-B14F-4D97-AF65-F5344CB8AC3E}">
        <p14:creationId xmlns:p14="http://schemas.microsoft.com/office/powerpoint/2010/main" xmlns="" val="120353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251522" y="1196082"/>
            <a:ext cx="8495604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Clr>
                <a:srgbClr val="009900"/>
              </a:buClr>
              <a:defRPr/>
            </a:pPr>
            <a:endParaRPr lang="es-CO" b="1" dirty="0">
              <a:solidFill>
                <a:srgbClr val="009900"/>
              </a:solidFill>
              <a:latin typeface="Century Gothic" panose="020B0502020202020204" pitchFamily="34" charset="0"/>
            </a:endParaRPr>
          </a:p>
          <a:p>
            <a:pPr algn="just">
              <a:defRPr/>
            </a:pPr>
            <a:r>
              <a:rPr lang="es-ES" dirty="0">
                <a:latin typeface="Century Gothic" panose="020B0502020202020204" pitchFamily="34" charset="0"/>
              </a:rPr>
              <a:t>Con el nuevo </a:t>
            </a:r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Plan Básico de Protección</a:t>
            </a:r>
            <a:r>
              <a:rPr lang="es-ES" b="1" dirty="0">
                <a:solidFill>
                  <a:srgbClr val="006600"/>
                </a:solidFill>
                <a:latin typeface="Century Gothic" panose="020B0502020202020204" pitchFamily="34" charset="0"/>
              </a:rPr>
              <a:t>, </a:t>
            </a:r>
            <a:r>
              <a:rPr lang="es-ES" dirty="0">
                <a:latin typeface="Century Gothic" panose="020B0502020202020204" pitchFamily="34" charset="0"/>
              </a:rPr>
              <a:t>el Asociado </a:t>
            </a:r>
            <a:r>
              <a:rPr lang="es-ES" dirty="0" smtClean="0">
                <a:latin typeface="Century Gothic" panose="020B0502020202020204" pitchFamily="34" charset="0"/>
              </a:rPr>
              <a:t> construye </a:t>
            </a:r>
            <a:r>
              <a:rPr lang="es-ES" dirty="0">
                <a:latin typeface="Century Gothic" panose="020B0502020202020204" pitchFamily="34" charset="0"/>
              </a:rPr>
              <a:t>un futuro sólido mientras disfruta del presente, por eso el Asociado </a:t>
            </a:r>
            <a:r>
              <a:rPr lang="es-ES" dirty="0" smtClean="0">
                <a:latin typeface="Century Gothic" panose="020B0502020202020204" pitchFamily="34" charset="0"/>
              </a:rPr>
              <a:t> cuenta </a:t>
            </a:r>
            <a:r>
              <a:rPr lang="es-ES" dirty="0">
                <a:latin typeface="Century Gothic" panose="020B0502020202020204" pitchFamily="34" charset="0"/>
              </a:rPr>
              <a:t>con </a:t>
            </a:r>
            <a:r>
              <a:rPr lang="es-ES" dirty="0" smtClean="0">
                <a:latin typeface="Century Gothic" panose="020B0502020202020204" pitchFamily="34" charset="0"/>
              </a:rPr>
              <a:t>                  </a:t>
            </a:r>
            <a:r>
              <a:rPr lang="es-ES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3 </a:t>
            </a:r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Líneas de Protección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s-ES" dirty="0">
                <a:latin typeface="Century Gothic" panose="020B0502020202020204" pitchFamily="34" charset="0"/>
              </a:rPr>
              <a:t>que puede manejar dependiendo de sus </a:t>
            </a:r>
            <a:r>
              <a:rPr lang="es-ES" dirty="0" smtClean="0">
                <a:latin typeface="Century Gothic" panose="020B0502020202020204" pitchFamily="34" charset="0"/>
              </a:rPr>
              <a:t> prioridades</a:t>
            </a:r>
            <a:r>
              <a:rPr lang="es-ES" dirty="0">
                <a:latin typeface="Century Gothic" panose="020B0502020202020204" pitchFamily="34" charset="0"/>
              </a:rPr>
              <a:t>:</a:t>
            </a:r>
          </a:p>
          <a:p>
            <a:pPr algn="just">
              <a:defRPr/>
            </a:pPr>
            <a:endParaRPr lang="es-ES" dirty="0">
              <a:latin typeface="Century Gothic" panose="020B0502020202020204" pitchFamily="34" charset="0"/>
            </a:endParaRPr>
          </a:p>
          <a:p>
            <a:pPr marL="285750" indent="-285750" algn="just"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s-ES" dirty="0">
                <a:latin typeface="Century Gothic" panose="020B0502020202020204" pitchFamily="34" charset="0"/>
              </a:rPr>
              <a:t>Puede dar mayor peso a la </a:t>
            </a:r>
            <a:r>
              <a:rPr lang="es-ES" b="1" dirty="0">
                <a:solidFill>
                  <a:srgbClr val="006600"/>
                </a:solidFill>
                <a:latin typeface="Century Gothic" panose="020B0502020202020204" pitchFamily="34" charset="0"/>
              </a:rPr>
              <a:t>Línea</a:t>
            </a:r>
            <a:r>
              <a:rPr lang="es-ES" dirty="0">
                <a:latin typeface="Century Gothic" panose="020B0502020202020204" pitchFamily="34" charset="0"/>
              </a:rPr>
              <a:t> de su interés, manteniendo al mismo tiempo una Protección básica en las demás Líneas del Plan.</a:t>
            </a:r>
          </a:p>
          <a:p>
            <a:pPr marL="285750" indent="-285750" algn="just"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endParaRPr lang="es-ES" dirty="0">
              <a:latin typeface="Century Gothic" panose="020B0502020202020204" pitchFamily="34" charset="0"/>
            </a:endParaRPr>
          </a:p>
          <a:p>
            <a:pPr marL="285750" indent="-285750" algn="just"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s-CO" dirty="0">
                <a:latin typeface="Century Gothic" panose="020B0502020202020204" pitchFamily="34" charset="0"/>
              </a:rPr>
              <a:t>Puede dar igual peso a las tres Líneas del plan.</a:t>
            </a:r>
          </a:p>
          <a:p>
            <a:pPr marL="381000" indent="-381000" algn="just">
              <a:buClr>
                <a:srgbClr val="006600"/>
              </a:buClr>
              <a:buFont typeface="Wingdings" pitchFamily="2" charset="2"/>
              <a:buChar char="Ø"/>
              <a:defRPr/>
            </a:pPr>
            <a:endParaRPr lang="es-CO" sz="2000" dirty="0">
              <a:latin typeface="+mn-lt"/>
            </a:endParaRPr>
          </a:p>
          <a:p>
            <a:pPr marL="381000" indent="-381000" algn="just">
              <a:buClr>
                <a:srgbClr val="006600"/>
              </a:buClr>
              <a:defRPr/>
            </a:pPr>
            <a:r>
              <a:rPr lang="es-CO" sz="2000" dirty="0">
                <a:latin typeface="+mn-lt"/>
              </a:rPr>
              <a:t>	</a:t>
            </a:r>
          </a:p>
          <a:p>
            <a:pPr marL="381000" indent="-381000" algn="just">
              <a:defRPr/>
            </a:pPr>
            <a:endParaRPr lang="es-ES" sz="2000" dirty="0">
              <a:latin typeface="+mn-lt"/>
            </a:endParaRPr>
          </a:p>
          <a:p>
            <a:pPr marL="381000" indent="-381000" algn="just">
              <a:buFont typeface="Wingdings" pitchFamily="2" charset="2"/>
              <a:buNone/>
              <a:defRPr/>
            </a:pPr>
            <a:endParaRPr lang="es-CO" sz="2000" dirty="0">
              <a:latin typeface="+mn-lt"/>
            </a:endParaRPr>
          </a:p>
        </p:txBody>
      </p:sp>
      <p:pic>
        <p:nvPicPr>
          <p:cNvPr id="3" name="Picture 10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7786" b="-3130"/>
          <a:stretch>
            <a:fillRect/>
          </a:stretch>
        </p:blipFill>
        <p:spPr bwMode="auto">
          <a:xfrm>
            <a:off x="539550" y="4241135"/>
            <a:ext cx="244812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910" r="33885" b="3743"/>
          <a:stretch>
            <a:fillRect/>
          </a:stretch>
        </p:blipFill>
        <p:spPr bwMode="auto">
          <a:xfrm>
            <a:off x="3347864" y="4217321"/>
            <a:ext cx="2519536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810" b="-3130"/>
          <a:stretch>
            <a:fillRect/>
          </a:stretch>
        </p:blipFill>
        <p:spPr bwMode="auto">
          <a:xfrm>
            <a:off x="6421312" y="4145884"/>
            <a:ext cx="230291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51521" y="858118"/>
            <a:ext cx="85689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 startAt="5"/>
            </a:pPr>
            <a:r>
              <a:rPr lang="es-CO" altLang="es-CO" b="1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Fondo Mutual de Solidaridad</a:t>
            </a:r>
            <a:endParaRPr lang="es-CO" altLang="es-CO" b="1" dirty="0">
              <a:solidFill>
                <a:srgbClr val="0099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8 Rectángulo"/>
          <p:cNvSpPr/>
          <p:nvPr/>
        </p:nvSpPr>
        <p:spPr>
          <a:xfrm>
            <a:off x="638042" y="83160"/>
            <a:ext cx="8398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C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Conceptos estatutarios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9 Imagen" descr="line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68057"/>
            <a:ext cx="9144000" cy="21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83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271563" y="1484784"/>
            <a:ext cx="4300437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009900"/>
              </a:buClr>
              <a:defRPr/>
            </a:pPr>
            <a:r>
              <a:rPr lang="es-CO" sz="1700" b="1" dirty="0" smtClean="0">
                <a:solidFill>
                  <a:srgbClr val="006600"/>
                </a:solidFill>
                <a:latin typeface="Century Gothic" panose="020B0502020202020204" pitchFamily="34" charset="0"/>
              </a:rPr>
              <a:t>Plan </a:t>
            </a:r>
            <a:r>
              <a:rPr lang="es-CO" sz="1700" b="1" dirty="0">
                <a:solidFill>
                  <a:srgbClr val="006600"/>
                </a:solidFill>
                <a:latin typeface="Century Gothic" panose="020B0502020202020204" pitchFamily="34" charset="0"/>
              </a:rPr>
              <a:t>Básico de Protección</a:t>
            </a:r>
            <a:r>
              <a:rPr lang="es-CO" sz="1700" dirty="0">
                <a:solidFill>
                  <a:srgbClr val="006600"/>
                </a:solidFill>
                <a:latin typeface="Century Gothic" panose="020B0502020202020204" pitchFamily="34" charset="0"/>
              </a:rPr>
              <a:t> </a:t>
            </a:r>
            <a:r>
              <a:rPr lang="es-CO" sz="1700" dirty="0">
                <a:latin typeface="Century Gothic" panose="020B0502020202020204" pitchFamily="34" charset="0"/>
              </a:rPr>
              <a:t>Es aquel que toman obligatoriamente todos </a:t>
            </a:r>
            <a:r>
              <a:rPr lang="es-CO" sz="1700" dirty="0" smtClean="0">
                <a:latin typeface="Century Gothic" panose="020B0502020202020204" pitchFamily="34" charset="0"/>
              </a:rPr>
              <a:t>los Asociados </a:t>
            </a:r>
            <a:r>
              <a:rPr lang="es-CO" sz="1700" dirty="0">
                <a:latin typeface="Century Gothic" panose="020B0502020202020204" pitchFamily="34" charset="0"/>
              </a:rPr>
              <a:t>al momento de ingresar al Fondo Mutual de Solidaridad y otorga </a:t>
            </a:r>
            <a:r>
              <a:rPr lang="es-CO" sz="1700" dirty="0" smtClean="0">
                <a:latin typeface="Century Gothic" panose="020B0502020202020204" pitchFamily="34" charset="0"/>
              </a:rPr>
              <a:t>protección </a:t>
            </a:r>
            <a:r>
              <a:rPr lang="es-CO" sz="1700" dirty="0">
                <a:latin typeface="Century Gothic" panose="020B0502020202020204" pitchFamily="34" charset="0"/>
              </a:rPr>
              <a:t>económica por la ocurrencia de los siguientes eventos</a:t>
            </a:r>
            <a:r>
              <a:rPr lang="es-CO" sz="1700" dirty="0" smtClean="0">
                <a:latin typeface="Century Gothic" panose="020B0502020202020204" pitchFamily="34" charset="0"/>
              </a:rPr>
              <a:t>:</a:t>
            </a:r>
            <a:endParaRPr lang="es-CO" sz="1700" dirty="0">
              <a:latin typeface="Century Gothic" panose="020B0502020202020204" pitchFamily="34" charset="0"/>
            </a:endParaRPr>
          </a:p>
        </p:txBody>
      </p:sp>
      <p:sp>
        <p:nvSpPr>
          <p:cNvPr id="3" name="5 Rectángulo"/>
          <p:cNvSpPr/>
          <p:nvPr/>
        </p:nvSpPr>
        <p:spPr>
          <a:xfrm>
            <a:off x="638042" y="237708"/>
            <a:ext cx="8398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C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Conceptos estatutarios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6 Imagen" descr="line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22605"/>
            <a:ext cx="9144000" cy="214314"/>
          </a:xfrm>
          <a:prstGeom prst="rect">
            <a:avLst/>
          </a:prstGeom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51521" y="1012666"/>
            <a:ext cx="85689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 startAt="5"/>
            </a:pPr>
            <a:r>
              <a:rPr lang="es-CO" altLang="es-CO" b="1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Fondo Mutual de Solidaridad</a:t>
            </a:r>
            <a:endParaRPr lang="es-CO" altLang="es-CO" b="1" dirty="0">
              <a:solidFill>
                <a:srgbClr val="0099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4 Rectángulo"/>
          <p:cNvSpPr/>
          <p:nvPr/>
        </p:nvSpPr>
        <p:spPr>
          <a:xfrm>
            <a:off x="4716016" y="1052736"/>
            <a:ext cx="419922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6600"/>
              </a:buClr>
              <a:buFont typeface="+mj-lt"/>
              <a:buAutoNum type="arabicPeriod"/>
              <a:defRPr/>
            </a:pPr>
            <a:r>
              <a:rPr lang="es-CO" sz="1600" dirty="0" smtClean="0">
                <a:latin typeface="Century Gothic" panose="020B0502020202020204" pitchFamily="34" charset="0"/>
              </a:rPr>
              <a:t>Incapacidad </a:t>
            </a:r>
            <a:r>
              <a:rPr lang="es-CO" sz="1600" dirty="0">
                <a:latin typeface="Century Gothic" panose="020B0502020202020204" pitchFamily="34" charset="0"/>
              </a:rPr>
              <a:t>Permanente Parcial del Asociado. </a:t>
            </a:r>
            <a:r>
              <a:rPr lang="es-CO" sz="1600" dirty="0">
                <a:solidFill>
                  <a:srgbClr val="006600"/>
                </a:solidFill>
                <a:latin typeface="Century Gothic" panose="020B0502020202020204" pitchFamily="34" charset="0"/>
              </a:rPr>
              <a:t>(L.V</a:t>
            </a:r>
            <a:r>
              <a:rPr lang="es-CO" sz="1600" dirty="0" smtClean="0">
                <a:solidFill>
                  <a:srgbClr val="006600"/>
                </a:solidFill>
                <a:latin typeface="Century Gothic" panose="020B0502020202020204" pitchFamily="34" charset="0"/>
              </a:rPr>
              <a:t>.)</a:t>
            </a:r>
          </a:p>
          <a:p>
            <a:pPr marL="342900" indent="-342900">
              <a:buClr>
                <a:srgbClr val="006600"/>
              </a:buClr>
              <a:buFont typeface="+mj-lt"/>
              <a:buAutoNum type="arabicPeriod"/>
              <a:defRPr/>
            </a:pPr>
            <a:endParaRPr lang="es-CO" sz="1600" dirty="0">
              <a:solidFill>
                <a:srgbClr val="00660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006600"/>
              </a:buClr>
              <a:buFont typeface="+mj-lt"/>
              <a:buAutoNum type="arabicPeriod"/>
              <a:tabLst>
                <a:tab pos="357188" algn="l"/>
              </a:tabLst>
              <a:defRPr/>
            </a:pPr>
            <a:r>
              <a:rPr lang="es-CO" sz="1600" dirty="0">
                <a:latin typeface="Century Gothic" panose="020B0502020202020204" pitchFamily="34" charset="0"/>
              </a:rPr>
              <a:t>Incapacidad Permanente Total y Absoluta o Gran Invalidez del Asociado. </a:t>
            </a:r>
            <a:r>
              <a:rPr lang="es-CO" sz="1600" dirty="0">
                <a:solidFill>
                  <a:srgbClr val="006600"/>
                </a:solidFill>
                <a:latin typeface="Century Gothic" panose="020B0502020202020204" pitchFamily="34" charset="0"/>
              </a:rPr>
              <a:t>(L.V</a:t>
            </a:r>
            <a:r>
              <a:rPr lang="es-CO" sz="1600" dirty="0" smtClean="0">
                <a:solidFill>
                  <a:srgbClr val="006600"/>
                </a:solidFill>
                <a:latin typeface="Century Gothic" panose="020B0502020202020204" pitchFamily="34" charset="0"/>
              </a:rPr>
              <a:t>.)</a:t>
            </a:r>
          </a:p>
          <a:p>
            <a:pPr marL="342900" indent="-342900">
              <a:buClr>
                <a:srgbClr val="006600"/>
              </a:buClr>
              <a:buFont typeface="+mj-lt"/>
              <a:buAutoNum type="arabicPeriod"/>
              <a:tabLst>
                <a:tab pos="357188" algn="l"/>
              </a:tabLst>
              <a:defRPr/>
            </a:pPr>
            <a:endParaRPr lang="es-CO" sz="1600" dirty="0">
              <a:solidFill>
                <a:srgbClr val="00660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006600"/>
              </a:buClr>
              <a:buFont typeface="+mj-lt"/>
              <a:buAutoNum type="arabicPeriod"/>
              <a:tabLst>
                <a:tab pos="357188" algn="l"/>
              </a:tabLst>
              <a:defRPr/>
            </a:pPr>
            <a:r>
              <a:rPr lang="es-CO" sz="1600" dirty="0">
                <a:latin typeface="Century Gothic" panose="020B0502020202020204" pitchFamily="34" charset="0"/>
              </a:rPr>
              <a:t>Muerte Natural del Asociado. </a:t>
            </a:r>
            <a:r>
              <a:rPr lang="es-CO" sz="1600" dirty="0">
                <a:solidFill>
                  <a:srgbClr val="006600"/>
                </a:solidFill>
                <a:latin typeface="Century Gothic" panose="020B0502020202020204" pitchFamily="34" charset="0"/>
              </a:rPr>
              <a:t>(L.V</a:t>
            </a:r>
            <a:r>
              <a:rPr lang="es-CO" sz="1600" dirty="0" smtClean="0">
                <a:solidFill>
                  <a:srgbClr val="006600"/>
                </a:solidFill>
                <a:latin typeface="Century Gothic" panose="020B0502020202020204" pitchFamily="34" charset="0"/>
              </a:rPr>
              <a:t>.)</a:t>
            </a:r>
          </a:p>
          <a:p>
            <a:pPr marL="342900" indent="-342900">
              <a:buClr>
                <a:srgbClr val="006600"/>
              </a:buClr>
              <a:buFont typeface="+mj-lt"/>
              <a:buAutoNum type="arabicPeriod"/>
              <a:tabLst>
                <a:tab pos="357188" algn="l"/>
              </a:tabLst>
              <a:defRPr/>
            </a:pPr>
            <a:endParaRPr lang="es-CO" sz="1600" dirty="0">
              <a:solidFill>
                <a:srgbClr val="00660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006600"/>
              </a:buClr>
              <a:buFont typeface="+mj-lt"/>
              <a:buAutoNum type="arabicPeriod"/>
              <a:tabLst>
                <a:tab pos="357188" algn="l"/>
              </a:tabLst>
              <a:defRPr/>
            </a:pPr>
            <a:r>
              <a:rPr lang="es-CO" sz="1600" dirty="0">
                <a:latin typeface="Century Gothic" panose="020B0502020202020204" pitchFamily="34" charset="0"/>
              </a:rPr>
              <a:t>Muerte por Suicidio del Asociado. </a:t>
            </a:r>
            <a:r>
              <a:rPr lang="es-CO" sz="1600" dirty="0">
                <a:solidFill>
                  <a:srgbClr val="006600"/>
                </a:solidFill>
                <a:latin typeface="Century Gothic" panose="020B0502020202020204" pitchFamily="34" charset="0"/>
              </a:rPr>
              <a:t>(L.V</a:t>
            </a:r>
            <a:r>
              <a:rPr lang="es-CO" sz="1600" dirty="0" smtClean="0">
                <a:solidFill>
                  <a:srgbClr val="006600"/>
                </a:solidFill>
                <a:latin typeface="Century Gothic" panose="020B0502020202020204" pitchFamily="34" charset="0"/>
              </a:rPr>
              <a:t>.)</a:t>
            </a:r>
          </a:p>
          <a:p>
            <a:pPr marL="342900" indent="-342900">
              <a:buClr>
                <a:srgbClr val="006600"/>
              </a:buClr>
              <a:buFont typeface="+mj-lt"/>
              <a:buAutoNum type="arabicPeriod"/>
              <a:tabLst>
                <a:tab pos="357188" algn="l"/>
              </a:tabLst>
              <a:defRPr/>
            </a:pPr>
            <a:r>
              <a:rPr lang="es-CO" sz="1600" dirty="0">
                <a:latin typeface="Century Gothic" panose="020B0502020202020204" pitchFamily="34" charset="0"/>
              </a:rPr>
              <a:t>Muerte Accidental u Homicidio del Asociado. </a:t>
            </a:r>
            <a:r>
              <a:rPr lang="es-CO" sz="1600" dirty="0">
                <a:solidFill>
                  <a:srgbClr val="006600"/>
                </a:solidFill>
                <a:latin typeface="Century Gothic" panose="020B0502020202020204" pitchFamily="34" charset="0"/>
              </a:rPr>
              <a:t>(L.V.)</a:t>
            </a:r>
          </a:p>
          <a:p>
            <a:pPr marL="342900" indent="-342900">
              <a:buClr>
                <a:srgbClr val="006600"/>
              </a:buClr>
              <a:buFont typeface="+mj-lt"/>
              <a:buAutoNum type="arabicPeriod"/>
              <a:tabLst>
                <a:tab pos="357188" algn="l"/>
              </a:tabLst>
              <a:defRPr/>
            </a:pPr>
            <a:endParaRPr lang="es-CO" sz="1600" dirty="0">
              <a:solidFill>
                <a:srgbClr val="00660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006600"/>
              </a:buClr>
              <a:buFont typeface="+mj-lt"/>
              <a:buAutoNum type="arabicPeriod"/>
              <a:tabLst>
                <a:tab pos="357188" algn="l"/>
              </a:tabLst>
              <a:defRPr/>
            </a:pPr>
            <a:r>
              <a:rPr lang="es-CO" sz="1600" dirty="0">
                <a:latin typeface="Century Gothic" panose="020B0502020202020204" pitchFamily="34" charset="0"/>
              </a:rPr>
              <a:t>Amparo por sobrevivencia y/o Perseverancia del Asociado a 60 </a:t>
            </a:r>
            <a:r>
              <a:rPr lang="es-CO" sz="1600" dirty="0" err="1">
                <a:latin typeface="Century Gothic" panose="020B0502020202020204" pitchFamily="34" charset="0"/>
              </a:rPr>
              <a:t>ó</a:t>
            </a:r>
            <a:r>
              <a:rPr lang="es-CO" sz="1600" dirty="0">
                <a:latin typeface="Century Gothic" panose="020B0502020202020204" pitchFamily="34" charset="0"/>
              </a:rPr>
              <a:t> 65 años. </a:t>
            </a:r>
            <a:r>
              <a:rPr lang="es-CO" sz="1600" dirty="0">
                <a:solidFill>
                  <a:srgbClr val="006600"/>
                </a:solidFill>
                <a:latin typeface="Century Gothic" panose="020B0502020202020204" pitchFamily="34" charset="0"/>
              </a:rPr>
              <a:t>(L.P.)</a:t>
            </a:r>
          </a:p>
          <a:p>
            <a:pPr marL="342900" indent="-342900">
              <a:buClr>
                <a:srgbClr val="006600"/>
              </a:buClr>
              <a:buFont typeface="+mj-lt"/>
              <a:buAutoNum type="arabicPeriod"/>
              <a:tabLst>
                <a:tab pos="357188" algn="l"/>
              </a:tabLst>
              <a:defRPr/>
            </a:pPr>
            <a:endParaRPr lang="es-CO" sz="1600" dirty="0">
              <a:solidFill>
                <a:srgbClr val="00660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006600"/>
              </a:buClr>
              <a:buFont typeface="+mj-lt"/>
              <a:buAutoNum type="arabicPeriod"/>
              <a:tabLst>
                <a:tab pos="357188" algn="l"/>
              </a:tabLst>
              <a:defRPr/>
            </a:pPr>
            <a:r>
              <a:rPr lang="es-CO" sz="1600" dirty="0">
                <a:latin typeface="Century Gothic" panose="020B0502020202020204" pitchFamily="34" charset="0"/>
              </a:rPr>
              <a:t>Incapacidad Temporal del Asociado a partir del undécimo (11) día. </a:t>
            </a:r>
            <a:r>
              <a:rPr lang="es-CO" sz="1600" dirty="0">
                <a:solidFill>
                  <a:srgbClr val="006600"/>
                </a:solidFill>
                <a:latin typeface="Century Gothic" panose="020B0502020202020204" pitchFamily="34" charset="0"/>
              </a:rPr>
              <a:t>(L.I.T.)</a:t>
            </a:r>
          </a:p>
          <a:p>
            <a:pPr marL="342900" indent="-342900">
              <a:buClr>
                <a:srgbClr val="006600"/>
              </a:buClr>
              <a:buFont typeface="+mj-lt"/>
              <a:buAutoNum type="arabicPeriod"/>
              <a:tabLst>
                <a:tab pos="357188" algn="l"/>
              </a:tabLst>
              <a:defRPr/>
            </a:pPr>
            <a:endParaRPr lang="es-CO" sz="1600" dirty="0">
              <a:solidFill>
                <a:srgbClr val="0066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4" descr="Plan Básico Coomev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7243" y="3501008"/>
            <a:ext cx="40290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5753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lanes Adicion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975718" y="1916832"/>
            <a:ext cx="4151165" cy="238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1 Rectángulo"/>
          <p:cNvSpPr/>
          <p:nvPr/>
        </p:nvSpPr>
        <p:spPr>
          <a:xfrm>
            <a:off x="359106" y="1487131"/>
            <a:ext cx="44644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009900"/>
              </a:buClr>
              <a:defRPr/>
            </a:pPr>
            <a:r>
              <a:rPr lang="es-CO" sz="1600" b="1" dirty="0">
                <a:solidFill>
                  <a:srgbClr val="006600"/>
                </a:solidFill>
                <a:latin typeface="Century Gothic" panose="020B0502020202020204" pitchFamily="34" charset="0"/>
              </a:rPr>
              <a:t>Además cuenta con</a:t>
            </a:r>
            <a:r>
              <a:rPr lang="es-CO" sz="1600" b="1" dirty="0" smtClean="0">
                <a:solidFill>
                  <a:srgbClr val="006600"/>
                </a:solidFill>
                <a:latin typeface="Century Gothic" panose="020B0502020202020204" pitchFamily="34" charset="0"/>
              </a:rPr>
              <a:t>:</a:t>
            </a:r>
          </a:p>
          <a:p>
            <a:pPr algn="just">
              <a:buClr>
                <a:srgbClr val="009900"/>
              </a:buClr>
              <a:defRPr/>
            </a:pPr>
            <a:endParaRPr lang="es-CO" sz="400" b="1" dirty="0">
              <a:solidFill>
                <a:srgbClr val="006600"/>
              </a:solidFill>
              <a:latin typeface="Century Gothic" panose="020B0502020202020204" pitchFamily="34" charset="0"/>
            </a:endParaRPr>
          </a:p>
          <a:p>
            <a:pPr marL="342900" indent="-342900" algn="just">
              <a:buClr>
                <a:srgbClr val="006600"/>
              </a:buClr>
              <a:buFont typeface="+mj-lt"/>
              <a:buAutoNum type="arabicPeriod" startAt="8"/>
              <a:defRPr/>
            </a:pPr>
            <a:r>
              <a:rPr lang="es-ES" sz="1600" dirty="0">
                <a:latin typeface="Century Gothic" panose="020B0502020202020204" pitchFamily="34" charset="0"/>
              </a:rPr>
              <a:t>Auxilio Funerario por Muerte del Asociado </a:t>
            </a:r>
            <a:r>
              <a:rPr lang="es-ES" sz="1600" b="1" dirty="0">
                <a:latin typeface="Century Gothic" panose="020B0502020202020204" pitchFamily="34" charset="0"/>
              </a:rPr>
              <a:t>Afiliado al Fondo de Solidaridad</a:t>
            </a:r>
            <a:r>
              <a:rPr lang="es-ES" sz="1600" dirty="0" smtClean="0">
                <a:latin typeface="Century Gothic" panose="020B0502020202020204" pitchFamily="34" charset="0"/>
              </a:rPr>
              <a:t>.</a:t>
            </a:r>
            <a:endParaRPr lang="es-ES" sz="1600" dirty="0">
              <a:latin typeface="Century Gothic" panose="020B0502020202020204" pitchFamily="34" charset="0"/>
            </a:endParaRPr>
          </a:p>
          <a:p>
            <a:pPr marL="342900" indent="-342900" algn="just">
              <a:buClr>
                <a:srgbClr val="006600"/>
              </a:buClr>
              <a:buFont typeface="+mj-lt"/>
              <a:buAutoNum type="arabicPeriod" startAt="8"/>
              <a:defRPr/>
            </a:pPr>
            <a:r>
              <a:rPr lang="es-ES" sz="1600" dirty="0">
                <a:latin typeface="Century Gothic" panose="020B0502020202020204" pitchFamily="34" charset="0"/>
              </a:rPr>
              <a:t>Segunda Opinión Médica</a:t>
            </a:r>
            <a:r>
              <a:rPr lang="es-ES" sz="1600" dirty="0" smtClean="0">
                <a:latin typeface="Century Gothic" panose="020B0502020202020204" pitchFamily="34" charset="0"/>
              </a:rPr>
              <a:t>.</a:t>
            </a:r>
            <a:endParaRPr lang="es-ES" sz="1600" dirty="0">
              <a:latin typeface="Century Gothic" panose="020B0502020202020204" pitchFamily="34" charset="0"/>
            </a:endParaRPr>
          </a:p>
          <a:p>
            <a:pPr marL="342900" indent="-342900" algn="just">
              <a:buClr>
                <a:srgbClr val="006600"/>
              </a:buClr>
              <a:buFont typeface="+mj-lt"/>
              <a:buAutoNum type="arabicPeriod" startAt="8"/>
              <a:defRPr/>
            </a:pPr>
            <a:r>
              <a:rPr lang="es-ES" sz="1600" dirty="0">
                <a:latin typeface="Century Gothic" panose="020B0502020202020204" pitchFamily="34" charset="0"/>
              </a:rPr>
              <a:t>Auxilio de Desempleo, Disminución de Ingresos y Grave Enfermedad del Asociado</a:t>
            </a:r>
            <a:r>
              <a:rPr lang="es-ES" sz="1600" dirty="0" smtClean="0">
                <a:latin typeface="Century Gothic" panose="020B0502020202020204" pitchFamily="34" charset="0"/>
              </a:rPr>
              <a:t>.</a:t>
            </a:r>
            <a:endParaRPr lang="es-ES" sz="1600" dirty="0">
              <a:latin typeface="Century Gothic" panose="020B0502020202020204" pitchFamily="34" charset="0"/>
            </a:endParaRPr>
          </a:p>
          <a:p>
            <a:pPr marL="342900" indent="-342900" algn="just">
              <a:buClr>
                <a:srgbClr val="006600"/>
              </a:buClr>
              <a:buFont typeface="+mj-lt"/>
              <a:buAutoNum type="arabicPeriod" startAt="8"/>
              <a:defRPr/>
            </a:pPr>
            <a:r>
              <a:rPr lang="es-ES" sz="1600" dirty="0">
                <a:latin typeface="Century Gothic" panose="020B0502020202020204" pitchFamily="34" charset="0"/>
              </a:rPr>
              <a:t>Auxilio por desvinculación del Asociado</a:t>
            </a:r>
            <a:r>
              <a:rPr lang="es-ES" sz="1600" dirty="0" smtClean="0">
                <a:latin typeface="Century Gothic" panose="020B0502020202020204" pitchFamily="34" charset="0"/>
              </a:rPr>
              <a:t>.</a:t>
            </a:r>
          </a:p>
          <a:p>
            <a:pPr marL="342900" indent="-342900" algn="just">
              <a:buClr>
                <a:srgbClr val="006600"/>
              </a:buClr>
              <a:buFont typeface="+mj-lt"/>
              <a:buAutoNum type="arabicPeriod" startAt="8"/>
              <a:defRPr/>
            </a:pPr>
            <a:r>
              <a:rPr lang="es-ES" sz="1600" dirty="0" smtClean="0">
                <a:latin typeface="Century Gothic" panose="020B0502020202020204" pitchFamily="34" charset="0"/>
              </a:rPr>
              <a:t>Asistencia Jurídica </a:t>
            </a:r>
          </a:p>
          <a:p>
            <a:pPr marL="342900" indent="-342900" algn="just">
              <a:buClr>
                <a:srgbClr val="006600"/>
              </a:buClr>
              <a:buFont typeface="+mj-lt"/>
              <a:buAutoNum type="arabicPeriod" startAt="8"/>
              <a:defRPr/>
            </a:pPr>
            <a:r>
              <a:rPr lang="es-ES" sz="1600" dirty="0" smtClean="0">
                <a:latin typeface="Century Gothic" panose="020B0502020202020204" pitchFamily="34" charset="0"/>
              </a:rPr>
              <a:t>Asistencia Pensional.</a:t>
            </a:r>
            <a:endParaRPr lang="es-CO" sz="1600" dirty="0">
              <a:latin typeface="Century Gothic" panose="020B0502020202020204" pitchFamily="34" charset="0"/>
            </a:endParaRPr>
          </a:p>
        </p:txBody>
      </p:sp>
      <p:sp>
        <p:nvSpPr>
          <p:cNvPr id="4" name="4 Rectángulo"/>
          <p:cNvSpPr/>
          <p:nvPr/>
        </p:nvSpPr>
        <p:spPr>
          <a:xfrm>
            <a:off x="638042" y="237708"/>
            <a:ext cx="8398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C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Conceptos estatutarios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5 Imagen" descr="line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722605"/>
            <a:ext cx="9144000" cy="214314"/>
          </a:xfrm>
          <a:prstGeom prst="rect">
            <a:avLst/>
          </a:prstGeom>
        </p:spPr>
      </p:pic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51521" y="1012666"/>
            <a:ext cx="85689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 startAt="5"/>
            </a:pPr>
            <a:r>
              <a:rPr lang="es-CO" altLang="es-CO" b="1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Fondo Mutual de Solidaridad</a:t>
            </a:r>
            <a:endParaRPr lang="es-CO" altLang="es-CO" b="1" dirty="0">
              <a:solidFill>
                <a:srgbClr val="0099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63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8776" y="2780928"/>
            <a:ext cx="7068698" cy="133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82665" y="1052736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 FORTALECIMIENTO PLAN </a:t>
            </a:r>
          </a:p>
          <a:p>
            <a:pPr algn="ctr"/>
            <a:endParaRPr lang="es-CO" sz="54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1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 txBox="1">
            <a:spLocks/>
          </p:cNvSpPr>
          <p:nvPr/>
        </p:nvSpPr>
        <p:spPr>
          <a:xfrm>
            <a:off x="379927" y="240504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s-ES" sz="3600" dirty="0"/>
              <a:t> </a:t>
            </a:r>
            <a:r>
              <a:rPr lang="es-ES" sz="3600" dirty="0" smtClean="0"/>
              <a:t> </a:t>
            </a:r>
            <a:r>
              <a:rPr lang="es-ES" sz="3600" dirty="0"/>
              <a:t>TIPOS DE VINCULACIÓN</a:t>
            </a:r>
          </a:p>
        </p:txBody>
      </p:sp>
    </p:spTree>
    <p:extLst>
      <p:ext uri="{BB962C8B-B14F-4D97-AF65-F5344CB8AC3E}">
        <p14:creationId xmlns:p14="http://schemas.microsoft.com/office/powerpoint/2010/main" xmlns="" val="15714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j01786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72421"/>
            <a:ext cx="2638425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492500" y="2948478"/>
            <a:ext cx="514922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sz="1600" b="1" dirty="0">
                <a:latin typeface="Century Gothic" panose="020B0502020202020204" pitchFamily="34" charset="0"/>
              </a:rPr>
              <a:t>ASOCIADO RECIEN GRADUADO</a:t>
            </a:r>
            <a:r>
              <a:rPr lang="es-ES" sz="1600" b="1" dirty="0" smtClean="0">
                <a:latin typeface="Century Gothic" panose="020B0502020202020204" pitchFamily="34" charset="0"/>
              </a:rPr>
              <a:t>: </a:t>
            </a:r>
            <a:r>
              <a:rPr lang="es-ES" sz="1600" dirty="0" smtClean="0">
                <a:latin typeface="Century Gothic" panose="020B0502020202020204" pitchFamily="34" charset="0"/>
              </a:rPr>
              <a:t>Es </a:t>
            </a:r>
            <a:r>
              <a:rPr lang="es-ES" sz="1600" dirty="0">
                <a:latin typeface="Century Gothic" panose="020B0502020202020204" pitchFamily="34" charset="0"/>
              </a:rPr>
              <a:t>el asociado que ya ha obtenido el título de una carrera profesional, técnico profesional o tecnológico de una institución de educación superior formal, tiene hasta 3 años de haberse graduado y su edad no podrá superar los 26 años.</a:t>
            </a:r>
          </a:p>
          <a:p>
            <a:pPr algn="just" eaLnBrk="1" hangingPunct="1"/>
            <a:endParaRPr lang="es-ES" sz="1600" dirty="0">
              <a:latin typeface="Century Gothic" panose="020B0502020202020204" pitchFamily="34" charset="0"/>
            </a:endParaRPr>
          </a:p>
        </p:txBody>
      </p:sp>
      <p:pic>
        <p:nvPicPr>
          <p:cNvPr id="4" name="Picture 6" descr="j020209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733"/>
          <a:stretch>
            <a:fillRect/>
          </a:stretch>
        </p:blipFill>
        <p:spPr bwMode="auto">
          <a:xfrm>
            <a:off x="7072313" y="489596"/>
            <a:ext cx="1785937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611833"/>
            <a:ext cx="660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sz="1600" b="1" dirty="0">
                <a:latin typeface="Century Gothic" panose="020B0502020202020204" pitchFamily="34" charset="0"/>
              </a:rPr>
              <a:t>ASOCIADO ESTUDIANTE: </a:t>
            </a:r>
            <a:r>
              <a:rPr lang="es-ES" sz="1600" dirty="0">
                <a:latin typeface="Century Gothic" panose="020B0502020202020204" pitchFamily="34" charset="0"/>
              </a:rPr>
              <a:t>Se considera como el estudiante de séptimo, octavo, noveno y </a:t>
            </a:r>
            <a:r>
              <a:rPr lang="es-ES" sz="1600" dirty="0" smtClean="0">
                <a:latin typeface="Century Gothic" panose="020B0502020202020204" pitchFamily="34" charset="0"/>
              </a:rPr>
              <a:t>décimo </a:t>
            </a:r>
            <a:r>
              <a:rPr lang="es-ES" sz="1600" dirty="0">
                <a:latin typeface="Century Gothic" panose="020B0502020202020204" pitchFamily="34" charset="0"/>
              </a:rPr>
              <a:t>semestre o en tesis sin obtención de grado de una carrera profesional, a partir del tercer semestre de una técnica profesional o a partir del cuarto semestre para una tecnología de una institución de educación reconocida por el estado. </a:t>
            </a:r>
          </a:p>
        </p:txBody>
      </p:sp>
    </p:spTree>
    <p:extLst>
      <p:ext uri="{BB962C8B-B14F-4D97-AF65-F5344CB8AC3E}">
        <p14:creationId xmlns:p14="http://schemas.microsoft.com/office/powerpoint/2010/main" xmlns="" val="41422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3493" y="501316"/>
            <a:ext cx="651668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s-ES" sz="1600" b="1" dirty="0">
                <a:latin typeface="Century Gothic" panose="020B0502020202020204" pitchFamily="34" charset="0"/>
              </a:rPr>
              <a:t>ASOCIADO EMPLEADO ESPECIAL: </a:t>
            </a:r>
            <a:r>
              <a:rPr lang="es-ES" sz="1600" dirty="0">
                <a:latin typeface="Century Gothic" panose="020B0502020202020204" pitchFamily="34" charset="0"/>
              </a:rPr>
              <a:t>Es el asociado que no cuenta con titulo profesional, no cuenta con titulo de técnico o no cuenta con titulo de tecnólogo, que se vincula a la Cooperativa en calidad de empleado. Independientemente del tipo de contrato, con ingresos económicos iguales o menores a 5 S.M.M.L.V.  También aplica para esta categoría, los profesionales que tengan menos de 5 años de haberse graduado y un ingreso igual o menor a 5 S.M.M.L.V</a:t>
            </a:r>
            <a:endParaRPr lang="es-ES_tradnl" sz="1600" dirty="0">
              <a:latin typeface="Century Gothic" panose="020B0502020202020204" pitchFamily="34" charset="0"/>
            </a:endParaRPr>
          </a:p>
        </p:txBody>
      </p:sp>
      <p:pic>
        <p:nvPicPr>
          <p:cNvPr id="3" name="Picture 5" descr="j020216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1493" y="405242"/>
            <a:ext cx="1598613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j018280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18" y="3191305"/>
            <a:ext cx="286702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606085" y="3185468"/>
            <a:ext cx="509612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s-ES" sz="1600" b="1" dirty="0">
                <a:latin typeface="Century Gothic" panose="020B0502020202020204" pitchFamily="34" charset="0"/>
              </a:rPr>
              <a:t>ASOCIADO EMPLEADO: </a:t>
            </a:r>
            <a:r>
              <a:rPr lang="es-ES" sz="1600" dirty="0">
                <a:latin typeface="Century Gothic" panose="020B0502020202020204" pitchFamily="34" charset="0"/>
              </a:rPr>
              <a:t>Es el asociado que se vincula a la Cooperativa en calidad de empleado, independientemente del tipo contrato, y cuyos ingresos sean superiores a los 5 S.M.M.L.V. y tenga un titulo profesional, técnico o tecnológico.</a:t>
            </a:r>
            <a:endParaRPr lang="es-ES_tradnl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17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j028936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993" y="656820"/>
            <a:ext cx="2724645" cy="1794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567449" y="398365"/>
            <a:ext cx="528445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s-ES" sz="1600" b="1" dirty="0">
                <a:latin typeface="Century Gothic" panose="020B0502020202020204" pitchFamily="34" charset="0"/>
              </a:rPr>
              <a:t>ASOCIADO DE EDUCACIÓN PARA EL TRABAJO Y DESARROLLO HUMANO</a:t>
            </a:r>
            <a:r>
              <a:rPr lang="es-ES" sz="1600" b="1" dirty="0" smtClean="0">
                <a:latin typeface="Century Gothic" panose="020B0502020202020204" pitchFamily="34" charset="0"/>
              </a:rPr>
              <a:t>: </a:t>
            </a:r>
            <a:r>
              <a:rPr lang="es-ES" sz="1600" dirty="0">
                <a:latin typeface="Century Gothic" panose="020B0502020202020204" pitchFamily="34" charset="0"/>
              </a:rPr>
              <a:t>Es el asociado que ya ha obtenido el título de un programa de Educación </a:t>
            </a:r>
            <a:r>
              <a:rPr lang="es-ES" sz="1600">
                <a:latin typeface="Century Gothic" panose="020B0502020202020204" pitchFamily="34" charset="0"/>
              </a:rPr>
              <a:t>No </a:t>
            </a:r>
            <a:r>
              <a:rPr lang="es-ES" sz="1600" smtClean="0">
                <a:latin typeface="Century Gothic" panose="020B0502020202020204" pitchFamily="34" charset="0"/>
              </a:rPr>
              <a:t>Formal, </a:t>
            </a:r>
            <a:r>
              <a:rPr lang="es-ES" sz="1600" dirty="0">
                <a:latin typeface="Century Gothic" panose="020B0502020202020204" pitchFamily="34" charset="0"/>
              </a:rPr>
              <a:t>de alguna de las áreas establecidas para educación superior. </a:t>
            </a:r>
          </a:p>
          <a:p>
            <a:pPr algn="just"/>
            <a:r>
              <a:rPr lang="es-ES" sz="1600" dirty="0">
                <a:latin typeface="Century Gothic" panose="020B0502020202020204" pitchFamily="34" charset="0"/>
              </a:rPr>
              <a:t>Para los educadores no licenciados se acepta el título de Normalista Superior. </a:t>
            </a:r>
            <a:endParaRPr lang="es-ES_tradnl" sz="1600" dirty="0">
              <a:latin typeface="Century Gothic" panose="020B0502020202020204" pitchFamily="34" charset="0"/>
            </a:endParaRPr>
          </a:p>
        </p:txBody>
      </p:sp>
      <p:pic>
        <p:nvPicPr>
          <p:cNvPr id="4" name="Picture 6" descr="j028495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6286" y="2797933"/>
            <a:ext cx="2649537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92428" y="2920327"/>
            <a:ext cx="482957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s-ES" sz="1600" b="1" dirty="0">
                <a:latin typeface="Century Gothic" panose="020B0502020202020204" pitchFamily="34" charset="0"/>
              </a:rPr>
              <a:t>ASOCIADO FAMILIAR: </a:t>
            </a:r>
            <a:r>
              <a:rPr lang="es-ES" sz="1600" dirty="0">
                <a:latin typeface="Century Gothic" panose="020B0502020202020204" pitchFamily="34" charset="0"/>
              </a:rPr>
              <a:t>Es el Asociado que se vincula a Coomeva como familiar del asociado en primer grado de consanguinidad, en este caso podrán asociarse su cónyuge o compañero (a) permanente y los hijos del asociado, padres y hermanos. </a:t>
            </a:r>
            <a:endParaRPr lang="es-ES_tradnl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31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j02160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858"/>
          <a:stretch>
            <a:fillRect/>
          </a:stretch>
        </p:blipFill>
        <p:spPr bwMode="auto">
          <a:xfrm>
            <a:off x="6344030" y="1026820"/>
            <a:ext cx="2478602" cy="336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j031680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21" y="3374129"/>
            <a:ext cx="3414713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 Rectángulo"/>
          <p:cNvSpPr>
            <a:spLocks noChangeArrowheads="1"/>
          </p:cNvSpPr>
          <p:nvPr/>
        </p:nvSpPr>
        <p:spPr bwMode="auto">
          <a:xfrm>
            <a:off x="701094" y="1226287"/>
            <a:ext cx="501712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s-ES" sz="1600" b="1" dirty="0">
                <a:latin typeface="Century Gothic" panose="020B0502020202020204" pitchFamily="34" charset="0"/>
              </a:rPr>
              <a:t>ASOCIADO GRADUADO: </a:t>
            </a:r>
            <a:r>
              <a:rPr lang="es-ES" sz="1600" dirty="0">
                <a:latin typeface="Century Gothic" panose="020B0502020202020204" pitchFamily="34" charset="0"/>
              </a:rPr>
              <a:t>Es el asociado que se vincula como graduado con titulo de profesional, técnico o tecnológico expedido por instituciones educativas reconocidas por el estado.</a:t>
            </a:r>
            <a:endParaRPr lang="es-ES_tradnl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44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85316" y="452413"/>
            <a:ext cx="8229600" cy="523220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DOCUMENTOS SOPORTE</a:t>
            </a:r>
          </a:p>
        </p:txBody>
      </p:sp>
      <p:graphicFrame>
        <p:nvGraphicFramePr>
          <p:cNvPr id="3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10431491"/>
              </p:ext>
            </p:extLst>
          </p:nvPr>
        </p:nvGraphicFramePr>
        <p:xfrm>
          <a:off x="107504" y="1189749"/>
          <a:ext cx="8964613" cy="329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659"/>
                <a:gridCol w="1280659"/>
                <a:gridCol w="1280659"/>
                <a:gridCol w="1280659"/>
                <a:gridCol w="1280659"/>
                <a:gridCol w="1280659"/>
                <a:gridCol w="1280659"/>
              </a:tblGrid>
              <a:tr h="640203"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Arial" pitchFamily="34" charset="0"/>
                          <a:cs typeface="Arial" pitchFamily="34" charset="0"/>
                        </a:rPr>
                        <a:t>ESTUDIANTE</a:t>
                      </a:r>
                      <a:endParaRPr lang="es-E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29" marB="45729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Arial" pitchFamily="34" charset="0"/>
                          <a:cs typeface="Arial" pitchFamily="34" charset="0"/>
                        </a:rPr>
                        <a:t>RECIÉN</a:t>
                      </a:r>
                      <a:r>
                        <a:rPr lang="es-ES" sz="1200" baseline="0" dirty="0" smtClean="0">
                          <a:latin typeface="Arial" pitchFamily="34" charset="0"/>
                          <a:cs typeface="Arial" pitchFamily="34" charset="0"/>
                        </a:rPr>
                        <a:t> GRADUADO</a:t>
                      </a:r>
                      <a:endParaRPr lang="es-E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29" marB="45729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Arial" pitchFamily="34" charset="0"/>
                          <a:cs typeface="Arial" pitchFamily="34" charset="0"/>
                        </a:rPr>
                        <a:t>EMPLEADO ESPECIAL</a:t>
                      </a:r>
                      <a:endParaRPr lang="es-E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29" marB="45729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Arial" pitchFamily="34" charset="0"/>
                          <a:cs typeface="Arial" pitchFamily="34" charset="0"/>
                        </a:rPr>
                        <a:t>EMPLEADO COOMEVA</a:t>
                      </a:r>
                      <a:endParaRPr lang="es-E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29" marB="45729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Arial" pitchFamily="34" charset="0"/>
                          <a:cs typeface="Arial" pitchFamily="34" charset="0"/>
                        </a:rPr>
                        <a:t>EDUC.</a:t>
                      </a:r>
                      <a:r>
                        <a:rPr lang="es-ES" sz="1200" baseline="0" dirty="0" smtClean="0">
                          <a:latin typeface="Arial" pitchFamily="34" charset="0"/>
                          <a:cs typeface="Arial" pitchFamily="34" charset="0"/>
                        </a:rPr>
                        <a:t> PARA EL TRABAJO…</a:t>
                      </a:r>
                      <a:endParaRPr lang="es-E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>
                          <a:latin typeface="Arial" pitchFamily="34" charset="0"/>
                          <a:cs typeface="Arial" pitchFamily="34" charset="0"/>
                        </a:rPr>
                        <a:t>FAMILIAR ASOCIADO</a:t>
                      </a:r>
                    </a:p>
                    <a:p>
                      <a:endParaRPr lang="es-E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29" marB="45729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Arial" pitchFamily="34" charset="0"/>
                          <a:cs typeface="Arial" pitchFamily="34" charset="0"/>
                        </a:rPr>
                        <a:t>GRADUADO</a:t>
                      </a:r>
                      <a:endParaRPr lang="es-E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29" marB="45729"/>
                </a:tc>
              </a:tr>
              <a:tr h="2652272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ES" sz="1200" baseline="0" dirty="0" smtClean="0">
                          <a:latin typeface="Arial" pitchFamily="34" charset="0"/>
                          <a:cs typeface="Arial" pitchFamily="34" charset="0"/>
                        </a:rPr>
                        <a:t>Cédula con firma y huella.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s-ES" sz="1200" baseline="0" dirty="0" smtClean="0">
                          <a:latin typeface="Arial" pitchFamily="34" charset="0"/>
                          <a:cs typeface="Arial" pitchFamily="34" charset="0"/>
                        </a:rPr>
                        <a:t> Certificado de estudio.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s-ES" sz="1200" baseline="0" dirty="0" smtClean="0">
                          <a:latin typeface="Arial" pitchFamily="34" charset="0"/>
                          <a:cs typeface="Arial" pitchFamily="34" charset="0"/>
                        </a:rPr>
                        <a:t>Certificado de ingresos.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s-ES" sz="1200" dirty="0" smtClean="0">
                          <a:latin typeface="Arial" pitchFamily="34" charset="0"/>
                          <a:cs typeface="Arial" pitchFamily="34" charset="0"/>
                        </a:rPr>
                        <a:t>Consulta centrales de riesgo.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s-ES" sz="1200" dirty="0" err="1" smtClean="0">
                          <a:latin typeface="Arial" pitchFamily="34" charset="0"/>
                          <a:cs typeface="Arial" pitchFamily="34" charset="0"/>
                        </a:rPr>
                        <a:t>Cotizador</a:t>
                      </a:r>
                      <a:r>
                        <a:rPr lang="es-ES" sz="12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s-E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aseline="0" dirty="0" smtClean="0">
                          <a:latin typeface="Arial" pitchFamily="34" charset="0"/>
                          <a:cs typeface="Arial" pitchFamily="34" charset="0"/>
                        </a:rPr>
                        <a:t> Cédula con firma y huella.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aseline="0" dirty="0" smtClean="0">
                          <a:latin typeface="Arial" pitchFamily="34" charset="0"/>
                          <a:cs typeface="Arial" pitchFamily="34" charset="0"/>
                        </a:rPr>
                        <a:t>Diploma, acta de grado o tarjeta profesional.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s-ES" sz="1200" baseline="0" dirty="0" smtClean="0">
                          <a:latin typeface="Arial" pitchFamily="34" charset="0"/>
                          <a:cs typeface="Arial" pitchFamily="34" charset="0"/>
                        </a:rPr>
                        <a:t>Certificado de ingresos.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s-ES" sz="1200" dirty="0" smtClean="0">
                          <a:latin typeface="Arial" pitchFamily="34" charset="0"/>
                          <a:cs typeface="Arial" pitchFamily="34" charset="0"/>
                        </a:rPr>
                        <a:t>Consulta centrales de riesgo.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s-ES" sz="1200" dirty="0" err="1" smtClean="0">
                          <a:latin typeface="Arial" pitchFamily="34" charset="0"/>
                          <a:cs typeface="Arial" pitchFamily="34" charset="0"/>
                        </a:rPr>
                        <a:t>Cotizador</a:t>
                      </a:r>
                      <a:r>
                        <a:rPr lang="es-ES" sz="12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E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aseline="0" dirty="0" smtClean="0">
                          <a:latin typeface="Arial" pitchFamily="34" charset="0"/>
                          <a:cs typeface="Arial" pitchFamily="34" charset="0"/>
                        </a:rPr>
                        <a:t>Cédula con firma y huella.</a:t>
                      </a:r>
                      <a:endParaRPr lang="es-ES" sz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s-ES" sz="1200" dirty="0" smtClean="0">
                          <a:latin typeface="Arial" pitchFamily="34" charset="0"/>
                          <a:cs typeface="Arial" pitchFamily="34" charset="0"/>
                        </a:rPr>
                        <a:t>Consulta centrales de riesgo.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s-ES" sz="1200" dirty="0" err="1" smtClean="0">
                          <a:latin typeface="Arial" pitchFamily="34" charset="0"/>
                          <a:cs typeface="Arial" pitchFamily="34" charset="0"/>
                        </a:rPr>
                        <a:t>Cotizador</a:t>
                      </a:r>
                      <a:r>
                        <a:rPr lang="es-ES" sz="12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endParaRPr lang="es-E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aseline="0" dirty="0" smtClean="0">
                          <a:latin typeface="Arial" pitchFamily="34" charset="0"/>
                          <a:cs typeface="Arial" pitchFamily="34" charset="0"/>
                        </a:rPr>
                        <a:t>Cédula con firma y huella.</a:t>
                      </a:r>
                      <a:endParaRPr lang="es-ES" sz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s-ES" sz="1200" dirty="0" smtClean="0">
                          <a:latin typeface="Arial" pitchFamily="34" charset="0"/>
                          <a:cs typeface="Arial" pitchFamily="34" charset="0"/>
                        </a:rPr>
                        <a:t>Consulta centrales de riesgo.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s-ES" sz="1200" dirty="0" err="1" smtClean="0">
                          <a:latin typeface="Arial" pitchFamily="34" charset="0"/>
                          <a:cs typeface="Arial" pitchFamily="34" charset="0"/>
                        </a:rPr>
                        <a:t>Cotizador</a:t>
                      </a:r>
                      <a:r>
                        <a:rPr lang="es-ES" sz="12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endParaRPr lang="es-E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aseline="0" dirty="0" smtClean="0">
                          <a:latin typeface="Arial" pitchFamily="34" charset="0"/>
                          <a:cs typeface="Arial" pitchFamily="34" charset="0"/>
                        </a:rPr>
                        <a:t>Cédula con firma y huella.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aseline="0" dirty="0" smtClean="0">
                          <a:latin typeface="Arial" pitchFamily="34" charset="0"/>
                          <a:cs typeface="Arial" pitchFamily="34" charset="0"/>
                        </a:rPr>
                        <a:t>Diploma, acta de grado o tarjeta profesional.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s-ES" sz="1200" baseline="0" dirty="0" smtClean="0">
                          <a:latin typeface="Arial" pitchFamily="34" charset="0"/>
                          <a:cs typeface="Arial" pitchFamily="34" charset="0"/>
                        </a:rPr>
                        <a:t>Certificado de ingresos.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s-ES" sz="1200" dirty="0" smtClean="0">
                          <a:latin typeface="Arial" pitchFamily="34" charset="0"/>
                          <a:cs typeface="Arial" pitchFamily="34" charset="0"/>
                        </a:rPr>
                        <a:t>Consulta centrales de riesgo.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s-ES" sz="1200" dirty="0" err="1" smtClean="0">
                          <a:latin typeface="Arial" pitchFamily="34" charset="0"/>
                          <a:cs typeface="Arial" pitchFamily="34" charset="0"/>
                        </a:rPr>
                        <a:t>Cotizador</a:t>
                      </a:r>
                      <a:r>
                        <a:rPr lang="es-ES" sz="12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L="91441" marR="91441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aseline="0" dirty="0" smtClean="0">
                          <a:latin typeface="Arial" pitchFamily="34" charset="0"/>
                          <a:cs typeface="Arial" pitchFamily="34" charset="0"/>
                        </a:rPr>
                        <a:t>Cédula con firma y huella.</a:t>
                      </a:r>
                      <a:endParaRPr lang="es-ES" sz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s-ES" sz="1200" dirty="0" smtClean="0">
                          <a:latin typeface="Arial" pitchFamily="34" charset="0"/>
                          <a:cs typeface="Arial" pitchFamily="34" charset="0"/>
                        </a:rPr>
                        <a:t>Carta</a:t>
                      </a:r>
                      <a:r>
                        <a:rPr lang="es-ES" sz="1200" baseline="0" dirty="0" smtClean="0">
                          <a:latin typeface="Arial" pitchFamily="34" charset="0"/>
                          <a:cs typeface="Arial" pitchFamily="34" charset="0"/>
                        </a:rPr>
                        <a:t> familiar asociado.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s-ES" sz="1200" baseline="0" dirty="0" smtClean="0">
                          <a:latin typeface="Arial" pitchFamily="34" charset="0"/>
                          <a:cs typeface="Arial" pitchFamily="34" charset="0"/>
                        </a:rPr>
                        <a:t>Certificado de ingresos.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s-ES" sz="1200" dirty="0" smtClean="0">
                          <a:latin typeface="Arial" pitchFamily="34" charset="0"/>
                          <a:cs typeface="Arial" pitchFamily="34" charset="0"/>
                        </a:rPr>
                        <a:t>Consulta centrales de riesgo.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s-ES" sz="1200" dirty="0" err="1" smtClean="0">
                          <a:latin typeface="Arial" pitchFamily="34" charset="0"/>
                          <a:cs typeface="Arial" pitchFamily="34" charset="0"/>
                        </a:rPr>
                        <a:t>Cotizador</a:t>
                      </a:r>
                      <a:r>
                        <a:rPr lang="es-ES" sz="12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L="91441" marR="91441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aseline="0" dirty="0" smtClean="0">
                          <a:latin typeface="Arial" pitchFamily="34" charset="0"/>
                          <a:cs typeface="Arial" pitchFamily="34" charset="0"/>
                        </a:rPr>
                        <a:t>Cédula con firma y huella.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aseline="0" dirty="0" smtClean="0">
                          <a:latin typeface="Arial" pitchFamily="34" charset="0"/>
                          <a:cs typeface="Arial" pitchFamily="34" charset="0"/>
                        </a:rPr>
                        <a:t>Diploma, acta de grado o tarjeta profesional.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s-ES" sz="1200" baseline="0" dirty="0" smtClean="0">
                          <a:latin typeface="Arial" pitchFamily="34" charset="0"/>
                          <a:cs typeface="Arial" pitchFamily="34" charset="0"/>
                        </a:rPr>
                        <a:t>Certificado de ingresos.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s-ES" sz="1200" dirty="0" smtClean="0">
                          <a:latin typeface="Arial" pitchFamily="34" charset="0"/>
                          <a:cs typeface="Arial" pitchFamily="34" charset="0"/>
                        </a:rPr>
                        <a:t>Consulta centrales de riesgo.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s-ES" sz="1200" dirty="0" err="1" smtClean="0">
                          <a:latin typeface="Arial" pitchFamily="34" charset="0"/>
                          <a:cs typeface="Arial" pitchFamily="34" charset="0"/>
                        </a:rPr>
                        <a:t>Cotizador</a:t>
                      </a:r>
                      <a:r>
                        <a:rPr lang="es-ES" sz="12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E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29" marB="4572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257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>
            <a:hlinkClick r:id="rId3" action="ppaction://hlinkfile"/>
          </p:cNvPr>
          <p:cNvSpPr txBox="1">
            <a:spLocks/>
          </p:cNvSpPr>
          <p:nvPr/>
        </p:nvSpPr>
        <p:spPr>
          <a:xfrm>
            <a:off x="411074" y="1675910"/>
            <a:ext cx="822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CO"/>
            </a:defPPr>
            <a:lvl1pPr algn="just">
              <a:defRPr sz="16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ES" sz="2000" dirty="0" smtClean="0"/>
              <a:t>SOLICITUD ÚNICA DE VINCULACIÓN PERSONA NATURAL </a:t>
            </a:r>
            <a:endParaRPr lang="es-ES" sz="2000" dirty="0"/>
          </a:p>
        </p:txBody>
      </p:sp>
      <p:sp>
        <p:nvSpPr>
          <p:cNvPr id="4" name="Rectángulo 3">
            <a:hlinkClick r:id="rId4" action="ppaction://hlinkfile"/>
          </p:cNvPr>
          <p:cNvSpPr/>
          <p:nvPr/>
        </p:nvSpPr>
        <p:spPr>
          <a:xfrm>
            <a:off x="411074" y="2539169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1" dirty="0" smtClean="0">
                <a:latin typeface="Century Gothic" panose="020B0502020202020204" pitchFamily="34" charset="0"/>
              </a:rPr>
              <a:t>AUTORIZACIÓN CONSULTA CENTRALES DE RIESGO  </a:t>
            </a:r>
            <a:endParaRPr lang="es-ES" sz="2000" b="1" dirty="0">
              <a:latin typeface="Century Gothic" panose="020B0502020202020204" pitchFamily="34" charset="0"/>
            </a:endParaRPr>
          </a:p>
        </p:txBody>
      </p:sp>
      <p:sp>
        <p:nvSpPr>
          <p:cNvPr id="5" name="Rectángulo 4">
            <a:hlinkClick r:id="rId5" action="ppaction://hlinkfile"/>
          </p:cNvPr>
          <p:cNvSpPr/>
          <p:nvPr/>
        </p:nvSpPr>
        <p:spPr>
          <a:xfrm>
            <a:off x="411074" y="3335515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1" dirty="0" smtClean="0">
                <a:latin typeface="Century Gothic" panose="020B0502020202020204" pitchFamily="34" charset="0"/>
              </a:rPr>
              <a:t>FORMATO COTIZADOR FUERZA COMERCIAL  </a:t>
            </a:r>
            <a:endParaRPr lang="es-ES" sz="2000" b="1" dirty="0">
              <a:latin typeface="Century Gothic" panose="020B0502020202020204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85316" y="452413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CO"/>
            </a:defPPr>
            <a:lvl1pPr algn="just">
              <a:defRPr sz="16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ES" sz="3200" dirty="0"/>
              <a:t>DOCUMENTOS</a:t>
            </a:r>
            <a:r>
              <a:rPr lang="es-ES" dirty="0"/>
              <a:t> </a:t>
            </a:r>
            <a:r>
              <a:rPr lang="es-ES" sz="3200" dirty="0"/>
              <a:t>SOPORTE</a:t>
            </a:r>
          </a:p>
        </p:txBody>
      </p:sp>
    </p:spTree>
    <p:extLst>
      <p:ext uri="{BB962C8B-B14F-4D97-AF65-F5344CB8AC3E}">
        <p14:creationId xmlns:p14="http://schemas.microsoft.com/office/powerpoint/2010/main" xmlns="" val="9828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" y="1"/>
            <a:ext cx="9180511" cy="6885383"/>
            <a:chOff x="1" y="1"/>
            <a:chExt cx="9180511" cy="6885383"/>
          </a:xfrm>
        </p:grpSpPr>
        <p:grpSp>
          <p:nvGrpSpPr>
            <p:cNvPr id="8" name="Grupo 7"/>
            <p:cNvGrpSpPr/>
            <p:nvPr/>
          </p:nvGrpSpPr>
          <p:grpSpPr>
            <a:xfrm>
              <a:off x="1" y="1"/>
              <a:ext cx="9180511" cy="6885383"/>
              <a:chOff x="1" y="1"/>
              <a:chExt cx="9180511" cy="6885383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" y="3727160"/>
                <a:ext cx="4572000" cy="3144532"/>
              </a:xfrm>
              <a:prstGeom prst="rect">
                <a:avLst/>
              </a:prstGeom>
            </p:spPr>
          </p:pic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" y="1"/>
                <a:ext cx="4499991" cy="3365697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536504" y="3740852"/>
                <a:ext cx="4644008" cy="3144532"/>
              </a:xfrm>
              <a:prstGeom prst="rect">
                <a:avLst/>
              </a:prstGeom>
            </p:spPr>
          </p:pic>
          <p:sp>
            <p:nvSpPr>
              <p:cNvPr id="23" name="CuadroTexto 22"/>
              <p:cNvSpPr txBox="1"/>
              <p:nvPr/>
            </p:nvSpPr>
            <p:spPr>
              <a:xfrm>
                <a:off x="4432790" y="3365698"/>
                <a:ext cx="4711210" cy="329320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4000" b="1" dirty="0" smtClean="0">
                    <a:ln>
                      <a:solidFill>
                        <a:srgbClr val="92D050"/>
                      </a:solidFill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/>
                    <a:cs typeface="Century Gothic"/>
                  </a:rPr>
                  <a:t>Estrategia Fortalecimiento Plan Asociados Coomeva</a:t>
                </a:r>
              </a:p>
              <a:p>
                <a:pPr algn="ctr"/>
                <a:r>
                  <a:rPr lang="es-CO" sz="2400" b="1" dirty="0" smtClean="0">
                    <a:ln>
                      <a:solidFill>
                        <a:srgbClr val="92D050"/>
                      </a:solidFill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/>
                    <a:cs typeface="Century Gothic"/>
                  </a:rPr>
                  <a:t>Beneficios tangibles para una comunidad más fuerte</a:t>
                </a:r>
                <a:endParaRPr lang="es-CO" b="1" dirty="0" smtClean="0">
                  <a:ln>
                    <a:solidFill>
                      <a:srgbClr val="92D050"/>
                    </a:solidFill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/>
                  <a:cs typeface="Century Gothic"/>
                </a:endParaRPr>
              </a:p>
            </p:txBody>
          </p:sp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2" y="3327482"/>
                <a:ext cx="4448134" cy="341388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32790" y="98953"/>
              <a:ext cx="4711210" cy="322168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1303886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7 Imagen" descr="line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58210"/>
            <a:ext cx="9144000" cy="214314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473" t="9635" r="19326" b="24707"/>
          <a:stretch/>
        </p:blipFill>
        <p:spPr bwMode="auto">
          <a:xfrm>
            <a:off x="0" y="0"/>
            <a:ext cx="9166820" cy="619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512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 bwMode="auto">
          <a:xfrm>
            <a:off x="251520" y="581505"/>
            <a:ext cx="8640960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80000"/>
              </a:lnSpc>
              <a:spcBef>
                <a:spcPct val="20000"/>
              </a:spcBef>
              <a:buClr>
                <a:srgbClr val="006600"/>
              </a:buClr>
              <a:defRPr/>
            </a:pPr>
            <a:endParaRPr lang="es-CO" sz="2000" dirty="0">
              <a:latin typeface="Century Gothic" panose="020B0502020202020204" pitchFamily="34" charset="0"/>
            </a:endParaRPr>
          </a:p>
          <a:p>
            <a:pPr marL="457200" indent="-457200" algn="just" eaLnBrk="0" hangingPunct="0">
              <a:lnSpc>
                <a:spcPct val="80000"/>
              </a:lnSpc>
              <a:spcBef>
                <a:spcPct val="20000"/>
              </a:spcBef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s-CO" dirty="0">
                <a:latin typeface="Century Gothic" panose="020B0502020202020204" pitchFamily="34" charset="0"/>
              </a:rPr>
              <a:t>Las personas naturales Profesionales, Tecnólogos o Técnicos Profesionales con titulo en educación reconocido por el Estado (ICFES), Técnicos en Educación No Formal (Educación para el Trabajo y el Desarrollo Humano), el cónyuge o compañero(a) permanente, los hijos, padres y hermanos del Asociado.</a:t>
            </a:r>
          </a:p>
          <a:p>
            <a:pPr marL="457200" indent="-457200" algn="just" eaLnBrk="0" hangingPunct="0">
              <a:lnSpc>
                <a:spcPct val="80000"/>
              </a:lnSpc>
              <a:spcBef>
                <a:spcPct val="20000"/>
              </a:spcBef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endParaRPr lang="es-CO" dirty="0">
              <a:latin typeface="Century Gothic" panose="020B0502020202020204" pitchFamily="34" charset="0"/>
            </a:endParaRPr>
          </a:p>
          <a:p>
            <a:pPr marL="457200" indent="-457200" algn="just" eaLnBrk="0" hangingPunct="0">
              <a:lnSpc>
                <a:spcPct val="80000"/>
              </a:lnSpc>
              <a:spcBef>
                <a:spcPct val="20000"/>
              </a:spcBef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s-CO" dirty="0">
                <a:latin typeface="Century Gothic" panose="020B0502020202020204" pitchFamily="34" charset="0"/>
              </a:rPr>
              <a:t>Los estudiantes de Instituciones de Educación Superior reconocidas por el Estado que se encuentren cursando último año a nivel Técnico Profesional y Tecnólogo y los estudiante de carreras profesionales  cursando los dos últimos años.</a:t>
            </a:r>
          </a:p>
          <a:p>
            <a:pPr marL="457200" indent="-457200" algn="just" eaLnBrk="0" hangingPunct="0">
              <a:lnSpc>
                <a:spcPct val="80000"/>
              </a:lnSpc>
              <a:spcBef>
                <a:spcPct val="20000"/>
              </a:spcBef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endParaRPr lang="es-CO" dirty="0">
              <a:latin typeface="Century Gothic" panose="020B0502020202020204" pitchFamily="34" charset="0"/>
            </a:endParaRPr>
          </a:p>
          <a:p>
            <a:pPr marL="457200" indent="-457200" algn="just" eaLnBrk="0" hangingPunct="0">
              <a:lnSpc>
                <a:spcPct val="80000"/>
              </a:lnSpc>
              <a:spcBef>
                <a:spcPct val="20000"/>
              </a:spcBef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s-CO" dirty="0" smtClean="0">
                <a:latin typeface="Century Gothic" panose="020B0502020202020204" pitchFamily="34" charset="0"/>
              </a:rPr>
              <a:t>Los </a:t>
            </a:r>
            <a:r>
              <a:rPr lang="es-CO" dirty="0">
                <a:latin typeface="Century Gothic" panose="020B0502020202020204" pitchFamily="34" charset="0"/>
              </a:rPr>
              <a:t>empleados de la Cooperativa, de las Empresas que conforman su Grupo Empresarial Cooperativo y de las Asociaciones u Organizaciones en general en donde la Cooperativa tenga el control administrativo o Financiero.</a:t>
            </a:r>
          </a:p>
          <a:p>
            <a:pPr marL="457200" indent="-457200" algn="just" eaLnBrk="0" hangingPunct="0">
              <a:lnSpc>
                <a:spcPct val="80000"/>
              </a:lnSpc>
              <a:spcBef>
                <a:spcPct val="20000"/>
              </a:spcBef>
              <a:buClr>
                <a:srgbClr val="006600"/>
              </a:buClr>
              <a:buFont typeface="Courier New" pitchFamily="49" charset="0"/>
              <a:buChar char="o"/>
              <a:defRPr/>
            </a:pPr>
            <a:endParaRPr lang="es-CO" sz="2000" dirty="0">
              <a:latin typeface="Century Gothic" panose="020B0502020202020204" pitchFamily="34" charset="0"/>
            </a:endParaRPr>
          </a:p>
          <a:p>
            <a:pPr algn="just" eaLnBrk="0" hangingPunct="0">
              <a:lnSpc>
                <a:spcPct val="80000"/>
              </a:lnSpc>
              <a:spcBef>
                <a:spcPct val="20000"/>
              </a:spcBef>
              <a:buClr>
                <a:srgbClr val="006600"/>
              </a:buClr>
              <a:defRPr/>
            </a:pPr>
            <a:endParaRPr lang="es-CO" sz="2000" dirty="0">
              <a:latin typeface="Century Gothic" panose="020B0502020202020204" pitchFamily="34" charset="0"/>
            </a:endParaRPr>
          </a:p>
        </p:txBody>
      </p:sp>
      <p:sp>
        <p:nvSpPr>
          <p:cNvPr id="5" name="2 Rectángulo"/>
          <p:cNvSpPr/>
          <p:nvPr/>
        </p:nvSpPr>
        <p:spPr>
          <a:xfrm>
            <a:off x="638042" y="186192"/>
            <a:ext cx="8398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CL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¿Quienes pueden </a:t>
            </a:r>
            <a:r>
              <a:rPr lang="es-C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asociarse </a:t>
            </a:r>
            <a:r>
              <a:rPr lang="es-CL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 la Cooperativa?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7 Imagen" descr="line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58210"/>
            <a:ext cx="9144000" cy="21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58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7 Imagen" descr="line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58210"/>
            <a:ext cx="9144000" cy="214314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180" t="16666" r="19326" b="18490"/>
          <a:stretch/>
        </p:blipFill>
        <p:spPr bwMode="auto">
          <a:xfrm>
            <a:off x="0" y="-25525"/>
            <a:ext cx="9227768" cy="622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294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927281" y="1072989"/>
            <a:ext cx="748262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CO" dirty="0">
                <a:latin typeface="Century Gothic" panose="020B0502020202020204" pitchFamily="34" charset="0"/>
              </a:rPr>
              <a:t>Se considera como </a:t>
            </a:r>
            <a:r>
              <a:rPr lang="es-CO" dirty="0">
                <a:solidFill>
                  <a:srgbClr val="009900"/>
                </a:solidFill>
                <a:latin typeface="Century Gothic" panose="020B0502020202020204" pitchFamily="34" charset="0"/>
              </a:rPr>
              <a:t>“</a:t>
            </a:r>
            <a:r>
              <a:rPr lang="es-CO" b="1" dirty="0">
                <a:solidFill>
                  <a:srgbClr val="009900"/>
                </a:solidFill>
                <a:latin typeface="Century Gothic" panose="020B0502020202020204" pitchFamily="34" charset="0"/>
              </a:rPr>
              <a:t>ESTATUTARIO”</a:t>
            </a:r>
            <a:r>
              <a:rPr lang="es-CO" dirty="0">
                <a:latin typeface="Century Gothic" panose="020B0502020202020204" pitchFamily="34" charset="0"/>
              </a:rPr>
              <a:t> todo concepto de obligatorio pago para el Asociado.</a:t>
            </a:r>
          </a:p>
          <a:p>
            <a:pPr>
              <a:defRPr/>
            </a:pPr>
            <a:endParaRPr lang="es-CO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romanUcPeriod"/>
              <a:defRPr/>
            </a:pPr>
            <a:r>
              <a:rPr lang="es-ES" dirty="0" smtClean="0">
                <a:solidFill>
                  <a:srgbClr val="006600"/>
                </a:solidFill>
                <a:latin typeface="Century Gothic" panose="020B0502020202020204" pitchFamily="34" charset="0"/>
              </a:rPr>
              <a:t>Aportes Sociales</a:t>
            </a:r>
            <a:endParaRPr lang="es-ES" dirty="0">
              <a:solidFill>
                <a:srgbClr val="006600"/>
              </a:solidFill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romanUcPeriod"/>
              <a:defRPr/>
            </a:pPr>
            <a:endParaRPr lang="es-ES" dirty="0">
              <a:solidFill>
                <a:srgbClr val="006600"/>
              </a:solidFill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romanUcPeriod"/>
              <a:defRPr/>
            </a:pPr>
            <a:r>
              <a:rPr lang="es-ES" dirty="0">
                <a:solidFill>
                  <a:srgbClr val="006600"/>
                </a:solidFill>
                <a:latin typeface="Century Gothic" panose="020B0502020202020204" pitchFamily="34" charset="0"/>
              </a:rPr>
              <a:t>Fondo Mutual de Auxilio Funerario</a:t>
            </a:r>
          </a:p>
          <a:p>
            <a:pPr marL="514350" indent="-514350">
              <a:buFont typeface="+mj-lt"/>
              <a:buAutoNum type="romanUcPeriod"/>
              <a:defRPr/>
            </a:pPr>
            <a:endParaRPr lang="es-ES" dirty="0">
              <a:solidFill>
                <a:srgbClr val="006600"/>
              </a:solidFill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romanUcPeriod"/>
              <a:defRPr/>
            </a:pPr>
            <a:r>
              <a:rPr lang="es-ES" dirty="0" smtClean="0">
                <a:solidFill>
                  <a:srgbClr val="006600"/>
                </a:solidFill>
                <a:latin typeface="Century Gothic" panose="020B0502020202020204" pitchFamily="34" charset="0"/>
              </a:rPr>
              <a:t>Fondo Mutual </a:t>
            </a:r>
            <a:r>
              <a:rPr lang="es-ES" dirty="0">
                <a:solidFill>
                  <a:srgbClr val="006600"/>
                </a:solidFill>
                <a:latin typeface="Century Gothic" panose="020B0502020202020204" pitchFamily="34" charset="0"/>
              </a:rPr>
              <a:t>Calamidad</a:t>
            </a:r>
          </a:p>
          <a:p>
            <a:pPr marL="514350" indent="-514350">
              <a:buFont typeface="+mj-lt"/>
              <a:buAutoNum type="romanUcPeriod"/>
              <a:defRPr/>
            </a:pPr>
            <a:endParaRPr lang="es-ES" dirty="0">
              <a:solidFill>
                <a:srgbClr val="006600"/>
              </a:solidFill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romanUcPeriod"/>
              <a:defRPr/>
            </a:pPr>
            <a:r>
              <a:rPr lang="es-ES" dirty="0">
                <a:solidFill>
                  <a:srgbClr val="006600"/>
                </a:solidFill>
                <a:latin typeface="Century Gothic" panose="020B0502020202020204" pitchFamily="34" charset="0"/>
              </a:rPr>
              <a:t>Fondo Mutual para la Recreación y la Cultura</a:t>
            </a:r>
          </a:p>
          <a:p>
            <a:pPr marL="514350" indent="-514350">
              <a:buFont typeface="+mj-lt"/>
              <a:buAutoNum type="romanUcPeriod"/>
              <a:defRPr/>
            </a:pPr>
            <a:endParaRPr lang="es-ES" dirty="0">
              <a:solidFill>
                <a:srgbClr val="006600"/>
              </a:solidFill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romanUcPeriod"/>
              <a:defRPr/>
            </a:pPr>
            <a:r>
              <a:rPr lang="es-ES" dirty="0">
                <a:solidFill>
                  <a:srgbClr val="006600"/>
                </a:solidFill>
                <a:latin typeface="Century Gothic" panose="020B0502020202020204" pitchFamily="34" charset="0"/>
              </a:rPr>
              <a:t>Fondo Mutual de Solidaridad</a:t>
            </a:r>
          </a:p>
          <a:p>
            <a:pPr marL="514350" indent="-514350">
              <a:buFont typeface="+mj-lt"/>
              <a:buAutoNum type="romanUcPeriod"/>
              <a:defRPr/>
            </a:pPr>
            <a:endParaRPr lang="es-CO" dirty="0">
              <a:latin typeface="Century Gothic" panose="020B0502020202020204" pitchFamily="34" charset="0"/>
            </a:endParaRPr>
          </a:p>
        </p:txBody>
      </p:sp>
      <p:sp>
        <p:nvSpPr>
          <p:cNvPr id="3" name="3 Rectángulo"/>
          <p:cNvSpPr/>
          <p:nvPr/>
        </p:nvSpPr>
        <p:spPr>
          <a:xfrm>
            <a:off x="1124010" y="237708"/>
            <a:ext cx="71534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C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Conceptos estatutarios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7 Imagen" descr="line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109" y="722605"/>
            <a:ext cx="7788424" cy="21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01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Rectángulo"/>
          <p:cNvSpPr/>
          <p:nvPr/>
        </p:nvSpPr>
        <p:spPr>
          <a:xfrm>
            <a:off x="90139" y="2341622"/>
            <a:ext cx="8963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Aportes sociales</a:t>
            </a:r>
          </a:p>
        </p:txBody>
      </p:sp>
    </p:spTree>
    <p:extLst>
      <p:ext uri="{BB962C8B-B14F-4D97-AF65-F5344CB8AC3E}">
        <p14:creationId xmlns:p14="http://schemas.microsoft.com/office/powerpoint/2010/main" xmlns="" val="372649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2 Marcador de contenido"/>
          <p:cNvSpPr txBox="1">
            <a:spLocks/>
          </p:cNvSpPr>
          <p:nvPr/>
        </p:nvSpPr>
        <p:spPr>
          <a:xfrm>
            <a:off x="437882" y="1365954"/>
            <a:ext cx="8281115" cy="424021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indent="-185738" algn="just">
              <a:spcBef>
                <a:spcPts val="600"/>
              </a:spcBef>
              <a:spcAft>
                <a:spcPts val="600"/>
              </a:spcAft>
              <a:buClr>
                <a:srgbClr val="006600"/>
              </a:buClr>
              <a:defRPr/>
            </a:pPr>
            <a:r>
              <a:rPr lang="es-CO" sz="1800" dirty="0" smtClean="0">
                <a:latin typeface="Century Gothic" panose="020B0502020202020204" pitchFamily="34" charset="0"/>
              </a:rPr>
              <a:t>Es la participación del Asociado  en el capital social de la Cooperativa. </a:t>
            </a:r>
          </a:p>
          <a:p>
            <a:pPr marL="185738" indent="-185738" algn="just">
              <a:spcBef>
                <a:spcPts val="600"/>
              </a:spcBef>
              <a:spcAft>
                <a:spcPts val="600"/>
              </a:spcAft>
              <a:buClr>
                <a:srgbClr val="006600"/>
              </a:buClr>
              <a:defRPr/>
            </a:pPr>
            <a:r>
              <a:rPr lang="es-CO" sz="1800" dirty="0" smtClean="0">
                <a:latin typeface="Century Gothic" panose="020B0502020202020204" pitchFamily="34" charset="0"/>
              </a:rPr>
              <a:t> Se revalorizan anualmente, según los excedentes de la Cooperativa y por determinación de la asamblea.</a:t>
            </a:r>
          </a:p>
          <a:p>
            <a:pPr marL="185738" indent="-185738" algn="just">
              <a:spcBef>
                <a:spcPts val="600"/>
              </a:spcBef>
              <a:spcAft>
                <a:spcPts val="600"/>
              </a:spcAft>
              <a:buClr>
                <a:srgbClr val="006600"/>
              </a:buClr>
              <a:defRPr/>
            </a:pPr>
            <a:r>
              <a:rPr lang="es-ES" sz="1800" dirty="0" smtClean="0">
                <a:latin typeface="Century Gothic" panose="020B0502020202020204" pitchFamily="34" charset="0"/>
              </a:rPr>
              <a:t> En caso de retiro de la Cooperativa se reintegra el 100% incluyendo las revalorizaciones</a:t>
            </a:r>
          </a:p>
          <a:p>
            <a:pPr marL="185738" indent="-185738" algn="just">
              <a:spcBef>
                <a:spcPts val="600"/>
              </a:spcBef>
              <a:spcAft>
                <a:spcPts val="600"/>
              </a:spcAft>
              <a:buClr>
                <a:srgbClr val="006600"/>
              </a:buClr>
              <a:defRPr/>
            </a:pPr>
            <a:r>
              <a:rPr lang="es-ES" sz="1800" dirty="0" smtClean="0">
                <a:latin typeface="Century Gothic" panose="020B0502020202020204" pitchFamily="34" charset="0"/>
              </a:rPr>
              <a:t>Exclusivamente se exonera de este concepto y durante seis (6) meses al asociado que se encuentra en  situación de calamidad y máximo  durante 24 meses, por razón de capacitación Profesional en el exterior o con dedicación exclusiva en el país.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6600"/>
              </a:buClr>
              <a:buFont typeface="Courier New" pitchFamily="49" charset="0"/>
              <a:buChar char="o"/>
              <a:defRPr/>
            </a:pPr>
            <a:endParaRPr lang="es-ES" sz="1800" dirty="0" smtClean="0">
              <a:latin typeface="Century Gothic" panose="020B0502020202020204" pitchFamily="34" charset="0"/>
            </a:endParaRPr>
          </a:p>
          <a:p>
            <a:pPr>
              <a:buClr>
                <a:srgbClr val="006600"/>
              </a:buClr>
              <a:buFont typeface="Courier New" pitchFamily="49" charset="0"/>
              <a:buChar char="o"/>
              <a:defRPr/>
            </a:pPr>
            <a:endParaRPr lang="es-ES" sz="1800" dirty="0">
              <a:latin typeface="Century Gothic" panose="020B0502020202020204" pitchFamily="34" charset="0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827657" y="935392"/>
            <a:ext cx="68406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s-CO" altLang="es-CO" sz="2000" b="1" dirty="0">
                <a:solidFill>
                  <a:srgbClr val="009900"/>
                </a:solidFill>
                <a:latin typeface="Century Gothic" panose="020B0502020202020204" pitchFamily="34" charset="0"/>
              </a:rPr>
              <a:t> </a:t>
            </a:r>
            <a:r>
              <a:rPr lang="es-CO" altLang="es-CO" sz="2000" b="1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Aportes sociales</a:t>
            </a:r>
            <a:endParaRPr lang="es-CO" altLang="es-CO" sz="2000" dirty="0">
              <a:latin typeface="Century Gothic" panose="020B0502020202020204" pitchFamily="34" charset="0"/>
            </a:endParaRPr>
          </a:p>
        </p:txBody>
      </p:sp>
      <p:sp>
        <p:nvSpPr>
          <p:cNvPr id="4" name="6 Rectángulo"/>
          <p:cNvSpPr/>
          <p:nvPr/>
        </p:nvSpPr>
        <p:spPr>
          <a:xfrm>
            <a:off x="638042" y="237708"/>
            <a:ext cx="8398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C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Conceptos estatutarios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7 Imagen" descr="line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22605"/>
            <a:ext cx="9144000" cy="21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93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Rectángulo"/>
          <p:cNvSpPr/>
          <p:nvPr/>
        </p:nvSpPr>
        <p:spPr>
          <a:xfrm>
            <a:off x="90139" y="2341622"/>
            <a:ext cx="89637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Fondo Mutual de </a:t>
            </a:r>
          </a:p>
          <a:p>
            <a:pPr algn="ctr"/>
            <a:r>
              <a:rPr lang="es-CO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Auxilio Funerario</a:t>
            </a:r>
          </a:p>
        </p:txBody>
      </p:sp>
    </p:spTree>
    <p:extLst>
      <p:ext uri="{BB962C8B-B14F-4D97-AF65-F5344CB8AC3E}">
        <p14:creationId xmlns:p14="http://schemas.microsoft.com/office/powerpoint/2010/main" xmlns="" val="40661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839</TotalTime>
  <Words>1531</Words>
  <Application>Microsoft Office PowerPoint</Application>
  <PresentationFormat>Presentación en pantalla (4:3)</PresentationFormat>
  <Paragraphs>166</Paragraphs>
  <Slides>27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Angela castañeda</cp:lastModifiedBy>
  <cp:revision>24</cp:revision>
  <dcterms:created xsi:type="dcterms:W3CDTF">2015-07-09T21:36:32Z</dcterms:created>
  <dcterms:modified xsi:type="dcterms:W3CDTF">2015-08-05T15:49:21Z</dcterms:modified>
</cp:coreProperties>
</file>