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3"/>
  </p:notesMasterIdLst>
  <p:sldIdLst>
    <p:sldId id="309" r:id="rId3"/>
    <p:sldId id="259" r:id="rId4"/>
    <p:sldId id="294" r:id="rId5"/>
    <p:sldId id="295" r:id="rId6"/>
    <p:sldId id="298" r:id="rId7"/>
    <p:sldId id="297" r:id="rId8"/>
    <p:sldId id="276" r:id="rId9"/>
    <p:sldId id="307" r:id="rId10"/>
    <p:sldId id="299" r:id="rId11"/>
    <p:sldId id="300" r:id="rId12"/>
    <p:sldId id="292" r:id="rId13"/>
    <p:sldId id="277" r:id="rId14"/>
    <p:sldId id="279" r:id="rId15"/>
    <p:sldId id="280" r:id="rId16"/>
    <p:sldId id="301" r:id="rId17"/>
    <p:sldId id="302" r:id="rId18"/>
    <p:sldId id="304" r:id="rId19"/>
    <p:sldId id="306" r:id="rId20"/>
    <p:sldId id="308" r:id="rId21"/>
    <p:sldId id="291" r:id="rId22"/>
  </p:sldIdLst>
  <p:sldSz cx="9144000" cy="6858000" type="screen4x3"/>
  <p:notesSz cx="7010400" cy="92360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CCFF99"/>
    <a:srgbClr val="E46C0A"/>
    <a:srgbClr val="7E9B15"/>
    <a:srgbClr val="FF7C80"/>
    <a:srgbClr val="CCFF33"/>
    <a:srgbClr val="ECC20E"/>
    <a:srgbClr val="F7E7BF"/>
    <a:srgbClr val="ECEBD8"/>
    <a:srgbClr val="7FFA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88256" autoAdjust="0"/>
  </p:normalViewPr>
  <p:slideViewPr>
    <p:cSldViewPr>
      <p:cViewPr varScale="1">
        <p:scale>
          <a:sx n="58" d="100"/>
          <a:sy n="58" d="100"/>
        </p:scale>
        <p:origin x="-8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BED14-320C-4962-B169-29371E9BEEB5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335A18ED-4DB9-423E-9C49-B539949DD52F}">
      <dgm:prSet phldrT="[Texto]"/>
      <dgm:spPr/>
      <dgm:t>
        <a:bodyPr/>
        <a:lstStyle/>
        <a:p>
          <a:r>
            <a:rPr lang="es-CO" dirty="0" smtClean="0"/>
            <a:t>5</a:t>
          </a:r>
          <a:endParaRPr lang="es-CO" dirty="0"/>
        </a:p>
      </dgm:t>
    </dgm:pt>
    <dgm:pt modelId="{7EE5EBC4-AFE0-4B9F-8D52-7CE109922F36}" type="parTrans" cxnId="{3B065F5E-9624-4F16-B9DD-986142513F68}">
      <dgm:prSet/>
      <dgm:spPr/>
      <dgm:t>
        <a:bodyPr/>
        <a:lstStyle/>
        <a:p>
          <a:endParaRPr lang="es-CO"/>
        </a:p>
      </dgm:t>
    </dgm:pt>
    <dgm:pt modelId="{6F662297-229B-4868-92E5-9B35E0D9D945}" type="sibTrans" cxnId="{3B065F5E-9624-4F16-B9DD-986142513F68}">
      <dgm:prSet/>
      <dgm:spPr/>
      <dgm:t>
        <a:bodyPr/>
        <a:lstStyle/>
        <a:p>
          <a:endParaRPr lang="es-CO"/>
        </a:p>
      </dgm:t>
    </dgm:pt>
    <dgm:pt modelId="{5DC759D6-19A5-4822-9FD7-4B96F77689AA}">
      <dgm:prSet phldrT="[Texto]"/>
      <dgm:spPr/>
      <dgm:t>
        <a:bodyPr/>
        <a:lstStyle/>
        <a:p>
          <a:r>
            <a:rPr lang="es-CO" dirty="0" smtClean="0"/>
            <a:t>10</a:t>
          </a:r>
          <a:endParaRPr lang="es-CO" dirty="0"/>
        </a:p>
      </dgm:t>
    </dgm:pt>
    <dgm:pt modelId="{DCF9DA24-D057-46DF-AEDF-AD8E1992889C}" type="parTrans" cxnId="{DD087AD1-EAB0-4244-9156-15412280ACB3}">
      <dgm:prSet/>
      <dgm:spPr/>
      <dgm:t>
        <a:bodyPr/>
        <a:lstStyle/>
        <a:p>
          <a:endParaRPr lang="es-CO"/>
        </a:p>
      </dgm:t>
    </dgm:pt>
    <dgm:pt modelId="{3A9397A5-255C-4088-9ED7-93A851E29F7D}" type="sibTrans" cxnId="{DD087AD1-EAB0-4244-9156-15412280ACB3}">
      <dgm:prSet/>
      <dgm:spPr/>
      <dgm:t>
        <a:bodyPr/>
        <a:lstStyle/>
        <a:p>
          <a:endParaRPr lang="es-CO"/>
        </a:p>
      </dgm:t>
    </dgm:pt>
    <dgm:pt modelId="{B50A0B31-A4E8-4DAB-BC6F-E61E4258BE7B}">
      <dgm:prSet phldrT="[Texto]"/>
      <dgm:spPr/>
      <dgm:t>
        <a:bodyPr/>
        <a:lstStyle/>
        <a:p>
          <a:r>
            <a:rPr lang="es-CO" dirty="0" smtClean="0"/>
            <a:t>15</a:t>
          </a:r>
          <a:endParaRPr lang="es-CO" dirty="0"/>
        </a:p>
      </dgm:t>
    </dgm:pt>
    <dgm:pt modelId="{7C3A9A96-E80E-474F-8BEA-FAD281905FF3}" type="parTrans" cxnId="{21A0A0E4-29BF-4505-8A8E-3D777A00190C}">
      <dgm:prSet/>
      <dgm:spPr/>
      <dgm:t>
        <a:bodyPr/>
        <a:lstStyle/>
        <a:p>
          <a:endParaRPr lang="es-CO"/>
        </a:p>
      </dgm:t>
    </dgm:pt>
    <dgm:pt modelId="{8BFEB3BF-B667-4BEB-BDAE-6D76BA28C818}" type="sibTrans" cxnId="{21A0A0E4-29BF-4505-8A8E-3D777A00190C}">
      <dgm:prSet/>
      <dgm:spPr/>
      <dgm:t>
        <a:bodyPr/>
        <a:lstStyle/>
        <a:p>
          <a:endParaRPr lang="es-CO"/>
        </a:p>
      </dgm:t>
    </dgm:pt>
    <dgm:pt modelId="{F03DBF51-7381-49A4-BC04-6B6401B10A20}">
      <dgm:prSet phldrT="[Texto]"/>
      <dgm:spPr/>
      <dgm:t>
        <a:bodyPr/>
        <a:lstStyle/>
        <a:p>
          <a:r>
            <a:rPr lang="es-CO" dirty="0" smtClean="0"/>
            <a:t>20</a:t>
          </a:r>
          <a:endParaRPr lang="es-CO" dirty="0"/>
        </a:p>
      </dgm:t>
    </dgm:pt>
    <dgm:pt modelId="{F34A3D92-3EFD-4668-9C46-B76516EE33F9}" type="parTrans" cxnId="{CEBD4624-814E-459E-9EB6-F1DDC3A14572}">
      <dgm:prSet/>
      <dgm:spPr/>
      <dgm:t>
        <a:bodyPr/>
        <a:lstStyle/>
        <a:p>
          <a:endParaRPr lang="es-CO"/>
        </a:p>
      </dgm:t>
    </dgm:pt>
    <dgm:pt modelId="{99194520-4E2E-4BD0-BB61-5EA2C3C5345A}" type="sibTrans" cxnId="{CEBD4624-814E-459E-9EB6-F1DDC3A14572}">
      <dgm:prSet/>
      <dgm:spPr/>
      <dgm:t>
        <a:bodyPr/>
        <a:lstStyle/>
        <a:p>
          <a:endParaRPr lang="es-CO"/>
        </a:p>
      </dgm:t>
    </dgm:pt>
    <dgm:pt modelId="{6502B6B6-34CC-425A-8623-32392F9C2702}">
      <dgm:prSet phldrT="[Texto]"/>
      <dgm:spPr/>
      <dgm:t>
        <a:bodyPr/>
        <a:lstStyle/>
        <a:p>
          <a:r>
            <a:rPr lang="es-CO" dirty="0" smtClean="0"/>
            <a:t>30</a:t>
          </a:r>
          <a:endParaRPr lang="es-CO" dirty="0"/>
        </a:p>
      </dgm:t>
    </dgm:pt>
    <dgm:pt modelId="{4E9D30EA-C8D3-4FC0-9790-BF7F3C1D812A}" type="parTrans" cxnId="{CC431DC6-8094-463F-854A-A0C6AF0F5888}">
      <dgm:prSet/>
      <dgm:spPr/>
      <dgm:t>
        <a:bodyPr/>
        <a:lstStyle/>
        <a:p>
          <a:endParaRPr lang="es-CO"/>
        </a:p>
      </dgm:t>
    </dgm:pt>
    <dgm:pt modelId="{CB85CE97-5605-46F1-8C3F-531183999E4B}" type="sibTrans" cxnId="{CC431DC6-8094-463F-854A-A0C6AF0F5888}">
      <dgm:prSet/>
      <dgm:spPr/>
      <dgm:t>
        <a:bodyPr/>
        <a:lstStyle/>
        <a:p>
          <a:endParaRPr lang="es-CO"/>
        </a:p>
      </dgm:t>
    </dgm:pt>
    <dgm:pt modelId="{EF64C953-35B9-47C6-8F6B-F46050EB0466}">
      <dgm:prSet phldrT="[Texto]"/>
      <dgm:spPr/>
      <dgm:t>
        <a:bodyPr/>
        <a:lstStyle/>
        <a:p>
          <a:r>
            <a:rPr lang="es-CO" dirty="0" smtClean="0"/>
            <a:t>25</a:t>
          </a:r>
          <a:endParaRPr lang="es-CO" dirty="0"/>
        </a:p>
      </dgm:t>
    </dgm:pt>
    <dgm:pt modelId="{470D5E5E-321D-4602-8BF7-91239F2A5A5F}" type="parTrans" cxnId="{FD91B6B6-D6DF-4ACA-8900-85FA4C58DAA8}">
      <dgm:prSet/>
      <dgm:spPr/>
      <dgm:t>
        <a:bodyPr/>
        <a:lstStyle/>
        <a:p>
          <a:endParaRPr lang="es-CO"/>
        </a:p>
      </dgm:t>
    </dgm:pt>
    <dgm:pt modelId="{69E49E90-2C4F-44AC-BA64-ACFFCBFB3579}" type="sibTrans" cxnId="{FD91B6B6-D6DF-4ACA-8900-85FA4C58DAA8}">
      <dgm:prSet/>
      <dgm:spPr/>
      <dgm:t>
        <a:bodyPr/>
        <a:lstStyle/>
        <a:p>
          <a:endParaRPr lang="es-CO"/>
        </a:p>
      </dgm:t>
    </dgm:pt>
    <dgm:pt modelId="{CFADB70F-3318-48BC-B5B5-7C6903D7CEA2}" type="pres">
      <dgm:prSet presAssocID="{E3FBED14-320C-4962-B169-29371E9BEE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12484D3-F928-4735-9CE4-41495E9678D1}" type="pres">
      <dgm:prSet presAssocID="{335A18ED-4DB9-423E-9C49-B539949DD52F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8E8E58D-A1C2-43E1-B9C0-81BF22391FB8}" type="pres">
      <dgm:prSet presAssocID="{6F662297-229B-4868-92E5-9B35E0D9D945}" presName="space" presStyleCnt="0"/>
      <dgm:spPr/>
      <dgm:t>
        <a:bodyPr/>
        <a:lstStyle/>
        <a:p>
          <a:endParaRPr lang="es-CO"/>
        </a:p>
      </dgm:t>
    </dgm:pt>
    <dgm:pt modelId="{858FDB40-77A3-4742-B96F-7600F39C92F8}" type="pres">
      <dgm:prSet presAssocID="{5DC759D6-19A5-4822-9FD7-4B96F77689AA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9075A57-5277-4855-877C-CD4EC9C427D6}" type="pres">
      <dgm:prSet presAssocID="{3A9397A5-255C-4088-9ED7-93A851E29F7D}" presName="space" presStyleCnt="0"/>
      <dgm:spPr/>
      <dgm:t>
        <a:bodyPr/>
        <a:lstStyle/>
        <a:p>
          <a:endParaRPr lang="es-CO"/>
        </a:p>
      </dgm:t>
    </dgm:pt>
    <dgm:pt modelId="{0759A7D1-DBE6-499F-ADAE-D5559257D080}" type="pres">
      <dgm:prSet presAssocID="{B50A0B31-A4E8-4DAB-BC6F-E61E4258BE7B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F0614A3-68AF-48C6-BF31-0A79BEA839EF}" type="pres">
      <dgm:prSet presAssocID="{8BFEB3BF-B667-4BEB-BDAE-6D76BA28C818}" presName="space" presStyleCnt="0"/>
      <dgm:spPr/>
      <dgm:t>
        <a:bodyPr/>
        <a:lstStyle/>
        <a:p>
          <a:endParaRPr lang="es-CO"/>
        </a:p>
      </dgm:t>
    </dgm:pt>
    <dgm:pt modelId="{388EAD78-510F-42F9-964D-1649FE3510CE}" type="pres">
      <dgm:prSet presAssocID="{F03DBF51-7381-49A4-BC04-6B6401B10A20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CD3153-8AE0-4B63-BB2D-13391FA5A69A}" type="pres">
      <dgm:prSet presAssocID="{99194520-4E2E-4BD0-BB61-5EA2C3C5345A}" presName="space" presStyleCnt="0"/>
      <dgm:spPr/>
      <dgm:t>
        <a:bodyPr/>
        <a:lstStyle/>
        <a:p>
          <a:endParaRPr lang="es-CO"/>
        </a:p>
      </dgm:t>
    </dgm:pt>
    <dgm:pt modelId="{8E7EDC85-D93C-4C0E-BF12-33E22A4CDF8D}" type="pres">
      <dgm:prSet presAssocID="{EF64C953-35B9-47C6-8F6B-F46050EB046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54725CA-F383-472E-BC3D-3B67287B4F04}" type="pres">
      <dgm:prSet presAssocID="{69E49E90-2C4F-44AC-BA64-ACFFCBFB3579}" presName="space" presStyleCnt="0"/>
      <dgm:spPr/>
      <dgm:t>
        <a:bodyPr/>
        <a:lstStyle/>
        <a:p>
          <a:endParaRPr lang="es-CO"/>
        </a:p>
      </dgm:t>
    </dgm:pt>
    <dgm:pt modelId="{B5AA60B3-5243-4790-96BF-63E68D3C1EB9}" type="pres">
      <dgm:prSet presAssocID="{6502B6B6-34CC-425A-8623-32392F9C2702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C431DC6-8094-463F-854A-A0C6AF0F5888}" srcId="{E3FBED14-320C-4962-B169-29371E9BEEB5}" destId="{6502B6B6-34CC-425A-8623-32392F9C2702}" srcOrd="5" destOrd="0" parTransId="{4E9D30EA-C8D3-4FC0-9790-BF7F3C1D812A}" sibTransId="{CB85CE97-5605-46F1-8C3F-531183999E4B}"/>
    <dgm:cxn modelId="{13F31C01-D473-4953-B78C-6248116809C3}" type="presOf" srcId="{B50A0B31-A4E8-4DAB-BC6F-E61E4258BE7B}" destId="{0759A7D1-DBE6-499F-ADAE-D5559257D080}" srcOrd="0" destOrd="0" presId="urn:microsoft.com/office/officeart/2005/8/layout/venn3"/>
    <dgm:cxn modelId="{3B065F5E-9624-4F16-B9DD-986142513F68}" srcId="{E3FBED14-320C-4962-B169-29371E9BEEB5}" destId="{335A18ED-4DB9-423E-9C49-B539949DD52F}" srcOrd="0" destOrd="0" parTransId="{7EE5EBC4-AFE0-4B9F-8D52-7CE109922F36}" sibTransId="{6F662297-229B-4868-92E5-9B35E0D9D945}"/>
    <dgm:cxn modelId="{21A0A0E4-29BF-4505-8A8E-3D777A00190C}" srcId="{E3FBED14-320C-4962-B169-29371E9BEEB5}" destId="{B50A0B31-A4E8-4DAB-BC6F-E61E4258BE7B}" srcOrd="2" destOrd="0" parTransId="{7C3A9A96-E80E-474F-8BEA-FAD281905FF3}" sibTransId="{8BFEB3BF-B667-4BEB-BDAE-6D76BA28C818}"/>
    <dgm:cxn modelId="{6F2FDA01-06DE-4764-9814-A41DED3F3BC9}" type="presOf" srcId="{6502B6B6-34CC-425A-8623-32392F9C2702}" destId="{B5AA60B3-5243-4790-96BF-63E68D3C1EB9}" srcOrd="0" destOrd="0" presId="urn:microsoft.com/office/officeart/2005/8/layout/venn3"/>
    <dgm:cxn modelId="{8EC6275B-5B9B-45C8-B436-C6D9F6DB9676}" type="presOf" srcId="{E3FBED14-320C-4962-B169-29371E9BEEB5}" destId="{CFADB70F-3318-48BC-B5B5-7C6903D7CEA2}" srcOrd="0" destOrd="0" presId="urn:microsoft.com/office/officeart/2005/8/layout/venn3"/>
    <dgm:cxn modelId="{526C80A2-1323-47F2-A8E9-68843DE339BB}" type="presOf" srcId="{5DC759D6-19A5-4822-9FD7-4B96F77689AA}" destId="{858FDB40-77A3-4742-B96F-7600F39C92F8}" srcOrd="0" destOrd="0" presId="urn:microsoft.com/office/officeart/2005/8/layout/venn3"/>
    <dgm:cxn modelId="{FD91B6B6-D6DF-4ACA-8900-85FA4C58DAA8}" srcId="{E3FBED14-320C-4962-B169-29371E9BEEB5}" destId="{EF64C953-35B9-47C6-8F6B-F46050EB0466}" srcOrd="4" destOrd="0" parTransId="{470D5E5E-321D-4602-8BF7-91239F2A5A5F}" sibTransId="{69E49E90-2C4F-44AC-BA64-ACFFCBFB3579}"/>
    <dgm:cxn modelId="{CEBD4624-814E-459E-9EB6-F1DDC3A14572}" srcId="{E3FBED14-320C-4962-B169-29371E9BEEB5}" destId="{F03DBF51-7381-49A4-BC04-6B6401B10A20}" srcOrd="3" destOrd="0" parTransId="{F34A3D92-3EFD-4668-9C46-B76516EE33F9}" sibTransId="{99194520-4E2E-4BD0-BB61-5EA2C3C5345A}"/>
    <dgm:cxn modelId="{DD087AD1-EAB0-4244-9156-15412280ACB3}" srcId="{E3FBED14-320C-4962-B169-29371E9BEEB5}" destId="{5DC759D6-19A5-4822-9FD7-4B96F77689AA}" srcOrd="1" destOrd="0" parTransId="{DCF9DA24-D057-46DF-AEDF-AD8E1992889C}" sibTransId="{3A9397A5-255C-4088-9ED7-93A851E29F7D}"/>
    <dgm:cxn modelId="{421D822B-613B-4115-A1FD-90982FCC7926}" type="presOf" srcId="{335A18ED-4DB9-423E-9C49-B539949DD52F}" destId="{512484D3-F928-4735-9CE4-41495E9678D1}" srcOrd="0" destOrd="0" presId="urn:microsoft.com/office/officeart/2005/8/layout/venn3"/>
    <dgm:cxn modelId="{460C7020-EEEA-4E1B-90BA-C02DCC7FA402}" type="presOf" srcId="{EF64C953-35B9-47C6-8F6B-F46050EB0466}" destId="{8E7EDC85-D93C-4C0E-BF12-33E22A4CDF8D}" srcOrd="0" destOrd="0" presId="urn:microsoft.com/office/officeart/2005/8/layout/venn3"/>
    <dgm:cxn modelId="{9AD745CF-36BA-4894-9ED0-11C352F3FE2C}" type="presOf" srcId="{F03DBF51-7381-49A4-BC04-6B6401B10A20}" destId="{388EAD78-510F-42F9-964D-1649FE3510CE}" srcOrd="0" destOrd="0" presId="urn:microsoft.com/office/officeart/2005/8/layout/venn3"/>
    <dgm:cxn modelId="{32C88DCA-A4A5-4D88-AC4C-896E74B5E3FE}" type="presParOf" srcId="{CFADB70F-3318-48BC-B5B5-7C6903D7CEA2}" destId="{512484D3-F928-4735-9CE4-41495E9678D1}" srcOrd="0" destOrd="0" presId="urn:microsoft.com/office/officeart/2005/8/layout/venn3"/>
    <dgm:cxn modelId="{D6FC141D-D27A-4A80-A969-1C5E27FCE3C9}" type="presParOf" srcId="{CFADB70F-3318-48BC-B5B5-7C6903D7CEA2}" destId="{58E8E58D-A1C2-43E1-B9C0-81BF22391FB8}" srcOrd="1" destOrd="0" presId="urn:microsoft.com/office/officeart/2005/8/layout/venn3"/>
    <dgm:cxn modelId="{EC90DC7B-6723-4FAE-AFF3-26ABC019F1ED}" type="presParOf" srcId="{CFADB70F-3318-48BC-B5B5-7C6903D7CEA2}" destId="{858FDB40-77A3-4742-B96F-7600F39C92F8}" srcOrd="2" destOrd="0" presId="urn:microsoft.com/office/officeart/2005/8/layout/venn3"/>
    <dgm:cxn modelId="{FDC86079-750D-4631-A012-E5B846E26DB5}" type="presParOf" srcId="{CFADB70F-3318-48BC-B5B5-7C6903D7CEA2}" destId="{29075A57-5277-4855-877C-CD4EC9C427D6}" srcOrd="3" destOrd="0" presId="urn:microsoft.com/office/officeart/2005/8/layout/venn3"/>
    <dgm:cxn modelId="{7403D73D-100B-4940-B3C2-CF5AD97C4A1A}" type="presParOf" srcId="{CFADB70F-3318-48BC-B5B5-7C6903D7CEA2}" destId="{0759A7D1-DBE6-499F-ADAE-D5559257D080}" srcOrd="4" destOrd="0" presId="urn:microsoft.com/office/officeart/2005/8/layout/venn3"/>
    <dgm:cxn modelId="{384D5972-BB5B-413F-9B95-5E183BA97C6E}" type="presParOf" srcId="{CFADB70F-3318-48BC-B5B5-7C6903D7CEA2}" destId="{0F0614A3-68AF-48C6-BF31-0A79BEA839EF}" srcOrd="5" destOrd="0" presId="urn:microsoft.com/office/officeart/2005/8/layout/venn3"/>
    <dgm:cxn modelId="{B4149BE4-65FF-4054-BC90-5945170AD543}" type="presParOf" srcId="{CFADB70F-3318-48BC-B5B5-7C6903D7CEA2}" destId="{388EAD78-510F-42F9-964D-1649FE3510CE}" srcOrd="6" destOrd="0" presId="urn:microsoft.com/office/officeart/2005/8/layout/venn3"/>
    <dgm:cxn modelId="{407EB7B2-8729-4E5F-92BA-DC02ABAB0ED0}" type="presParOf" srcId="{CFADB70F-3318-48BC-B5B5-7C6903D7CEA2}" destId="{92CD3153-8AE0-4B63-BB2D-13391FA5A69A}" srcOrd="7" destOrd="0" presId="urn:microsoft.com/office/officeart/2005/8/layout/venn3"/>
    <dgm:cxn modelId="{17752F12-714F-4F53-AA6F-DBE7E2CA9BAB}" type="presParOf" srcId="{CFADB70F-3318-48BC-B5B5-7C6903D7CEA2}" destId="{8E7EDC85-D93C-4C0E-BF12-33E22A4CDF8D}" srcOrd="8" destOrd="0" presId="urn:microsoft.com/office/officeart/2005/8/layout/venn3"/>
    <dgm:cxn modelId="{4ABDA8E8-6342-49FE-9A99-3616C96D3D88}" type="presParOf" srcId="{CFADB70F-3318-48BC-B5B5-7C6903D7CEA2}" destId="{654725CA-F383-472E-BC3D-3B67287B4F04}" srcOrd="9" destOrd="0" presId="urn:microsoft.com/office/officeart/2005/8/layout/venn3"/>
    <dgm:cxn modelId="{2E69E1CA-180C-4F58-A139-F0B39C557A4F}" type="presParOf" srcId="{CFADB70F-3318-48BC-B5B5-7C6903D7CEA2}" destId="{B5AA60B3-5243-4790-96BF-63E68D3C1EB9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2484D3-F928-4735-9CE4-41495E9678D1}">
      <dsp:nvSpPr>
        <dsp:cNvPr id="0" name=""/>
        <dsp:cNvSpPr/>
      </dsp:nvSpPr>
      <dsp:spPr>
        <a:xfrm>
          <a:off x="641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5</a:t>
          </a:r>
          <a:endParaRPr lang="es-CO" sz="4500" kern="1200" dirty="0"/>
        </a:p>
      </dsp:txBody>
      <dsp:txXfrm>
        <a:off x="641" y="1216374"/>
        <a:ext cx="1051005" cy="1051005"/>
      </dsp:txXfrm>
    </dsp:sp>
    <dsp:sp modelId="{858FDB40-77A3-4742-B96F-7600F39C92F8}">
      <dsp:nvSpPr>
        <dsp:cNvPr id="0" name=""/>
        <dsp:cNvSpPr/>
      </dsp:nvSpPr>
      <dsp:spPr>
        <a:xfrm>
          <a:off x="841445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10</a:t>
          </a:r>
          <a:endParaRPr lang="es-CO" sz="4500" kern="1200" dirty="0"/>
        </a:p>
      </dsp:txBody>
      <dsp:txXfrm>
        <a:off x="841445" y="1216374"/>
        <a:ext cx="1051005" cy="1051005"/>
      </dsp:txXfrm>
    </dsp:sp>
    <dsp:sp modelId="{0759A7D1-DBE6-499F-ADAE-D5559257D080}">
      <dsp:nvSpPr>
        <dsp:cNvPr id="0" name=""/>
        <dsp:cNvSpPr/>
      </dsp:nvSpPr>
      <dsp:spPr>
        <a:xfrm>
          <a:off x="1682250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15</a:t>
          </a:r>
          <a:endParaRPr lang="es-CO" sz="4500" kern="1200" dirty="0"/>
        </a:p>
      </dsp:txBody>
      <dsp:txXfrm>
        <a:off x="1682250" y="1216374"/>
        <a:ext cx="1051005" cy="1051005"/>
      </dsp:txXfrm>
    </dsp:sp>
    <dsp:sp modelId="{388EAD78-510F-42F9-964D-1649FE3510CE}">
      <dsp:nvSpPr>
        <dsp:cNvPr id="0" name=""/>
        <dsp:cNvSpPr/>
      </dsp:nvSpPr>
      <dsp:spPr>
        <a:xfrm>
          <a:off x="2523054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20</a:t>
          </a:r>
          <a:endParaRPr lang="es-CO" sz="4500" kern="1200" dirty="0"/>
        </a:p>
      </dsp:txBody>
      <dsp:txXfrm>
        <a:off x="2523054" y="1216374"/>
        <a:ext cx="1051005" cy="1051005"/>
      </dsp:txXfrm>
    </dsp:sp>
    <dsp:sp modelId="{8E7EDC85-D93C-4C0E-BF12-33E22A4CDF8D}">
      <dsp:nvSpPr>
        <dsp:cNvPr id="0" name=""/>
        <dsp:cNvSpPr/>
      </dsp:nvSpPr>
      <dsp:spPr>
        <a:xfrm>
          <a:off x="3363858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25</a:t>
          </a:r>
          <a:endParaRPr lang="es-CO" sz="4500" kern="1200" dirty="0"/>
        </a:p>
      </dsp:txBody>
      <dsp:txXfrm>
        <a:off x="3363858" y="1216374"/>
        <a:ext cx="1051005" cy="1051005"/>
      </dsp:txXfrm>
    </dsp:sp>
    <dsp:sp modelId="{B5AA60B3-5243-4790-96BF-63E68D3C1EB9}">
      <dsp:nvSpPr>
        <dsp:cNvPr id="0" name=""/>
        <dsp:cNvSpPr/>
      </dsp:nvSpPr>
      <dsp:spPr>
        <a:xfrm>
          <a:off x="4204663" y="1216374"/>
          <a:ext cx="1051005" cy="1051005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840" tIns="57150" rIns="578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500" kern="1200" dirty="0" smtClean="0"/>
            <a:t>30</a:t>
          </a:r>
          <a:endParaRPr lang="es-CO" sz="4500" kern="1200" dirty="0"/>
        </a:p>
      </dsp:txBody>
      <dsp:txXfrm>
        <a:off x="4204663" y="1216374"/>
        <a:ext cx="1051005" cy="1051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DE30487-1CD8-4EA7-83DC-132EAE8BC959}" type="datetimeFigureOut">
              <a:rPr lang="es-ES" smtClean="0"/>
              <a:pPr/>
              <a:t>05/08/2015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D5160A6-E45C-47CA-83FD-BF8AE7B62C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5879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520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544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Agregar ejemplo</a:t>
            </a:r>
            <a:r>
              <a:rPr lang="es-CO" baseline="0" dirty="0" smtClean="0"/>
              <a:t> de </a:t>
            </a:r>
            <a:r>
              <a:rPr lang="es-CO" baseline="0" dirty="0" err="1" smtClean="0"/>
              <a:t>conlamiento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886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4211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8841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Nivel de productividad ´para permanencia en la </a:t>
            </a:r>
            <a:r>
              <a:rPr lang="es-CO" dirty="0" err="1" smtClean="0"/>
              <a:t>compañia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0086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60A6-E45C-47CA-83FD-BF8AE7B62C69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3276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lawterd:Desktop:Willis_PPT:art:willis_title_bkd.jpg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senefa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26416"/>
            <a:ext cx="9144000" cy="803046"/>
          </a:xfrm>
          <a:prstGeom prst="rect">
            <a:avLst/>
          </a:prstGeom>
        </p:spPr>
      </p:pic>
      <p:pic>
        <p:nvPicPr>
          <p:cNvPr id="8" name="7 Imagen" descr="Logo 50 años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8214" y="5857892"/>
            <a:ext cx="597160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33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951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385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Macintosh HD:Users:lawterd:Desktop:Willis_PPT:art:willis_title_bkd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0" y="0"/>
            <a:ext cx="8027988" cy="494188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54000" rIns="54000" bIns="54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65538" name="Title Placeholder 1"/>
          <p:cNvSpPr>
            <a:spLocks noGrp="1"/>
          </p:cNvSpPr>
          <p:nvPr>
            <p:ph type="ctrTitle"/>
          </p:nvPr>
        </p:nvSpPr>
        <p:spPr>
          <a:xfrm>
            <a:off x="255588" y="138113"/>
            <a:ext cx="7772400" cy="283845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65539" name="Text Placeholder 2"/>
          <p:cNvSpPr>
            <a:spLocks noGrp="1"/>
          </p:cNvSpPr>
          <p:nvPr>
            <p:ph type="subTitle" idx="1"/>
          </p:nvPr>
        </p:nvSpPr>
        <p:spPr>
          <a:xfrm>
            <a:off x="250825" y="3141663"/>
            <a:ext cx="7777163" cy="107473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996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2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73750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0825" y="1557338"/>
            <a:ext cx="38115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14813" y="1557338"/>
            <a:ext cx="381317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10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6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21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32846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453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08285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75759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615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084888" y="188913"/>
            <a:ext cx="1943100" cy="5894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5681663" cy="5894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51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825" y="188913"/>
            <a:ext cx="7777163" cy="12239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250825" y="1557338"/>
            <a:ext cx="7777163" cy="452596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345925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7446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9154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0281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01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808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248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140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Macintosh%20HD:Users:lawterd:Desktop:Willis_PPT:art:willis_title_logo_wh.png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8846-1CFB-4A3C-BED6-A13E4729ACD6}" type="datetimeFigureOut">
              <a:rPr lang="es-CO" smtClean="0"/>
              <a:pPr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BD3C-D47E-4DA1-A070-7CF6AB0F308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406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7777163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557338"/>
            <a:ext cx="777716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O" smtClean="0"/>
              <a:t>Click to edit Master text styles</a:t>
            </a:r>
          </a:p>
          <a:p>
            <a:pPr lvl="1"/>
            <a:r>
              <a:rPr lang="en-GB" altLang="es-CO" smtClean="0"/>
              <a:t>Second level</a:t>
            </a:r>
          </a:p>
          <a:p>
            <a:pPr lvl="2"/>
            <a:r>
              <a:rPr lang="en-GB" altLang="es-CO" smtClean="0"/>
              <a:t>Third level</a:t>
            </a:r>
          </a:p>
          <a:p>
            <a:pPr lvl="3"/>
            <a:r>
              <a:rPr lang="en-GB" altLang="es-CO" smtClean="0"/>
              <a:t>Fourth level</a:t>
            </a:r>
          </a:p>
          <a:p>
            <a:pPr lvl="4"/>
            <a:r>
              <a:rPr lang="en-GB" altLang="es-CO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237288"/>
            <a:ext cx="8027988" cy="393700"/>
          </a:xfrm>
          <a:prstGeom prst="rect">
            <a:avLst/>
          </a:prstGeom>
          <a:solidFill>
            <a:srgbClr val="E1A8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240588" y="6237288"/>
            <a:ext cx="715962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10" descr="Macintosh HD:Users:lawterd:Desktop:Willis_PPT:art:willis_title_logo_wh.png"/>
          <p:cNvPicPr>
            <a:picLocks noChangeAspect="1" noChangeArrowheads="1"/>
          </p:cNvPicPr>
          <p:nvPr/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0913" y="6305550"/>
            <a:ext cx="5937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82347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defRPr sz="2000" b="1">
          <a:solidFill>
            <a:srgbClr val="E1A800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bg1"/>
          </a:solidFill>
          <a:latin typeface="+mn-lt"/>
          <a:cs typeface="+mn-cs"/>
        </a:defRPr>
      </a:lvl2pPr>
      <a:lvl3pPr marL="269875" indent="-266700" algn="l" rtl="0" eaLnBrk="0" fontAlgn="base" hangingPunct="0">
        <a:spcBef>
          <a:spcPct val="20000"/>
        </a:spcBef>
        <a:spcAft>
          <a:spcPct val="0"/>
        </a:spcAft>
        <a:buClr>
          <a:srgbClr val="E1A800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550863" indent="-279400" algn="l" rtl="0" eaLnBrk="0" fontAlgn="base" hangingPunct="0">
        <a:spcBef>
          <a:spcPct val="5000"/>
        </a:spcBef>
        <a:spcAft>
          <a:spcPct val="0"/>
        </a:spcAft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4pPr>
      <a:lvl5pPr marL="809625" indent="-257175" algn="l" rtl="0" eaLnBrk="0" fontAlgn="base" hangingPunct="0">
        <a:spcBef>
          <a:spcPct val="5000"/>
        </a:spcBef>
        <a:spcAft>
          <a:spcPct val="0"/>
        </a:spcAft>
        <a:buFont typeface="Arial" pitchFamily="34" charset="0"/>
        <a:buChar char="‒"/>
        <a:defRPr sz="2000">
          <a:solidFill>
            <a:schemeClr val="tx1"/>
          </a:solidFill>
          <a:latin typeface="+mn-lt"/>
          <a:cs typeface="+mn-cs"/>
        </a:defRPr>
      </a:lvl5pPr>
      <a:lvl6pPr marL="1266825" indent="-257175" algn="l" rtl="0" fontAlgn="base">
        <a:spcBef>
          <a:spcPct val="5000"/>
        </a:spcBef>
        <a:spcAft>
          <a:spcPct val="0"/>
        </a:spcAft>
        <a:buFont typeface="Arial" pitchFamily="34" charset="0"/>
        <a:buChar char="‒"/>
        <a:defRPr sz="2000">
          <a:solidFill>
            <a:schemeClr val="tx1"/>
          </a:solidFill>
          <a:latin typeface="+mn-lt"/>
          <a:cs typeface="+mn-cs"/>
        </a:defRPr>
      </a:lvl6pPr>
      <a:lvl7pPr marL="1724025" indent="-257175" algn="l" rtl="0" fontAlgn="base">
        <a:spcBef>
          <a:spcPct val="5000"/>
        </a:spcBef>
        <a:spcAft>
          <a:spcPct val="0"/>
        </a:spcAft>
        <a:buFont typeface="Arial" pitchFamily="34" charset="0"/>
        <a:buChar char="‒"/>
        <a:defRPr sz="2000">
          <a:solidFill>
            <a:schemeClr val="tx1"/>
          </a:solidFill>
          <a:latin typeface="+mn-lt"/>
          <a:cs typeface="+mn-cs"/>
        </a:defRPr>
      </a:lvl7pPr>
      <a:lvl8pPr marL="2181225" indent="-257175" algn="l" rtl="0" fontAlgn="base">
        <a:spcBef>
          <a:spcPct val="5000"/>
        </a:spcBef>
        <a:spcAft>
          <a:spcPct val="0"/>
        </a:spcAft>
        <a:buFont typeface="Arial" pitchFamily="34" charset="0"/>
        <a:buChar char="‒"/>
        <a:defRPr sz="2000">
          <a:solidFill>
            <a:schemeClr val="tx1"/>
          </a:solidFill>
          <a:latin typeface="+mn-lt"/>
          <a:cs typeface="+mn-cs"/>
        </a:defRPr>
      </a:lvl8pPr>
      <a:lvl9pPr marL="2638425" indent="-257175" algn="l" rtl="0" fontAlgn="base">
        <a:spcBef>
          <a:spcPct val="5000"/>
        </a:spcBef>
        <a:spcAft>
          <a:spcPct val="0"/>
        </a:spcAft>
        <a:buFont typeface="Arial" pitchFamily="34" charset="0"/>
        <a:buChar char="‒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resentaci&#243;n%20%20Producto%20prima%20Nivelada%202015-ver%202.ppt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776" y="2780928"/>
            <a:ext cx="7068698" cy="13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82665" y="105273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FORTALECIMIENTO PLAN </a:t>
            </a:r>
          </a:p>
          <a:p>
            <a:pPr algn="ctr"/>
            <a:endParaRPr lang="es-CO" sz="6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617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27584" y="791125"/>
            <a:ext cx="7344816" cy="26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 smtClean="0"/>
              <a:t>Política de incremento diferencial aprobado el 15 de abril del 2011 por el Consejo de Administración en el acta  N° 1024</a:t>
            </a:r>
            <a:endParaRPr lang="es-CO" sz="1200" b="1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08464"/>
            <a:ext cx="6840760" cy="156475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9512" y="26064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¿Como se comporta el congelamiento de la prima?</a:t>
            </a:r>
            <a:endParaRPr lang="es-CO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067944" y="141277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La política vigente define que los afiliados congelados mayores de 60 tienen incrementos diferenciales por 7 años (entre los 60 y 67 años)</a:t>
            </a:r>
          </a:p>
          <a:p>
            <a:pPr algn="ctr"/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ara compensar parcialmente el mayor costo.</a:t>
            </a:r>
          </a:p>
          <a:p>
            <a:pPr algn="ctr"/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Pero mantiene una clara ventaja con los no congelados, después de los 67 su prima solo se ajusta por incrementos anuales de tipo actuarial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95089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028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908720"/>
            <a:ext cx="8280920" cy="496855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orma libre 4"/>
          <p:cNvSpPr/>
          <p:nvPr/>
        </p:nvSpPr>
        <p:spPr>
          <a:xfrm>
            <a:off x="1130808" y="2064796"/>
            <a:ext cx="3474354" cy="3693485"/>
          </a:xfrm>
          <a:custGeom>
            <a:avLst/>
            <a:gdLst>
              <a:gd name="connsiteX0" fmla="*/ 0 w 2996396"/>
              <a:gd name="connsiteY0" fmla="*/ 0 h 2852781"/>
              <a:gd name="connsiteX1" fmla="*/ 2996396 w 2996396"/>
              <a:gd name="connsiteY1" fmla="*/ 0 h 2852781"/>
              <a:gd name="connsiteX2" fmla="*/ 2996396 w 2996396"/>
              <a:gd name="connsiteY2" fmla="*/ 2852781 h 2852781"/>
              <a:gd name="connsiteX3" fmla="*/ 0 w 2996396"/>
              <a:gd name="connsiteY3" fmla="*/ 2852781 h 2852781"/>
              <a:gd name="connsiteX4" fmla="*/ 0 w 2996396"/>
              <a:gd name="connsiteY4" fmla="*/ 0 h 285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396" h="2852781">
                <a:moveTo>
                  <a:pt x="0" y="0"/>
                </a:moveTo>
                <a:lnTo>
                  <a:pt x="2996396" y="0"/>
                </a:lnTo>
                <a:lnTo>
                  <a:pt x="2996396" y="2852781"/>
                </a:lnTo>
                <a:lnTo>
                  <a:pt x="0" y="28527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CO" sz="6500" kern="1200"/>
          </a:p>
        </p:txBody>
      </p:sp>
      <p:sp>
        <p:nvSpPr>
          <p:cNvPr id="6" name="Forma libre 5"/>
          <p:cNvSpPr/>
          <p:nvPr/>
        </p:nvSpPr>
        <p:spPr>
          <a:xfrm>
            <a:off x="4682562" y="2064796"/>
            <a:ext cx="3474354" cy="3693485"/>
          </a:xfrm>
          <a:custGeom>
            <a:avLst/>
            <a:gdLst>
              <a:gd name="connsiteX0" fmla="*/ 0 w 2996396"/>
              <a:gd name="connsiteY0" fmla="*/ 0 h 2852781"/>
              <a:gd name="connsiteX1" fmla="*/ 2996396 w 2996396"/>
              <a:gd name="connsiteY1" fmla="*/ 0 h 2852781"/>
              <a:gd name="connsiteX2" fmla="*/ 2996396 w 2996396"/>
              <a:gd name="connsiteY2" fmla="*/ 2852781 h 2852781"/>
              <a:gd name="connsiteX3" fmla="*/ 0 w 2996396"/>
              <a:gd name="connsiteY3" fmla="*/ 2852781 h 2852781"/>
              <a:gd name="connsiteX4" fmla="*/ 0 w 2996396"/>
              <a:gd name="connsiteY4" fmla="*/ 0 h 285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396" h="2852781">
                <a:moveTo>
                  <a:pt x="0" y="0"/>
                </a:moveTo>
                <a:lnTo>
                  <a:pt x="2996396" y="0"/>
                </a:lnTo>
                <a:lnTo>
                  <a:pt x="2996396" y="2852781"/>
                </a:lnTo>
                <a:lnTo>
                  <a:pt x="0" y="28527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CO" sz="6500" kern="1200"/>
          </a:p>
        </p:txBody>
      </p:sp>
      <p:sp>
        <p:nvSpPr>
          <p:cNvPr id="7" name="Cruz 6"/>
          <p:cNvSpPr/>
          <p:nvPr/>
        </p:nvSpPr>
        <p:spPr>
          <a:xfrm>
            <a:off x="5956" y="5541553"/>
            <a:ext cx="798180" cy="785961"/>
          </a:xfrm>
          <a:prstGeom prst="plus">
            <a:avLst>
              <a:gd name="adj" fmla="val 32810"/>
            </a:avLst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onector recto 8"/>
          <p:cNvSpPr/>
          <p:nvPr/>
        </p:nvSpPr>
        <p:spPr>
          <a:xfrm>
            <a:off x="3264421" y="1998132"/>
            <a:ext cx="859" cy="3527634"/>
          </a:xfrm>
          <a:prstGeom prst="line">
            <a:avLst/>
          </a:prstGeom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CuadroTexto 9"/>
          <p:cNvSpPr txBox="1"/>
          <p:nvPr/>
        </p:nvSpPr>
        <p:spPr>
          <a:xfrm>
            <a:off x="405046" y="1052736"/>
            <a:ext cx="29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ASOCIADO</a:t>
            </a:r>
            <a:endParaRPr lang="es-CO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203848" y="105273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ORO</a:t>
            </a:r>
            <a:endParaRPr lang="es-CO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5537" y="1484784"/>
            <a:ext cx="2849645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Procedimientos Diagnósticos Complejos </a:t>
            </a:r>
            <a:r>
              <a:rPr lang="es-CO" sz="1200" dirty="0" smtClean="0">
                <a:solidFill>
                  <a:schemeClr val="tx2"/>
                </a:solidFill>
              </a:rPr>
              <a:t>con </a:t>
            </a:r>
            <a:r>
              <a:rPr lang="es-CO" sz="1200" dirty="0">
                <a:solidFill>
                  <a:schemeClr val="tx2"/>
                </a:solidFill>
              </a:rPr>
              <a:t>cobertura ilimitada a partir del primer día del mes </a:t>
            </a:r>
            <a:r>
              <a:rPr lang="es-CO" sz="1200" b="1" dirty="0">
                <a:solidFill>
                  <a:schemeClr val="tx2"/>
                </a:solidFill>
              </a:rPr>
              <a:t>13</a:t>
            </a:r>
            <a:r>
              <a:rPr lang="es-CO" sz="1200" dirty="0">
                <a:solidFill>
                  <a:schemeClr val="tx2"/>
                </a:solidFill>
              </a:rPr>
              <a:t>.  Se encontraba a partir del mes </a:t>
            </a:r>
            <a:r>
              <a:rPr lang="es-CO" sz="1200" b="1" dirty="0" smtClean="0">
                <a:solidFill>
                  <a:schemeClr val="tx2"/>
                </a:solidFill>
              </a:rPr>
              <a:t>25</a:t>
            </a:r>
          </a:p>
          <a:p>
            <a:endParaRPr lang="es-CO" sz="12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2"/>
                </a:solidFill>
              </a:rPr>
              <a:t>Se incluyen las </a:t>
            </a:r>
            <a:r>
              <a:rPr lang="es-CO" sz="1200" b="1" dirty="0" smtClean="0">
                <a:solidFill>
                  <a:schemeClr val="tx2"/>
                </a:solidFill>
              </a:rPr>
              <a:t>Lesiones </a:t>
            </a:r>
            <a:r>
              <a:rPr lang="es-CO" sz="1200" b="1" dirty="0">
                <a:solidFill>
                  <a:schemeClr val="tx2"/>
                </a:solidFill>
              </a:rPr>
              <a:t>Ocasionadas por Deportes de Alto Riesgo </a:t>
            </a:r>
            <a:r>
              <a:rPr lang="es-CO" sz="1200" dirty="0">
                <a:solidFill>
                  <a:schemeClr val="tx2"/>
                </a:solidFill>
              </a:rPr>
              <a:t>al  100% a partir del 1er día del mes </a:t>
            </a:r>
            <a:r>
              <a:rPr lang="es-CO" sz="1200" dirty="0" smtClean="0">
                <a:solidFill>
                  <a:schemeClr val="tx2"/>
                </a:solidFill>
              </a:rPr>
              <a:t>4</a:t>
            </a:r>
          </a:p>
          <a:p>
            <a:pPr algn="just"/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Hospitalización Psiquiátrica </a:t>
            </a:r>
            <a:r>
              <a:rPr lang="es-CO" sz="1200" dirty="0">
                <a:solidFill>
                  <a:schemeClr val="tx2"/>
                </a:solidFill>
              </a:rPr>
              <a:t>aumento de </a:t>
            </a:r>
            <a:r>
              <a:rPr lang="es-CO" sz="1200" b="1" dirty="0">
                <a:solidFill>
                  <a:schemeClr val="tx2"/>
                </a:solidFill>
              </a:rPr>
              <a:t>10</a:t>
            </a:r>
            <a:r>
              <a:rPr lang="es-CO" sz="1200" dirty="0">
                <a:solidFill>
                  <a:schemeClr val="tx2"/>
                </a:solidFill>
              </a:rPr>
              <a:t> a </a:t>
            </a:r>
            <a:r>
              <a:rPr lang="es-CO" sz="1200" b="1" dirty="0">
                <a:solidFill>
                  <a:schemeClr val="tx2"/>
                </a:solidFill>
              </a:rPr>
              <a:t>20 </a:t>
            </a:r>
            <a:r>
              <a:rPr lang="es-CO" sz="1200" dirty="0">
                <a:solidFill>
                  <a:schemeClr val="tx2"/>
                </a:solidFill>
              </a:rPr>
              <a:t>días por usuario / año contrato.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Material de </a:t>
            </a:r>
            <a:r>
              <a:rPr lang="es-CO" sz="1200" b="1" dirty="0" smtClean="0">
                <a:solidFill>
                  <a:schemeClr val="tx2"/>
                </a:solidFill>
              </a:rPr>
              <a:t>Osteosíntesis- </a:t>
            </a:r>
            <a:r>
              <a:rPr lang="es-CO" sz="1200" dirty="0" smtClean="0">
                <a:solidFill>
                  <a:schemeClr val="tx2"/>
                </a:solidFill>
              </a:rPr>
              <a:t>Incluimos la cobertura  por  hasta </a:t>
            </a:r>
            <a:r>
              <a:rPr lang="es-CO" sz="1200" dirty="0">
                <a:solidFill>
                  <a:schemeClr val="tx2"/>
                </a:solidFill>
              </a:rPr>
              <a:t>(15) SMMLV por enfermedad </a:t>
            </a:r>
            <a:r>
              <a:rPr lang="es-CO" sz="1200" dirty="0" smtClean="0">
                <a:solidFill>
                  <a:schemeClr val="tx2"/>
                </a:solidFill>
              </a:rPr>
              <a:t>general. Solo se otorgaba por trauma.</a:t>
            </a:r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Servicio de traslado </a:t>
            </a:r>
            <a:r>
              <a:rPr lang="es-CO" sz="1200" b="1" dirty="0" smtClean="0">
                <a:solidFill>
                  <a:schemeClr val="tx2"/>
                </a:solidFill>
              </a:rPr>
              <a:t>Aéreo- </a:t>
            </a:r>
            <a:r>
              <a:rPr lang="es-CO" sz="1200" dirty="0" smtClean="0">
                <a:solidFill>
                  <a:schemeClr val="tx2"/>
                </a:solidFill>
              </a:rPr>
              <a:t>Se incluye la  </a:t>
            </a:r>
            <a:r>
              <a:rPr lang="es-CO" sz="1200" dirty="0">
                <a:solidFill>
                  <a:schemeClr val="tx2"/>
                </a:solidFill>
              </a:rPr>
              <a:t>Cobertura hasta (5) SMMLV para trauma y  hasta (15) SMMLV por enfermedad </a:t>
            </a:r>
            <a:r>
              <a:rPr lang="es-CO" sz="1200" dirty="0" smtClean="0">
                <a:solidFill>
                  <a:schemeClr val="tx2"/>
                </a:solidFill>
              </a:rPr>
              <a:t>general</a:t>
            </a:r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275856" y="1196752"/>
            <a:ext cx="263240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Transfusión de </a:t>
            </a:r>
            <a:r>
              <a:rPr lang="es-CO" sz="1200" b="1" dirty="0" smtClean="0">
                <a:solidFill>
                  <a:schemeClr val="tx2"/>
                </a:solidFill>
              </a:rPr>
              <a:t>Sangre- </a:t>
            </a:r>
            <a:r>
              <a:rPr lang="es-CO" sz="1200" dirty="0" smtClean="0">
                <a:solidFill>
                  <a:schemeClr val="tx2"/>
                </a:solidFill>
              </a:rPr>
              <a:t>Aumentamos la Cobertura de 20 SMMLV a ilimitada</a:t>
            </a:r>
          </a:p>
          <a:p>
            <a:pPr algn="just"/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2"/>
                </a:solidFill>
              </a:rPr>
              <a:t>Material </a:t>
            </a:r>
            <a:r>
              <a:rPr lang="es-CO" sz="1200" b="1" dirty="0" smtClean="0">
                <a:solidFill>
                  <a:schemeClr val="tx2"/>
                </a:solidFill>
              </a:rPr>
              <a:t>Osteosíntesis- </a:t>
            </a:r>
            <a:r>
              <a:rPr lang="es-CO" sz="1200" dirty="0" smtClean="0">
                <a:solidFill>
                  <a:schemeClr val="tx2"/>
                </a:solidFill>
              </a:rPr>
              <a:t>Aumentamos la  Cobertura de 15 a  20 SMMLV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2"/>
                </a:solidFill>
              </a:rPr>
              <a:t>Hospitalización Psiquiátrica- </a:t>
            </a:r>
            <a:r>
              <a:rPr lang="es-CO" sz="1200" dirty="0" smtClean="0">
                <a:solidFill>
                  <a:schemeClr val="tx2"/>
                </a:solidFill>
              </a:rPr>
              <a:t>Disminuimos el periodo de carencia pasando del  primer día del 4 mes a el primer día del 2 mes.</a:t>
            </a:r>
          </a:p>
          <a:p>
            <a:endParaRPr lang="es-CO" sz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2"/>
                </a:solidFill>
              </a:rPr>
              <a:t>Servicio de Ambulancia Terrestre</a:t>
            </a:r>
            <a:r>
              <a:rPr lang="es-CO" sz="1200" dirty="0" smtClean="0">
                <a:solidFill>
                  <a:schemeClr val="tx2"/>
                </a:solidFill>
              </a:rPr>
              <a:t>-Aumentamos los topes de la cobertura de 3 a  </a:t>
            </a:r>
            <a:r>
              <a:rPr lang="es-CO" sz="1200" b="1" dirty="0" smtClean="0">
                <a:solidFill>
                  <a:schemeClr val="tx2"/>
                </a:solidFill>
              </a:rPr>
              <a:t>5</a:t>
            </a:r>
            <a:r>
              <a:rPr lang="es-CO" sz="1200" dirty="0" smtClean="0">
                <a:solidFill>
                  <a:schemeClr val="tx2"/>
                </a:solidFill>
              </a:rPr>
              <a:t> eventos usuario año contrato.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2"/>
                </a:solidFill>
              </a:rPr>
              <a:t>Mejoramos la </a:t>
            </a:r>
            <a:r>
              <a:rPr lang="es-CO" sz="1200" b="1" dirty="0">
                <a:solidFill>
                  <a:schemeClr val="tx2"/>
                </a:solidFill>
              </a:rPr>
              <a:t>cobertura </a:t>
            </a:r>
            <a:r>
              <a:rPr lang="es-CO" sz="1200" b="1" dirty="0" smtClean="0">
                <a:solidFill>
                  <a:schemeClr val="tx2"/>
                </a:solidFill>
              </a:rPr>
              <a:t>Maternidad</a:t>
            </a:r>
            <a:r>
              <a:rPr lang="es-CO" sz="1200" dirty="0" smtClean="0">
                <a:solidFill>
                  <a:schemeClr val="tx2"/>
                </a:solidFill>
              </a:rPr>
              <a:t> </a:t>
            </a:r>
            <a:r>
              <a:rPr lang="es-CO" sz="1200" dirty="0">
                <a:solidFill>
                  <a:schemeClr val="tx2"/>
                </a:solidFill>
              </a:rPr>
              <a:t>usuaria sola pasando del primer día del cuarto mes al primer día del </a:t>
            </a:r>
            <a:r>
              <a:rPr lang="es-CO" sz="1200" b="1" dirty="0">
                <a:solidFill>
                  <a:schemeClr val="tx2"/>
                </a:solidFill>
              </a:rPr>
              <a:t>segundo 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 dirty="0"/>
          </a:p>
        </p:txBody>
      </p:sp>
      <p:sp>
        <p:nvSpPr>
          <p:cNvPr id="15" name="Conector recto 14"/>
          <p:cNvSpPr/>
          <p:nvPr/>
        </p:nvSpPr>
        <p:spPr>
          <a:xfrm>
            <a:off x="6084168" y="1954754"/>
            <a:ext cx="859" cy="3527634"/>
          </a:xfrm>
          <a:prstGeom prst="line">
            <a:avLst/>
          </a:prstGeom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CuadroTexto 15">
            <a:hlinkClick r:id="rId2" action="ppaction://hlinkpres?slideindex=1&amp;slidetitle="/>
          </p:cNvPr>
          <p:cNvSpPr txBox="1"/>
          <p:nvPr/>
        </p:nvSpPr>
        <p:spPr>
          <a:xfrm>
            <a:off x="6138979" y="1052736"/>
            <a:ext cx="232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TRAE</a:t>
            </a:r>
            <a:endParaRPr lang="es-CO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ruz 16"/>
          <p:cNvSpPr/>
          <p:nvPr/>
        </p:nvSpPr>
        <p:spPr>
          <a:xfrm>
            <a:off x="8238316" y="646762"/>
            <a:ext cx="798180" cy="785961"/>
          </a:xfrm>
          <a:prstGeom prst="plus">
            <a:avLst>
              <a:gd name="adj" fmla="val 32810"/>
            </a:avLst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Documento 2"/>
          <p:cNvSpPr/>
          <p:nvPr/>
        </p:nvSpPr>
        <p:spPr>
          <a:xfrm>
            <a:off x="5580112" y="0"/>
            <a:ext cx="3563888" cy="646762"/>
          </a:xfrm>
          <a:prstGeom prst="flowChart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BENEFICIOS EN PRODUCTO</a:t>
            </a:r>
            <a:endParaRPr lang="es-CO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097133" y="1519917"/>
            <a:ext cx="2319553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b="1" dirty="0" smtClean="0">
                <a:solidFill>
                  <a:schemeClr val="tx2"/>
                </a:solidFill>
              </a:rPr>
              <a:t>Consulta especializada por fuera de la Red: </a:t>
            </a:r>
            <a:r>
              <a:rPr lang="es-CO" sz="1200" dirty="0" smtClean="0">
                <a:solidFill>
                  <a:schemeClr val="tx2"/>
                </a:solidFill>
              </a:rPr>
              <a:t>hasta 3 consultas por especialidades no incluidas en el programa  a través de la modalidad de rembolso a tarifas Coomeva MP </a:t>
            </a:r>
            <a:endParaRPr lang="es-CO" sz="1200" b="1" dirty="0" smtClean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xmlns="" val="196214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3992910" y="1700808"/>
            <a:ext cx="3413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600" dirty="0" smtClean="0"/>
              <a:t>Cobro cuota otra persona a 1 solo miembro del grupo familiar. </a:t>
            </a:r>
            <a:r>
              <a:rPr lang="es-CO" sz="1200" b="1" dirty="0" smtClean="0">
                <a:solidFill>
                  <a:srgbClr val="FF0000"/>
                </a:solidFill>
              </a:rPr>
              <a:t>Nuevo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600" dirty="0" smtClean="0"/>
              <a:t>Descuento promedio del 10% en los programas de Medicina Prepagada.</a:t>
            </a:r>
            <a:endParaRPr lang="es-CO" sz="1600" b="1" dirty="0" smtClean="0"/>
          </a:p>
        </p:txBody>
      </p:sp>
      <p:sp>
        <p:nvSpPr>
          <p:cNvPr id="23" name="Menos 22"/>
          <p:cNvSpPr/>
          <p:nvPr/>
        </p:nvSpPr>
        <p:spPr>
          <a:xfrm rot="21300000">
            <a:off x="998185" y="3109239"/>
            <a:ext cx="7147629" cy="764374"/>
          </a:xfrm>
          <a:prstGeom prst="mathMinus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lecha abajo 23"/>
          <p:cNvSpPr/>
          <p:nvPr/>
        </p:nvSpPr>
        <p:spPr>
          <a:xfrm>
            <a:off x="1839129" y="1683181"/>
            <a:ext cx="1940783" cy="1585421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orma libre 24"/>
          <p:cNvSpPr/>
          <p:nvPr/>
        </p:nvSpPr>
        <p:spPr>
          <a:xfrm>
            <a:off x="4787753" y="1263194"/>
            <a:ext cx="2301365" cy="1871714"/>
          </a:xfrm>
          <a:custGeom>
            <a:avLst/>
            <a:gdLst>
              <a:gd name="connsiteX0" fmla="*/ 0 w 2237693"/>
              <a:gd name="connsiteY0" fmla="*/ 0 h 1948826"/>
              <a:gd name="connsiteX1" fmla="*/ 2237693 w 2237693"/>
              <a:gd name="connsiteY1" fmla="*/ 0 h 1948826"/>
              <a:gd name="connsiteX2" fmla="*/ 2237693 w 2237693"/>
              <a:gd name="connsiteY2" fmla="*/ 1948826 h 1948826"/>
              <a:gd name="connsiteX3" fmla="*/ 0 w 2237693"/>
              <a:gd name="connsiteY3" fmla="*/ 1948826 h 1948826"/>
              <a:gd name="connsiteX4" fmla="*/ 0 w 2237693"/>
              <a:gd name="connsiteY4" fmla="*/ 0 h 194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93" h="1948826">
                <a:moveTo>
                  <a:pt x="0" y="0"/>
                </a:moveTo>
                <a:lnTo>
                  <a:pt x="2237693" y="0"/>
                </a:lnTo>
                <a:lnTo>
                  <a:pt x="2237693" y="1948826"/>
                </a:lnTo>
                <a:lnTo>
                  <a:pt x="0" y="19488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040" tIns="320040" rIns="320040" bIns="32004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CO" sz="4500" kern="1200" dirty="0"/>
          </a:p>
        </p:txBody>
      </p:sp>
      <p:sp>
        <p:nvSpPr>
          <p:cNvPr id="26" name="Flecha arriba 25"/>
          <p:cNvSpPr/>
          <p:nvPr/>
        </p:nvSpPr>
        <p:spPr>
          <a:xfrm rot="10800000">
            <a:off x="5573508" y="3606370"/>
            <a:ext cx="1950820" cy="1478812"/>
          </a:xfrm>
          <a:prstGeom prst="upArrow">
            <a:avLst/>
          </a:pr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orma libre 26"/>
          <p:cNvSpPr/>
          <p:nvPr/>
        </p:nvSpPr>
        <p:spPr>
          <a:xfrm>
            <a:off x="2054881" y="3847944"/>
            <a:ext cx="2301365" cy="1871714"/>
          </a:xfrm>
          <a:custGeom>
            <a:avLst/>
            <a:gdLst>
              <a:gd name="connsiteX0" fmla="*/ 0 w 2237693"/>
              <a:gd name="connsiteY0" fmla="*/ 0 h 1948826"/>
              <a:gd name="connsiteX1" fmla="*/ 2237693 w 2237693"/>
              <a:gd name="connsiteY1" fmla="*/ 0 h 1948826"/>
              <a:gd name="connsiteX2" fmla="*/ 2237693 w 2237693"/>
              <a:gd name="connsiteY2" fmla="*/ 1948826 h 1948826"/>
              <a:gd name="connsiteX3" fmla="*/ 0 w 2237693"/>
              <a:gd name="connsiteY3" fmla="*/ 1948826 h 1948826"/>
              <a:gd name="connsiteX4" fmla="*/ 0 w 2237693"/>
              <a:gd name="connsiteY4" fmla="*/ 0 h 194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93" h="1948826">
                <a:moveTo>
                  <a:pt x="0" y="0"/>
                </a:moveTo>
                <a:lnTo>
                  <a:pt x="2237693" y="0"/>
                </a:lnTo>
                <a:lnTo>
                  <a:pt x="2237693" y="1948826"/>
                </a:lnTo>
                <a:lnTo>
                  <a:pt x="0" y="19488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040" tIns="320040" rIns="320040" bIns="32004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CO" sz="4500" kern="1200"/>
          </a:p>
        </p:txBody>
      </p:sp>
      <p:sp>
        <p:nvSpPr>
          <p:cNvPr id="29" name="CuadroTexto 28"/>
          <p:cNvSpPr txBox="1"/>
          <p:nvPr/>
        </p:nvSpPr>
        <p:spPr>
          <a:xfrm>
            <a:off x="2195736" y="3717032"/>
            <a:ext cx="3413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6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600" b="1" dirty="0"/>
              <a:t>$ 0 </a:t>
            </a:r>
            <a:r>
              <a:rPr lang="es-CO" sz="1600" dirty="0"/>
              <a:t>cuota de inscripción en SAO para </a:t>
            </a:r>
            <a:r>
              <a:rPr lang="es-CO" sz="1600" dirty="0" smtClean="0"/>
              <a:t>el Plan Asociados.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600" dirty="0" smtClean="0"/>
              <a:t>Tarifa </a:t>
            </a:r>
            <a:r>
              <a:rPr lang="es-CO" sz="1600" dirty="0"/>
              <a:t>especial en CEM </a:t>
            </a:r>
            <a:r>
              <a:rPr lang="es-CO" sz="1600"/>
              <a:t>para P</a:t>
            </a:r>
            <a:r>
              <a:rPr lang="es-CO" sz="1600" smtClean="0"/>
              <a:t>lan </a:t>
            </a:r>
            <a:r>
              <a:rPr lang="es-CO" sz="1600" dirty="0" smtClean="0"/>
              <a:t>Asociados </a:t>
            </a:r>
            <a:r>
              <a:rPr lang="es-CO" sz="1600" dirty="0"/>
              <a:t>de $ 30.030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sz="16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sz="1600" dirty="0"/>
          </a:p>
        </p:txBody>
      </p:sp>
      <p:sp>
        <p:nvSpPr>
          <p:cNvPr id="2" name="Documento 1"/>
          <p:cNvSpPr/>
          <p:nvPr/>
        </p:nvSpPr>
        <p:spPr>
          <a:xfrm>
            <a:off x="5573507" y="0"/>
            <a:ext cx="3570493" cy="681070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BENEFICIOS EN PRECIO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xmlns="" val="269889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292080" y="1068241"/>
            <a:ext cx="2555299" cy="4392488"/>
            <a:chOff x="3103634" y="1412776"/>
            <a:chExt cx="2555299" cy="4392488"/>
          </a:xfrm>
        </p:grpSpPr>
        <p:grpSp>
          <p:nvGrpSpPr>
            <p:cNvPr id="4" name="Grupo 3"/>
            <p:cNvGrpSpPr/>
            <p:nvPr/>
          </p:nvGrpSpPr>
          <p:grpSpPr>
            <a:xfrm>
              <a:off x="3103634" y="1412776"/>
              <a:ext cx="2555299" cy="3405142"/>
              <a:chOff x="3103634" y="1052736"/>
              <a:chExt cx="2555299" cy="3405142"/>
            </a:xfrm>
          </p:grpSpPr>
          <p:pic>
            <p:nvPicPr>
              <p:cNvPr id="1026" name="Picture 2" descr="Descripción: http://winred.com/uploads/contenidos_usrs/originales/382154_nicho_mercado_2012102215370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3634" y="1052736"/>
                <a:ext cx="2542637" cy="189667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ángulo 17"/>
              <p:cNvSpPr/>
              <p:nvPr/>
            </p:nvSpPr>
            <p:spPr>
              <a:xfrm>
                <a:off x="3111690" y="2949406"/>
                <a:ext cx="2547243" cy="150847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s-CO" sz="1400" b="1" dirty="0" smtClean="0">
                    <a:solidFill>
                      <a:srgbClr val="002060"/>
                    </a:solidFill>
                  </a:rPr>
                  <a:t>OFERTA PROFESIONALES ALIADOS</a:t>
                </a:r>
              </a:p>
              <a:p>
                <a:pPr algn="ctr"/>
                <a:endParaRPr lang="es-CO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s-CO" sz="1400" b="1" dirty="0" smtClean="0">
                    <a:solidFill>
                      <a:srgbClr val="002060"/>
                    </a:solidFill>
                  </a:rPr>
                  <a:t>Educadores </a:t>
                </a:r>
                <a:r>
                  <a:rPr lang="es-CO" sz="1400" dirty="0" smtClean="0">
                    <a:solidFill>
                      <a:srgbClr val="002060"/>
                    </a:solidFill>
                  </a:rPr>
                  <a:t>TRAE + CEM</a:t>
                </a:r>
                <a:endParaRPr lang="es-CO" sz="1400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s-CO" sz="1400" b="1" dirty="0" smtClean="0">
                    <a:solidFill>
                      <a:srgbClr val="002060"/>
                    </a:solidFill>
                  </a:rPr>
                  <a:t>Ingenieros</a:t>
                </a:r>
                <a:r>
                  <a:rPr lang="es-CO" sz="1400" dirty="0" smtClean="0">
                    <a:solidFill>
                      <a:srgbClr val="002060"/>
                    </a:solidFill>
                  </a:rPr>
                  <a:t> ORO y PLATA JOVEN</a:t>
                </a:r>
              </a:p>
              <a:p>
                <a:pPr algn="ctr"/>
                <a:endParaRPr lang="es-CO" sz="1400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s-CO" sz="14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Rectángulo 7"/>
            <p:cNvSpPr/>
            <p:nvPr/>
          </p:nvSpPr>
          <p:spPr>
            <a:xfrm>
              <a:off x="3103634" y="4817918"/>
              <a:ext cx="2555299" cy="9873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b="1" dirty="0">
                  <a:solidFill>
                    <a:srgbClr val="002060"/>
                  </a:solidFill>
                </a:rPr>
                <a:t>Profesionales de la salud</a:t>
              </a:r>
              <a:r>
                <a:rPr lang="es-CO" sz="1400" dirty="0">
                  <a:solidFill>
                    <a:srgbClr val="002060"/>
                  </a:solidFill>
                </a:rPr>
                <a:t> ORO y PLATA JOVEN + CEM o DENTAL 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097263" y="4084919"/>
            <a:ext cx="2532120" cy="13758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002060"/>
                </a:solidFill>
              </a:rPr>
              <a:t>CEM PARA JOVENES </a:t>
            </a:r>
          </a:p>
          <a:p>
            <a:pPr algn="ctr"/>
            <a:endParaRPr lang="es-CO" b="1" dirty="0" smtClean="0">
              <a:solidFill>
                <a:srgbClr val="002060"/>
              </a:solidFill>
            </a:endParaRPr>
          </a:p>
          <a:p>
            <a:pPr algn="ctr"/>
            <a:r>
              <a:rPr lang="es-CO" sz="1400" b="1" dirty="0" smtClean="0">
                <a:solidFill>
                  <a:srgbClr val="002060"/>
                </a:solidFill>
              </a:rPr>
              <a:t>Entre 12 y 23 años: $21.525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3167311"/>
            <a:ext cx="725007" cy="68420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9390" y="4131280"/>
            <a:ext cx="768049" cy="8146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720" y="908720"/>
            <a:ext cx="2565823" cy="3265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Documento 11"/>
          <p:cNvSpPr/>
          <p:nvPr/>
        </p:nvSpPr>
        <p:spPr>
          <a:xfrm>
            <a:off x="5739498" y="0"/>
            <a:ext cx="3404502" cy="548680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PROMOCIONES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xmlns="" val="72126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cumento 2"/>
          <p:cNvSpPr/>
          <p:nvPr/>
        </p:nvSpPr>
        <p:spPr>
          <a:xfrm>
            <a:off x="5771448" y="0"/>
            <a:ext cx="3372552" cy="620688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CANALES</a:t>
            </a:r>
            <a:endParaRPr lang="es-CO" b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1679542" y="836712"/>
            <a:ext cx="6912768" cy="5109301"/>
            <a:chOff x="2540496" y="1397496"/>
            <a:chExt cx="4063007" cy="3949166"/>
          </a:xfrm>
        </p:grpSpPr>
        <p:sp>
          <p:nvSpPr>
            <p:cNvPr id="21" name="Rectángulo 20"/>
            <p:cNvSpPr/>
            <p:nvPr/>
          </p:nvSpPr>
          <p:spPr>
            <a:xfrm>
              <a:off x="2540496" y="1397496"/>
              <a:ext cx="1934765" cy="154781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35</a:t>
              </a:r>
              <a:r>
                <a:rPr lang="es-CO" sz="1400" dirty="0" smtClean="0">
                  <a:solidFill>
                    <a:srgbClr val="002060"/>
                  </a:solidFill>
                </a:rPr>
                <a:t> Ejecutivos </a:t>
              </a:r>
              <a:r>
                <a:rPr lang="es-CO" sz="1400" dirty="0">
                  <a:solidFill>
                    <a:srgbClr val="002060"/>
                  </a:solidFill>
                </a:rPr>
                <a:t>I</a:t>
              </a:r>
              <a:r>
                <a:rPr lang="es-CO" sz="1400" dirty="0" smtClean="0">
                  <a:solidFill>
                    <a:srgbClr val="002060"/>
                  </a:solidFill>
                </a:rPr>
                <a:t>nternos de Medicina Prepagada</a:t>
              </a:r>
            </a:p>
            <a:p>
              <a:pPr algn="just"/>
              <a:endParaRPr lang="es-CO" sz="1400" dirty="0">
                <a:solidFill>
                  <a:srgbClr val="002060"/>
                </a:solidFill>
              </a:endParaRPr>
            </a:p>
            <a:p>
              <a:pPr algn="just"/>
              <a:r>
                <a:rPr lang="es-CO" sz="1400" dirty="0" smtClean="0">
                  <a:solidFill>
                    <a:srgbClr val="002060"/>
                  </a:solidFill>
                </a:rPr>
                <a:t>Cali, Palmira, Popayán, barranquilla, Cartagena, Valledupar, Bogotá, Ibagué, Neiva, Villavicencio, Bucaramanga, Cúcuta, Armenia, Manizales, Pereira, Medellín y Montería.  </a:t>
              </a:r>
              <a:endParaRPr lang="es-CO" sz="1400" dirty="0">
                <a:solidFill>
                  <a:srgbClr val="002060"/>
                </a:solidFill>
              </a:endParaRPr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2602167" y="2790527"/>
              <a:ext cx="1811424" cy="541734"/>
            </a:xfrm>
            <a:custGeom>
              <a:avLst/>
              <a:gdLst>
                <a:gd name="connsiteX0" fmla="*/ 0 w 1721941"/>
                <a:gd name="connsiteY0" fmla="*/ 0 h 541734"/>
                <a:gd name="connsiteX1" fmla="*/ 1004466 w 1721941"/>
                <a:gd name="connsiteY1" fmla="*/ 0 h 541734"/>
                <a:gd name="connsiteX2" fmla="*/ 1209664 w 1721941"/>
                <a:gd name="connsiteY2" fmla="*/ -57966 h 541734"/>
                <a:gd name="connsiteX3" fmla="*/ 1434951 w 1721941"/>
                <a:gd name="connsiteY3" fmla="*/ 0 h 541734"/>
                <a:gd name="connsiteX4" fmla="*/ 1721941 w 1721941"/>
                <a:gd name="connsiteY4" fmla="*/ 0 h 541734"/>
                <a:gd name="connsiteX5" fmla="*/ 1721941 w 1721941"/>
                <a:gd name="connsiteY5" fmla="*/ 90289 h 541734"/>
                <a:gd name="connsiteX6" fmla="*/ 1721941 w 1721941"/>
                <a:gd name="connsiteY6" fmla="*/ 90289 h 541734"/>
                <a:gd name="connsiteX7" fmla="*/ 1721941 w 1721941"/>
                <a:gd name="connsiteY7" fmla="*/ 225723 h 541734"/>
                <a:gd name="connsiteX8" fmla="*/ 1721941 w 1721941"/>
                <a:gd name="connsiteY8" fmla="*/ 541734 h 541734"/>
                <a:gd name="connsiteX9" fmla="*/ 1434951 w 1721941"/>
                <a:gd name="connsiteY9" fmla="*/ 541734 h 541734"/>
                <a:gd name="connsiteX10" fmla="*/ 1004466 w 1721941"/>
                <a:gd name="connsiteY10" fmla="*/ 541734 h 541734"/>
                <a:gd name="connsiteX11" fmla="*/ 1004466 w 1721941"/>
                <a:gd name="connsiteY11" fmla="*/ 541734 h 541734"/>
                <a:gd name="connsiteX12" fmla="*/ 0 w 1721941"/>
                <a:gd name="connsiteY12" fmla="*/ 541734 h 541734"/>
                <a:gd name="connsiteX13" fmla="*/ 0 w 1721941"/>
                <a:gd name="connsiteY13" fmla="*/ 225723 h 541734"/>
                <a:gd name="connsiteX14" fmla="*/ 0 w 1721941"/>
                <a:gd name="connsiteY14" fmla="*/ 90289 h 541734"/>
                <a:gd name="connsiteX15" fmla="*/ 0 w 1721941"/>
                <a:gd name="connsiteY15" fmla="*/ 90289 h 541734"/>
                <a:gd name="connsiteX16" fmla="*/ 0 w 1721941"/>
                <a:gd name="connsiteY16" fmla="*/ 0 h 54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1941" h="541734">
                  <a:moveTo>
                    <a:pt x="0" y="0"/>
                  </a:moveTo>
                  <a:lnTo>
                    <a:pt x="1004466" y="0"/>
                  </a:lnTo>
                  <a:lnTo>
                    <a:pt x="1209664" y="-57966"/>
                  </a:lnTo>
                  <a:lnTo>
                    <a:pt x="1434951" y="0"/>
                  </a:lnTo>
                  <a:lnTo>
                    <a:pt x="1721941" y="0"/>
                  </a:lnTo>
                  <a:lnTo>
                    <a:pt x="1721941" y="90289"/>
                  </a:lnTo>
                  <a:lnTo>
                    <a:pt x="1721941" y="90289"/>
                  </a:lnTo>
                  <a:lnTo>
                    <a:pt x="1721941" y="225723"/>
                  </a:lnTo>
                  <a:lnTo>
                    <a:pt x="1721941" y="541734"/>
                  </a:lnTo>
                  <a:lnTo>
                    <a:pt x="1434951" y="541734"/>
                  </a:lnTo>
                  <a:lnTo>
                    <a:pt x="1004466" y="541734"/>
                  </a:lnTo>
                  <a:lnTo>
                    <a:pt x="1004466" y="541734"/>
                  </a:lnTo>
                  <a:lnTo>
                    <a:pt x="0" y="541734"/>
                  </a:lnTo>
                  <a:lnTo>
                    <a:pt x="0" y="225723"/>
                  </a:lnTo>
                  <a:lnTo>
                    <a:pt x="0" y="90289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Canal de ventas con enfoque en el segmento Asociados</a:t>
              </a:r>
              <a:endParaRPr lang="es-CO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668738" y="1397496"/>
              <a:ext cx="1934765" cy="15478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lang="es-CO" sz="1400" dirty="0" smtClean="0">
                <a:solidFill>
                  <a:srgbClr val="002060"/>
                </a:solidFill>
              </a:endParaRPr>
            </a:p>
            <a:p>
              <a:pPr algn="just"/>
              <a:r>
                <a:rPr lang="es-CO" sz="1400" dirty="0" smtClean="0">
                  <a:solidFill>
                    <a:srgbClr val="002060"/>
                  </a:solidFill>
                </a:rPr>
                <a:t>Ajuste del modelo de comisiones de los ejecutivos internos y externos otorgando un mayor porcentaje de comisión por el enfoque en las ventas del segmento Asociados Cabeza de familia. </a:t>
              </a:r>
              <a:r>
                <a:rPr lang="es-CO" sz="1400" dirty="0" smtClean="0">
                  <a:solidFill>
                    <a:srgbClr val="92D050"/>
                  </a:solidFill>
                </a:rPr>
                <a:t>Pdte. aprobación Junta Directiva </a:t>
              </a:r>
              <a:endParaRPr lang="es-CO" sz="1400" dirty="0">
                <a:solidFill>
                  <a:srgbClr val="92D050"/>
                </a:solidFill>
              </a:endParaRPr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4842867" y="2790527"/>
              <a:ext cx="1721941" cy="541734"/>
            </a:xfrm>
            <a:custGeom>
              <a:avLst/>
              <a:gdLst>
                <a:gd name="connsiteX0" fmla="*/ 0 w 1721941"/>
                <a:gd name="connsiteY0" fmla="*/ 0 h 541734"/>
                <a:gd name="connsiteX1" fmla="*/ 1004466 w 1721941"/>
                <a:gd name="connsiteY1" fmla="*/ 0 h 541734"/>
                <a:gd name="connsiteX2" fmla="*/ 1209664 w 1721941"/>
                <a:gd name="connsiteY2" fmla="*/ -57966 h 541734"/>
                <a:gd name="connsiteX3" fmla="*/ 1434951 w 1721941"/>
                <a:gd name="connsiteY3" fmla="*/ 0 h 541734"/>
                <a:gd name="connsiteX4" fmla="*/ 1721941 w 1721941"/>
                <a:gd name="connsiteY4" fmla="*/ 0 h 541734"/>
                <a:gd name="connsiteX5" fmla="*/ 1721941 w 1721941"/>
                <a:gd name="connsiteY5" fmla="*/ 90289 h 541734"/>
                <a:gd name="connsiteX6" fmla="*/ 1721941 w 1721941"/>
                <a:gd name="connsiteY6" fmla="*/ 90289 h 541734"/>
                <a:gd name="connsiteX7" fmla="*/ 1721941 w 1721941"/>
                <a:gd name="connsiteY7" fmla="*/ 225723 h 541734"/>
                <a:gd name="connsiteX8" fmla="*/ 1721941 w 1721941"/>
                <a:gd name="connsiteY8" fmla="*/ 541734 h 541734"/>
                <a:gd name="connsiteX9" fmla="*/ 1434951 w 1721941"/>
                <a:gd name="connsiteY9" fmla="*/ 541734 h 541734"/>
                <a:gd name="connsiteX10" fmla="*/ 1004466 w 1721941"/>
                <a:gd name="connsiteY10" fmla="*/ 541734 h 541734"/>
                <a:gd name="connsiteX11" fmla="*/ 1004466 w 1721941"/>
                <a:gd name="connsiteY11" fmla="*/ 541734 h 541734"/>
                <a:gd name="connsiteX12" fmla="*/ 0 w 1721941"/>
                <a:gd name="connsiteY12" fmla="*/ 541734 h 541734"/>
                <a:gd name="connsiteX13" fmla="*/ 0 w 1721941"/>
                <a:gd name="connsiteY13" fmla="*/ 225723 h 541734"/>
                <a:gd name="connsiteX14" fmla="*/ 0 w 1721941"/>
                <a:gd name="connsiteY14" fmla="*/ 90289 h 541734"/>
                <a:gd name="connsiteX15" fmla="*/ 0 w 1721941"/>
                <a:gd name="connsiteY15" fmla="*/ 90289 h 541734"/>
                <a:gd name="connsiteX16" fmla="*/ 0 w 1721941"/>
                <a:gd name="connsiteY16" fmla="*/ 0 h 54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1941" h="541734">
                  <a:moveTo>
                    <a:pt x="0" y="0"/>
                  </a:moveTo>
                  <a:lnTo>
                    <a:pt x="1004466" y="0"/>
                  </a:lnTo>
                  <a:lnTo>
                    <a:pt x="1209664" y="-57966"/>
                  </a:lnTo>
                  <a:lnTo>
                    <a:pt x="1434951" y="0"/>
                  </a:lnTo>
                  <a:lnTo>
                    <a:pt x="1721941" y="0"/>
                  </a:lnTo>
                  <a:lnTo>
                    <a:pt x="1721941" y="90289"/>
                  </a:lnTo>
                  <a:lnTo>
                    <a:pt x="1721941" y="90289"/>
                  </a:lnTo>
                  <a:lnTo>
                    <a:pt x="1721941" y="225723"/>
                  </a:lnTo>
                  <a:lnTo>
                    <a:pt x="1721941" y="541734"/>
                  </a:lnTo>
                  <a:lnTo>
                    <a:pt x="1434951" y="541734"/>
                  </a:lnTo>
                  <a:lnTo>
                    <a:pt x="1004466" y="541734"/>
                  </a:lnTo>
                  <a:lnTo>
                    <a:pt x="1004466" y="541734"/>
                  </a:lnTo>
                  <a:lnTo>
                    <a:pt x="0" y="541734"/>
                  </a:lnTo>
                  <a:lnTo>
                    <a:pt x="0" y="225723"/>
                  </a:lnTo>
                  <a:lnTo>
                    <a:pt x="0" y="90289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3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Modelo de Comisiones</a:t>
              </a:r>
              <a:endParaRPr lang="es-CO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2540497" y="3443576"/>
              <a:ext cx="1934765" cy="15478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lang="es-CO" sz="1600" dirty="0" smtClean="0">
                <a:solidFill>
                  <a:srgbClr val="002060"/>
                </a:solidFill>
              </a:endParaRPr>
            </a:p>
            <a:p>
              <a:pPr algn="just"/>
              <a:r>
                <a:rPr lang="es-CO" sz="1400" dirty="0" smtClean="0">
                  <a:solidFill>
                    <a:srgbClr val="002060"/>
                  </a:solidFill>
                </a:rPr>
                <a:t>Mayor puntaje por la venta de productos de MP en Asociados cabeza de familia en todos los programas.  </a:t>
              </a:r>
              <a:endParaRPr lang="es-CO" sz="1400" dirty="0">
                <a:solidFill>
                  <a:srgbClr val="002060"/>
                </a:solidFill>
              </a:endParaRPr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2691650" y="4804927"/>
              <a:ext cx="1721941" cy="541735"/>
            </a:xfrm>
            <a:custGeom>
              <a:avLst/>
              <a:gdLst>
                <a:gd name="connsiteX0" fmla="*/ 0 w 1721941"/>
                <a:gd name="connsiteY0" fmla="*/ 0 h 541734"/>
                <a:gd name="connsiteX1" fmla="*/ 1004466 w 1721941"/>
                <a:gd name="connsiteY1" fmla="*/ 0 h 541734"/>
                <a:gd name="connsiteX2" fmla="*/ 1209664 w 1721941"/>
                <a:gd name="connsiteY2" fmla="*/ -57966 h 541734"/>
                <a:gd name="connsiteX3" fmla="*/ 1434951 w 1721941"/>
                <a:gd name="connsiteY3" fmla="*/ 0 h 541734"/>
                <a:gd name="connsiteX4" fmla="*/ 1721941 w 1721941"/>
                <a:gd name="connsiteY4" fmla="*/ 0 h 541734"/>
                <a:gd name="connsiteX5" fmla="*/ 1721941 w 1721941"/>
                <a:gd name="connsiteY5" fmla="*/ 90289 h 541734"/>
                <a:gd name="connsiteX6" fmla="*/ 1721941 w 1721941"/>
                <a:gd name="connsiteY6" fmla="*/ 90289 h 541734"/>
                <a:gd name="connsiteX7" fmla="*/ 1721941 w 1721941"/>
                <a:gd name="connsiteY7" fmla="*/ 225723 h 541734"/>
                <a:gd name="connsiteX8" fmla="*/ 1721941 w 1721941"/>
                <a:gd name="connsiteY8" fmla="*/ 541734 h 541734"/>
                <a:gd name="connsiteX9" fmla="*/ 1434951 w 1721941"/>
                <a:gd name="connsiteY9" fmla="*/ 541734 h 541734"/>
                <a:gd name="connsiteX10" fmla="*/ 1004466 w 1721941"/>
                <a:gd name="connsiteY10" fmla="*/ 541734 h 541734"/>
                <a:gd name="connsiteX11" fmla="*/ 1004466 w 1721941"/>
                <a:gd name="connsiteY11" fmla="*/ 541734 h 541734"/>
                <a:gd name="connsiteX12" fmla="*/ 0 w 1721941"/>
                <a:gd name="connsiteY12" fmla="*/ 541734 h 541734"/>
                <a:gd name="connsiteX13" fmla="*/ 0 w 1721941"/>
                <a:gd name="connsiteY13" fmla="*/ 225723 h 541734"/>
                <a:gd name="connsiteX14" fmla="*/ 0 w 1721941"/>
                <a:gd name="connsiteY14" fmla="*/ 90289 h 541734"/>
                <a:gd name="connsiteX15" fmla="*/ 0 w 1721941"/>
                <a:gd name="connsiteY15" fmla="*/ 90289 h 541734"/>
                <a:gd name="connsiteX16" fmla="*/ 0 w 1721941"/>
                <a:gd name="connsiteY16" fmla="*/ 0 h 54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1941" h="541734">
                  <a:moveTo>
                    <a:pt x="0" y="0"/>
                  </a:moveTo>
                  <a:lnTo>
                    <a:pt x="1004466" y="0"/>
                  </a:lnTo>
                  <a:lnTo>
                    <a:pt x="1209664" y="-57966"/>
                  </a:lnTo>
                  <a:lnTo>
                    <a:pt x="1434951" y="0"/>
                  </a:lnTo>
                  <a:lnTo>
                    <a:pt x="1721941" y="0"/>
                  </a:lnTo>
                  <a:lnTo>
                    <a:pt x="1721941" y="90289"/>
                  </a:lnTo>
                  <a:lnTo>
                    <a:pt x="1721941" y="90289"/>
                  </a:lnTo>
                  <a:lnTo>
                    <a:pt x="1721941" y="225723"/>
                  </a:lnTo>
                  <a:lnTo>
                    <a:pt x="1721941" y="541734"/>
                  </a:lnTo>
                  <a:lnTo>
                    <a:pt x="1434951" y="541734"/>
                  </a:lnTo>
                  <a:lnTo>
                    <a:pt x="1004466" y="541734"/>
                  </a:lnTo>
                  <a:lnTo>
                    <a:pt x="1004466" y="541734"/>
                  </a:lnTo>
                  <a:lnTo>
                    <a:pt x="0" y="541734"/>
                  </a:lnTo>
                  <a:lnTo>
                    <a:pt x="0" y="225723"/>
                  </a:lnTo>
                  <a:lnTo>
                    <a:pt x="0" y="90289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3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Convención de ventas</a:t>
              </a:r>
              <a:endParaRPr lang="es-CO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Rectángulo 20"/>
          <p:cNvSpPr/>
          <p:nvPr/>
        </p:nvSpPr>
        <p:spPr>
          <a:xfrm>
            <a:off x="5288378" y="3483863"/>
            <a:ext cx="3291794" cy="20025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s-CO" sz="1400" dirty="0" smtClean="0">
              <a:solidFill>
                <a:srgbClr val="002060"/>
              </a:solidFill>
            </a:endParaRPr>
          </a:p>
          <a:p>
            <a:pPr algn="ctr"/>
            <a:r>
              <a:rPr lang="es-CO" sz="1400" dirty="0" smtClean="0">
                <a:solidFill>
                  <a:srgbClr val="002060"/>
                </a:solidFill>
              </a:rPr>
              <a:t>Se define una comisión de </a:t>
            </a:r>
            <a:r>
              <a:rPr lang="es-CO" sz="1400" b="1" dirty="0" smtClean="0">
                <a:solidFill>
                  <a:srgbClr val="002060"/>
                </a:solidFill>
              </a:rPr>
              <a:t>$90.000 </a:t>
            </a:r>
            <a:r>
              <a:rPr lang="es-CO" sz="1400" dirty="0" smtClean="0">
                <a:solidFill>
                  <a:srgbClr val="002060"/>
                </a:solidFill>
              </a:rPr>
              <a:t>para los corredores externos que tengan códigos activos en la cooperativa que Asocien a un usuario con mas de 4 años de antigüedad en MP a la  Cooperativa..  </a:t>
            </a:r>
            <a:endParaRPr lang="es-CO" sz="1400" dirty="0">
              <a:solidFill>
                <a:srgbClr val="002060"/>
              </a:solidFill>
            </a:endParaRPr>
          </a:p>
        </p:txBody>
      </p:sp>
      <p:sp>
        <p:nvSpPr>
          <p:cNvPr id="11" name="Forma libre 21"/>
          <p:cNvSpPr/>
          <p:nvPr/>
        </p:nvSpPr>
        <p:spPr>
          <a:xfrm>
            <a:off x="5366557" y="5245134"/>
            <a:ext cx="3081942" cy="700878"/>
          </a:xfrm>
          <a:custGeom>
            <a:avLst/>
            <a:gdLst>
              <a:gd name="connsiteX0" fmla="*/ 0 w 1721941"/>
              <a:gd name="connsiteY0" fmla="*/ 0 h 541734"/>
              <a:gd name="connsiteX1" fmla="*/ 1004466 w 1721941"/>
              <a:gd name="connsiteY1" fmla="*/ 0 h 541734"/>
              <a:gd name="connsiteX2" fmla="*/ 1209664 w 1721941"/>
              <a:gd name="connsiteY2" fmla="*/ -57966 h 541734"/>
              <a:gd name="connsiteX3" fmla="*/ 1434951 w 1721941"/>
              <a:gd name="connsiteY3" fmla="*/ 0 h 541734"/>
              <a:gd name="connsiteX4" fmla="*/ 1721941 w 1721941"/>
              <a:gd name="connsiteY4" fmla="*/ 0 h 541734"/>
              <a:gd name="connsiteX5" fmla="*/ 1721941 w 1721941"/>
              <a:gd name="connsiteY5" fmla="*/ 90289 h 541734"/>
              <a:gd name="connsiteX6" fmla="*/ 1721941 w 1721941"/>
              <a:gd name="connsiteY6" fmla="*/ 90289 h 541734"/>
              <a:gd name="connsiteX7" fmla="*/ 1721941 w 1721941"/>
              <a:gd name="connsiteY7" fmla="*/ 225723 h 541734"/>
              <a:gd name="connsiteX8" fmla="*/ 1721941 w 1721941"/>
              <a:gd name="connsiteY8" fmla="*/ 541734 h 541734"/>
              <a:gd name="connsiteX9" fmla="*/ 1434951 w 1721941"/>
              <a:gd name="connsiteY9" fmla="*/ 541734 h 541734"/>
              <a:gd name="connsiteX10" fmla="*/ 1004466 w 1721941"/>
              <a:gd name="connsiteY10" fmla="*/ 541734 h 541734"/>
              <a:gd name="connsiteX11" fmla="*/ 1004466 w 1721941"/>
              <a:gd name="connsiteY11" fmla="*/ 541734 h 541734"/>
              <a:gd name="connsiteX12" fmla="*/ 0 w 1721941"/>
              <a:gd name="connsiteY12" fmla="*/ 541734 h 541734"/>
              <a:gd name="connsiteX13" fmla="*/ 0 w 1721941"/>
              <a:gd name="connsiteY13" fmla="*/ 225723 h 541734"/>
              <a:gd name="connsiteX14" fmla="*/ 0 w 1721941"/>
              <a:gd name="connsiteY14" fmla="*/ 90289 h 541734"/>
              <a:gd name="connsiteX15" fmla="*/ 0 w 1721941"/>
              <a:gd name="connsiteY15" fmla="*/ 90289 h 541734"/>
              <a:gd name="connsiteX16" fmla="*/ 0 w 1721941"/>
              <a:gd name="connsiteY16" fmla="*/ 0 h 54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1941" h="541734">
                <a:moveTo>
                  <a:pt x="0" y="0"/>
                </a:moveTo>
                <a:lnTo>
                  <a:pt x="1004466" y="0"/>
                </a:lnTo>
                <a:lnTo>
                  <a:pt x="1209664" y="-57966"/>
                </a:lnTo>
                <a:lnTo>
                  <a:pt x="1434951" y="0"/>
                </a:lnTo>
                <a:lnTo>
                  <a:pt x="1721941" y="0"/>
                </a:lnTo>
                <a:lnTo>
                  <a:pt x="1721941" y="90289"/>
                </a:lnTo>
                <a:lnTo>
                  <a:pt x="1721941" y="90289"/>
                </a:lnTo>
                <a:lnTo>
                  <a:pt x="1721941" y="225723"/>
                </a:lnTo>
                <a:lnTo>
                  <a:pt x="1721941" y="541734"/>
                </a:lnTo>
                <a:lnTo>
                  <a:pt x="1434951" y="541734"/>
                </a:lnTo>
                <a:lnTo>
                  <a:pt x="1004466" y="541734"/>
                </a:lnTo>
                <a:lnTo>
                  <a:pt x="1004466" y="541734"/>
                </a:lnTo>
                <a:lnTo>
                  <a:pt x="0" y="541734"/>
                </a:lnTo>
                <a:lnTo>
                  <a:pt x="0" y="225723"/>
                </a:lnTo>
                <a:lnTo>
                  <a:pt x="0" y="90289"/>
                </a:lnTo>
                <a:lnTo>
                  <a:pt x="0" y="902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Incentivo por vinculación para el canal externo</a:t>
            </a:r>
            <a:endParaRPr lang="es-CO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51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/>
          </p:nvPr>
        </p:nvGraphicFramePr>
        <p:xfrm>
          <a:off x="2988099" y="1"/>
          <a:ext cx="5256310" cy="348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2 Cerrar llave"/>
          <p:cNvSpPr/>
          <p:nvPr/>
        </p:nvSpPr>
        <p:spPr>
          <a:xfrm rot="5400000">
            <a:off x="4688067" y="905216"/>
            <a:ext cx="504056" cy="3008225"/>
          </a:xfrm>
          <a:prstGeom prst="rightBrace">
            <a:avLst>
              <a:gd name="adj1" fmla="val 174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7 Cerrar llave"/>
          <p:cNvSpPr/>
          <p:nvPr/>
        </p:nvSpPr>
        <p:spPr>
          <a:xfrm rot="5400000">
            <a:off x="7056276" y="1504874"/>
            <a:ext cx="504056" cy="172819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1 CuadroTexto"/>
          <p:cNvSpPr txBox="1"/>
          <p:nvPr/>
        </p:nvSpPr>
        <p:spPr>
          <a:xfrm>
            <a:off x="33107" y="1628800"/>
            <a:ext cx="324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Sistema de  Multi cortes GCSA</a:t>
            </a:r>
            <a:endParaRPr lang="es-CO" sz="1600" b="1" i="1" dirty="0"/>
          </a:p>
        </p:txBody>
      </p:sp>
      <p:sp>
        <p:nvSpPr>
          <p:cNvPr id="11" name="8 CuadroTexto"/>
          <p:cNvSpPr txBox="1"/>
          <p:nvPr/>
        </p:nvSpPr>
        <p:spPr>
          <a:xfrm>
            <a:off x="71615" y="3323331"/>
            <a:ext cx="338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Sistema de  cortes de MP</a:t>
            </a:r>
          </a:p>
        </p:txBody>
      </p:sp>
      <p:sp>
        <p:nvSpPr>
          <p:cNvPr id="12" name="4 CuadroTexto"/>
          <p:cNvSpPr txBox="1"/>
          <p:nvPr/>
        </p:nvSpPr>
        <p:spPr>
          <a:xfrm>
            <a:off x="3715959" y="2980359"/>
            <a:ext cx="24482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Corte 15</a:t>
            </a:r>
            <a:endParaRPr lang="es-CO" b="1" dirty="0"/>
          </a:p>
        </p:txBody>
      </p:sp>
      <p:sp>
        <p:nvSpPr>
          <p:cNvPr id="13" name="10 CuadroTexto"/>
          <p:cNvSpPr txBox="1"/>
          <p:nvPr/>
        </p:nvSpPr>
        <p:spPr>
          <a:xfrm>
            <a:off x="6448085" y="2949581"/>
            <a:ext cx="1724315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B050"/>
                </a:solidFill>
              </a:rPr>
              <a:t>Corte 30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14" name="2 CuadroTexto"/>
          <p:cNvSpPr txBox="1"/>
          <p:nvPr/>
        </p:nvSpPr>
        <p:spPr>
          <a:xfrm>
            <a:off x="3722018" y="3637141"/>
            <a:ext cx="2442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Si el cliente de Mp es corte 15, debe entrar corte 15 de asociados.</a:t>
            </a:r>
            <a:endParaRPr lang="es-CO" sz="1600" i="1" dirty="0"/>
          </a:p>
        </p:txBody>
      </p:sp>
      <p:sp>
        <p:nvSpPr>
          <p:cNvPr id="15" name="11 CuadroTexto"/>
          <p:cNvSpPr txBox="1"/>
          <p:nvPr/>
        </p:nvSpPr>
        <p:spPr>
          <a:xfrm>
            <a:off x="6404066" y="3607137"/>
            <a:ext cx="215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>
                <a:solidFill>
                  <a:srgbClr val="00B050"/>
                </a:solidFill>
              </a:rPr>
              <a:t>Si el cliente de Mp es corte 30, debe entrar corte 25 de asociados.</a:t>
            </a:r>
            <a:endParaRPr lang="es-CO" sz="1600" i="1" dirty="0">
              <a:solidFill>
                <a:srgbClr val="00B050"/>
              </a:solidFill>
            </a:endParaRPr>
          </a:p>
        </p:txBody>
      </p:sp>
      <p:sp>
        <p:nvSpPr>
          <p:cNvPr id="16" name="3 CuadroTexto"/>
          <p:cNvSpPr txBox="1"/>
          <p:nvPr/>
        </p:nvSpPr>
        <p:spPr>
          <a:xfrm>
            <a:off x="3587699" y="4829916"/>
            <a:ext cx="496855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El cambio y traslado se debe hacer </a:t>
            </a:r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MES SIGUIENTE, de estar asociado</a:t>
            </a:r>
          </a:p>
          <a:p>
            <a:pPr algn="ctr"/>
            <a:r>
              <a:rPr lang="es-C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se puede hacer simultáneamente</a:t>
            </a:r>
            <a:endParaRPr lang="es-C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cumento 16"/>
          <p:cNvSpPr/>
          <p:nvPr/>
        </p:nvSpPr>
        <p:spPr>
          <a:xfrm>
            <a:off x="5436096" y="0"/>
            <a:ext cx="3707904" cy="62068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SOPORTE OPERATIVO COMERCIAL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xmlns="" val="130465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9512" y="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Operativo Ejecutivo Referidos  </a:t>
            </a:r>
            <a:endParaRPr lang="es-CO" sz="2000" b="1" dirty="0" smtClean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5 Grupo"/>
          <p:cNvGrpSpPr/>
          <p:nvPr/>
        </p:nvGrpSpPr>
        <p:grpSpPr>
          <a:xfrm>
            <a:off x="251520" y="2409363"/>
            <a:ext cx="2232248" cy="1614832"/>
            <a:chOff x="4283968" y="2102200"/>
            <a:chExt cx="2232248" cy="1614832"/>
          </a:xfrm>
        </p:grpSpPr>
        <p:pic>
          <p:nvPicPr>
            <p:cNvPr id="11" name="Picture 2" descr="Office Client Male Ligh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539" y="2102200"/>
              <a:ext cx="825466" cy="82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7 Grupo"/>
            <p:cNvGrpSpPr/>
            <p:nvPr/>
          </p:nvGrpSpPr>
          <p:grpSpPr>
            <a:xfrm>
              <a:off x="4283968" y="2421175"/>
              <a:ext cx="2232248" cy="1295857"/>
              <a:chOff x="4283968" y="2421175"/>
              <a:chExt cx="2232248" cy="1295857"/>
            </a:xfrm>
          </p:grpSpPr>
          <p:sp>
            <p:nvSpPr>
              <p:cNvPr id="14" name="9 CuadroTexto"/>
              <p:cNvSpPr txBox="1"/>
              <p:nvPr/>
            </p:nvSpPr>
            <p:spPr>
              <a:xfrm>
                <a:off x="4738290" y="2421175"/>
                <a:ext cx="14856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latin typeface="Arial Narrow" pitchFamily="34" charset="0"/>
                  </a:rPr>
                  <a:t>Ejecutivo Referidos</a:t>
                </a:r>
                <a:endParaRPr lang="es-ES" sz="1400" b="1" dirty="0">
                  <a:latin typeface="Arial Narrow" pitchFamily="34" charset="0"/>
                </a:endParaRPr>
              </a:p>
            </p:txBody>
          </p:sp>
          <p:sp>
            <p:nvSpPr>
              <p:cNvPr id="13" name="8 Rectángulo"/>
              <p:cNvSpPr/>
              <p:nvPr/>
            </p:nvSpPr>
            <p:spPr>
              <a:xfrm>
                <a:off x="4283968" y="2924944"/>
                <a:ext cx="2232248" cy="79208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s-ES" sz="1600" b="1" dirty="0">
                  <a:latin typeface="Arial Narrow" pitchFamily="34" charset="0"/>
                </a:endParaRPr>
              </a:p>
            </p:txBody>
          </p:sp>
        </p:grpSp>
      </p:grpSp>
      <p:cxnSp>
        <p:nvCxnSpPr>
          <p:cNvPr id="15" name="26 Conector angular"/>
          <p:cNvCxnSpPr>
            <a:stCxn id="14" idx="0"/>
            <a:endCxn id="28" idx="1"/>
          </p:cNvCxnSpPr>
          <p:nvPr/>
        </p:nvCxnSpPr>
        <p:spPr>
          <a:xfrm rot="5400000" flipH="1" flipV="1">
            <a:off x="1330564" y="2142584"/>
            <a:ext cx="703850" cy="46765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48 Grupo"/>
          <p:cNvGrpSpPr/>
          <p:nvPr/>
        </p:nvGrpSpPr>
        <p:grpSpPr>
          <a:xfrm>
            <a:off x="1916318" y="1552579"/>
            <a:ext cx="7048170" cy="977703"/>
            <a:chOff x="2201807" y="1092821"/>
            <a:chExt cx="7048170" cy="977703"/>
          </a:xfrm>
        </p:grpSpPr>
        <p:grpSp>
          <p:nvGrpSpPr>
            <p:cNvPr id="20" name="29 Grupo"/>
            <p:cNvGrpSpPr/>
            <p:nvPr/>
          </p:nvGrpSpPr>
          <p:grpSpPr>
            <a:xfrm>
              <a:off x="7340729" y="1092822"/>
              <a:ext cx="1909248" cy="977702"/>
              <a:chOff x="6332190" y="3400936"/>
              <a:chExt cx="2737466" cy="1690188"/>
            </a:xfrm>
          </p:grpSpPr>
          <p:sp>
            <p:nvSpPr>
              <p:cNvPr id="36" name="11 Rectángulo"/>
              <p:cNvSpPr/>
              <p:nvPr/>
            </p:nvSpPr>
            <p:spPr>
              <a:xfrm>
                <a:off x="6332190" y="3400936"/>
                <a:ext cx="2737466" cy="169018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endParaRPr lang="es-ES" sz="1400" b="1" dirty="0"/>
              </a:p>
            </p:txBody>
          </p:sp>
          <p:sp>
            <p:nvSpPr>
              <p:cNvPr id="37" name="12 Rectángulo"/>
              <p:cNvSpPr/>
              <p:nvPr/>
            </p:nvSpPr>
            <p:spPr>
              <a:xfrm>
                <a:off x="6453034" y="3657183"/>
                <a:ext cx="2410133" cy="112034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1001">
                <a:schemeClr val="dk2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 smtClean="0"/>
                  <a:t>Realizan proceso operativo con prioridad por fecha de corte</a:t>
                </a:r>
                <a:endParaRPr lang="es-ES" sz="1200" b="1" dirty="0"/>
              </a:p>
            </p:txBody>
          </p:sp>
        </p:grpSp>
        <p:cxnSp>
          <p:nvCxnSpPr>
            <p:cNvPr id="22" name="29 Conector recto de flecha"/>
            <p:cNvCxnSpPr>
              <a:stCxn id="28" idx="3"/>
              <a:endCxn id="31" idx="1"/>
            </p:cNvCxnSpPr>
            <p:nvPr/>
          </p:nvCxnSpPr>
          <p:spPr>
            <a:xfrm flipV="1">
              <a:off x="4413770" y="1563746"/>
              <a:ext cx="314332" cy="9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31 Conector recto de flecha"/>
            <p:cNvCxnSpPr>
              <a:stCxn id="31" idx="3"/>
            </p:cNvCxnSpPr>
            <p:nvPr/>
          </p:nvCxnSpPr>
          <p:spPr>
            <a:xfrm>
              <a:off x="6923838" y="1563746"/>
              <a:ext cx="41689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43 Grupo"/>
            <p:cNvGrpSpPr/>
            <p:nvPr/>
          </p:nvGrpSpPr>
          <p:grpSpPr>
            <a:xfrm>
              <a:off x="2201807" y="1092821"/>
              <a:ext cx="4722031" cy="941851"/>
              <a:chOff x="2110304" y="1065257"/>
              <a:chExt cx="4722031" cy="941851"/>
            </a:xfrm>
          </p:grpSpPr>
          <p:grpSp>
            <p:nvGrpSpPr>
              <p:cNvPr id="25" name="26 Grupo"/>
              <p:cNvGrpSpPr/>
              <p:nvPr/>
            </p:nvGrpSpPr>
            <p:grpSpPr>
              <a:xfrm>
                <a:off x="4636599" y="1065257"/>
                <a:ext cx="2195736" cy="941850"/>
                <a:chOff x="5613745" y="2705824"/>
                <a:chExt cx="2627784" cy="1628209"/>
              </a:xfrm>
            </p:grpSpPr>
            <p:sp>
              <p:nvSpPr>
                <p:cNvPr id="31" name="15 Rectángulo"/>
                <p:cNvSpPr/>
                <p:nvPr/>
              </p:nvSpPr>
              <p:spPr>
                <a:xfrm>
                  <a:off x="5613745" y="2705824"/>
                  <a:ext cx="2627784" cy="1628209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endParaRPr lang="es-ES" sz="1400" dirty="0"/>
                </a:p>
              </p:txBody>
            </p:sp>
            <p:sp>
              <p:nvSpPr>
                <p:cNvPr id="32" name="16 Rectángulo"/>
                <p:cNvSpPr/>
                <p:nvPr/>
              </p:nvSpPr>
              <p:spPr>
                <a:xfrm>
                  <a:off x="5721249" y="2962073"/>
                  <a:ext cx="2367940" cy="10859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1001">
                  <a:schemeClr val="dk2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b="1" dirty="0" smtClean="0"/>
                    <a:t>Entrega vinculación al centro de </a:t>
                  </a:r>
                  <a:r>
                    <a:rPr lang="es-ES" sz="1200" b="1" dirty="0"/>
                    <a:t>O</a:t>
                  </a:r>
                  <a:r>
                    <a:rPr lang="es-ES" sz="1200" b="1" dirty="0" smtClean="0"/>
                    <a:t>peraciones Regional</a:t>
                  </a:r>
                  <a:endParaRPr lang="es-ES" sz="1200" b="1" dirty="0"/>
                </a:p>
              </p:txBody>
            </p:sp>
          </p:grpSp>
          <p:grpSp>
            <p:nvGrpSpPr>
              <p:cNvPr id="26" name="26 Grupo"/>
              <p:cNvGrpSpPr/>
              <p:nvPr/>
            </p:nvGrpSpPr>
            <p:grpSpPr>
              <a:xfrm>
                <a:off x="2110304" y="1067224"/>
                <a:ext cx="2211963" cy="939884"/>
                <a:chOff x="5606536" y="2827816"/>
                <a:chExt cx="2522533" cy="1624808"/>
              </a:xfrm>
            </p:grpSpPr>
            <p:sp>
              <p:nvSpPr>
                <p:cNvPr id="28" name="23 Rectángulo"/>
                <p:cNvSpPr/>
                <p:nvPr/>
              </p:nvSpPr>
              <p:spPr>
                <a:xfrm>
                  <a:off x="5606536" y="2827816"/>
                  <a:ext cx="2522533" cy="1624808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endParaRPr lang="es-ES" sz="1400" dirty="0"/>
                </a:p>
              </p:txBody>
            </p:sp>
            <p:sp>
              <p:nvSpPr>
                <p:cNvPr id="29" name="24 Rectángulo"/>
                <p:cNvSpPr/>
                <p:nvPr/>
              </p:nvSpPr>
              <p:spPr>
                <a:xfrm>
                  <a:off x="5714037" y="2995014"/>
                  <a:ext cx="2306778" cy="12059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1001">
                  <a:schemeClr val="dk2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b="1" dirty="0" smtClean="0"/>
                    <a:t>Marca solicitud con sello en la parte superior indicado si es 1er Corte o 2do Corte MP</a:t>
                  </a:r>
                  <a:endParaRPr lang="es-ES" sz="1200" b="1" dirty="0"/>
                </a:p>
              </p:txBody>
            </p:sp>
          </p:grpSp>
        </p:grpSp>
      </p:grpSp>
      <p:sp>
        <p:nvSpPr>
          <p:cNvPr id="41" name="64 Rectángulo"/>
          <p:cNvSpPr/>
          <p:nvPr/>
        </p:nvSpPr>
        <p:spPr>
          <a:xfrm>
            <a:off x="3517231" y="4089402"/>
            <a:ext cx="2422921" cy="999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400" b="1" dirty="0">
              <a:latin typeface="Arial Narrow" pitchFamily="34" charset="0"/>
            </a:endParaRPr>
          </a:p>
        </p:txBody>
      </p:sp>
      <p:sp>
        <p:nvSpPr>
          <p:cNvPr id="42" name="65 CuadroTexto"/>
          <p:cNvSpPr txBox="1"/>
          <p:nvPr/>
        </p:nvSpPr>
        <p:spPr>
          <a:xfrm>
            <a:off x="4488322" y="372936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0000"/>
                </a:solidFill>
              </a:rPr>
              <a:t>Jefe de Ventas MP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43" name="Picture 7" descr="Office Customer Female D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4088" y="3177303"/>
            <a:ext cx="855465" cy="8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67 Rectángulo"/>
          <p:cNvSpPr/>
          <p:nvPr/>
        </p:nvSpPr>
        <p:spPr>
          <a:xfrm>
            <a:off x="6534834" y="4089402"/>
            <a:ext cx="2141622" cy="999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400" b="1" dirty="0">
              <a:latin typeface="Arial Narrow" pitchFamily="34" charset="0"/>
            </a:endParaRPr>
          </a:p>
        </p:txBody>
      </p:sp>
      <p:sp>
        <p:nvSpPr>
          <p:cNvPr id="45" name="68 CuadroTexto"/>
          <p:cNvSpPr txBox="1"/>
          <p:nvPr/>
        </p:nvSpPr>
        <p:spPr>
          <a:xfrm>
            <a:off x="7108829" y="353297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Mesa de </a:t>
            </a:r>
          </a:p>
          <a:p>
            <a:pPr algn="ctr"/>
            <a:r>
              <a:rPr lang="es-ES" sz="1400" b="1" dirty="0" smtClean="0"/>
              <a:t>Control</a:t>
            </a:r>
            <a:endParaRPr lang="es-ES" sz="1400" b="1" dirty="0"/>
          </a:p>
        </p:txBody>
      </p:sp>
      <p:pic>
        <p:nvPicPr>
          <p:cNvPr id="46" name="Picture 5" descr="C:\Imagenes Prediseñadas\MC9004339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4834" y="3256569"/>
            <a:ext cx="831973" cy="831973"/>
          </a:xfrm>
          <a:prstGeom prst="rect">
            <a:avLst/>
          </a:prstGeom>
          <a:noFill/>
        </p:spPr>
      </p:pic>
      <p:cxnSp>
        <p:nvCxnSpPr>
          <p:cNvPr id="47" name="70 Conector angular"/>
          <p:cNvCxnSpPr/>
          <p:nvPr/>
        </p:nvCxnSpPr>
        <p:spPr>
          <a:xfrm rot="16200000" flipH="1">
            <a:off x="2152235" y="2981405"/>
            <a:ext cx="531193" cy="21495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6 Rectángulo"/>
          <p:cNvSpPr/>
          <p:nvPr/>
        </p:nvSpPr>
        <p:spPr>
          <a:xfrm>
            <a:off x="386640" y="3312256"/>
            <a:ext cx="1965253" cy="636788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Realiza la gestión comercial con el cliente de MP</a:t>
            </a:r>
          </a:p>
        </p:txBody>
      </p:sp>
      <p:cxnSp>
        <p:nvCxnSpPr>
          <p:cNvPr id="48" name="73 Conector recto de flecha"/>
          <p:cNvCxnSpPr>
            <a:stCxn id="41" idx="3"/>
            <a:endCxn id="44" idx="1"/>
          </p:cNvCxnSpPr>
          <p:nvPr/>
        </p:nvCxnSpPr>
        <p:spPr>
          <a:xfrm>
            <a:off x="5940152" y="4588979"/>
            <a:ext cx="5946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16 Rectángulo"/>
          <p:cNvSpPr/>
          <p:nvPr/>
        </p:nvSpPr>
        <p:spPr>
          <a:xfrm>
            <a:off x="3649712" y="4192110"/>
            <a:ext cx="2146424" cy="749058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Recibe la documentación  para el traslado de  </a:t>
            </a:r>
            <a:r>
              <a:rPr lang="es-ES" sz="1200" b="1" dirty="0" smtClean="0"/>
              <a:t>plan </a:t>
            </a:r>
            <a:r>
              <a:rPr lang="es-ES" sz="1200" b="1" dirty="0"/>
              <a:t>familiar a asociado.</a:t>
            </a:r>
          </a:p>
        </p:txBody>
      </p:sp>
      <p:sp>
        <p:nvSpPr>
          <p:cNvPr id="84" name="16 Rectángulo"/>
          <p:cNvSpPr/>
          <p:nvPr/>
        </p:nvSpPr>
        <p:spPr>
          <a:xfrm>
            <a:off x="6719940" y="4219173"/>
            <a:ext cx="1771409" cy="749058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Realiza el traslado de </a:t>
            </a:r>
            <a:r>
              <a:rPr lang="es-ES" sz="1200" b="1" dirty="0" smtClean="0"/>
              <a:t>plan familiar a el plan asociado </a:t>
            </a:r>
            <a:endParaRPr lang="es-ES" sz="1200" b="1" dirty="0"/>
          </a:p>
        </p:txBody>
      </p:sp>
      <p:sp>
        <p:nvSpPr>
          <p:cNvPr id="35" name="34 Proceso"/>
          <p:cNvSpPr/>
          <p:nvPr/>
        </p:nvSpPr>
        <p:spPr>
          <a:xfrm>
            <a:off x="251520" y="4598460"/>
            <a:ext cx="3080604" cy="1190576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Proceso de traslado MP de plan Familiar a el Plan asociado </a:t>
            </a:r>
            <a:endParaRPr lang="es-CO" sz="1600" dirty="0"/>
          </a:p>
        </p:txBody>
      </p:sp>
      <p:sp>
        <p:nvSpPr>
          <p:cNvPr id="38" name="37 Proceso"/>
          <p:cNvSpPr/>
          <p:nvPr/>
        </p:nvSpPr>
        <p:spPr>
          <a:xfrm>
            <a:off x="83868" y="1045637"/>
            <a:ext cx="3912068" cy="429526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Proceso de Vinculación a la cooperativa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xmlns="" val="2785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36512" y="169476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OPERATIVO EJECUTIVO MP</a:t>
            </a:r>
            <a:endParaRPr lang="es-CO" sz="2000" b="1" dirty="0" smtClean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Office Client Male Ligh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844" y="1070897"/>
            <a:ext cx="605493" cy="6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CuadroTexto"/>
          <p:cNvSpPr txBox="1"/>
          <p:nvPr/>
        </p:nvSpPr>
        <p:spPr>
          <a:xfrm>
            <a:off x="14211" y="1694281"/>
            <a:ext cx="17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Arial Narrow" pitchFamily="34" charset="0"/>
              </a:rPr>
              <a:t>Ejecutivo Salud</a:t>
            </a:r>
            <a:endParaRPr lang="es-ES" sz="1400" b="1" dirty="0">
              <a:latin typeface="Arial Narrow" pitchFamily="34" charset="0"/>
            </a:endParaRPr>
          </a:p>
        </p:txBody>
      </p:sp>
      <p:sp>
        <p:nvSpPr>
          <p:cNvPr id="7" name="8 Rectángulo"/>
          <p:cNvSpPr/>
          <p:nvPr/>
        </p:nvSpPr>
        <p:spPr>
          <a:xfrm>
            <a:off x="62000" y="1969228"/>
            <a:ext cx="1576732" cy="7740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600" b="1" dirty="0">
              <a:latin typeface="Arial Narrow" pitchFamily="34" charset="0"/>
            </a:endParaRPr>
          </a:p>
        </p:txBody>
      </p:sp>
      <p:grpSp>
        <p:nvGrpSpPr>
          <p:cNvPr id="10" name="29 Grupo"/>
          <p:cNvGrpSpPr/>
          <p:nvPr/>
        </p:nvGrpSpPr>
        <p:grpSpPr>
          <a:xfrm>
            <a:off x="7128837" y="3356992"/>
            <a:ext cx="1909248" cy="977702"/>
            <a:chOff x="6332190" y="4143282"/>
            <a:chExt cx="2737466" cy="1690188"/>
          </a:xfrm>
        </p:grpSpPr>
        <p:sp>
          <p:nvSpPr>
            <p:cNvPr id="20" name="11 Rectángulo"/>
            <p:cNvSpPr/>
            <p:nvPr/>
          </p:nvSpPr>
          <p:spPr>
            <a:xfrm>
              <a:off x="6332190" y="4143282"/>
              <a:ext cx="2737466" cy="169018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s-ES" sz="1400" b="1" dirty="0"/>
            </a:p>
          </p:txBody>
        </p:sp>
        <p:sp>
          <p:nvSpPr>
            <p:cNvPr id="21" name="12 Rectángulo"/>
            <p:cNvSpPr/>
            <p:nvPr/>
          </p:nvSpPr>
          <p:spPr>
            <a:xfrm>
              <a:off x="6453034" y="4399529"/>
              <a:ext cx="2410133" cy="1120345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Realizan proceso operativo con prioridad por fecha de corte</a:t>
              </a:r>
              <a:endParaRPr lang="es-ES" sz="1200" b="1" dirty="0"/>
            </a:p>
          </p:txBody>
        </p:sp>
      </p:grpSp>
      <p:sp>
        <p:nvSpPr>
          <p:cNvPr id="25" name="65 CuadroTexto"/>
          <p:cNvSpPr txBox="1"/>
          <p:nvPr/>
        </p:nvSpPr>
        <p:spPr>
          <a:xfrm>
            <a:off x="5210000" y="159860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0000"/>
                </a:solidFill>
              </a:rPr>
              <a:t>JEFE GSA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26" name="Picture 7" descr="Office Customer Female D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6695" y="1142717"/>
            <a:ext cx="639441" cy="6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67 Rectángulo"/>
          <p:cNvSpPr/>
          <p:nvPr/>
        </p:nvSpPr>
        <p:spPr>
          <a:xfrm>
            <a:off x="127019" y="5022134"/>
            <a:ext cx="2644781" cy="999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400" b="1" dirty="0">
              <a:latin typeface="Arial Narrow" pitchFamily="34" charset="0"/>
            </a:endParaRPr>
          </a:p>
        </p:txBody>
      </p:sp>
      <p:sp>
        <p:nvSpPr>
          <p:cNvPr id="28" name="68 CuadroTexto"/>
          <p:cNvSpPr txBox="1"/>
          <p:nvPr/>
        </p:nvSpPr>
        <p:spPr>
          <a:xfrm>
            <a:off x="988149" y="442548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Mesa de </a:t>
            </a:r>
          </a:p>
          <a:p>
            <a:pPr algn="ctr"/>
            <a:r>
              <a:rPr lang="es-ES" sz="1400" b="1" dirty="0" smtClean="0"/>
              <a:t>Control</a:t>
            </a:r>
            <a:endParaRPr lang="es-ES" sz="1400" b="1" dirty="0"/>
          </a:p>
        </p:txBody>
      </p:sp>
      <p:pic>
        <p:nvPicPr>
          <p:cNvPr id="29" name="Picture 5" descr="C:\Imagenes Prediseñadas\MC9004339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54" y="4149080"/>
            <a:ext cx="831973" cy="831973"/>
          </a:xfrm>
          <a:prstGeom prst="rect">
            <a:avLst/>
          </a:prstGeom>
          <a:noFill/>
        </p:spPr>
      </p:pic>
      <p:cxnSp>
        <p:nvCxnSpPr>
          <p:cNvPr id="30" name="70 Conector angular"/>
          <p:cNvCxnSpPr/>
          <p:nvPr/>
        </p:nvCxnSpPr>
        <p:spPr>
          <a:xfrm rot="16200000" flipH="1">
            <a:off x="606486" y="3730220"/>
            <a:ext cx="54969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16 Rectángulo"/>
          <p:cNvSpPr/>
          <p:nvPr/>
        </p:nvSpPr>
        <p:spPr>
          <a:xfrm>
            <a:off x="156295" y="2037841"/>
            <a:ext cx="1388142" cy="622299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Realiza la gestión comercial con el cliente de MP</a:t>
            </a:r>
          </a:p>
        </p:txBody>
      </p:sp>
      <p:sp>
        <p:nvSpPr>
          <p:cNvPr id="34" name="16 Rectángulo"/>
          <p:cNvSpPr/>
          <p:nvPr/>
        </p:nvSpPr>
        <p:spPr>
          <a:xfrm>
            <a:off x="312126" y="5151905"/>
            <a:ext cx="2243650" cy="749058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Entrega de documentación para realizar el traslado de </a:t>
            </a:r>
            <a:r>
              <a:rPr lang="es-ES" sz="1200" b="1" dirty="0"/>
              <a:t>plan </a:t>
            </a:r>
            <a:r>
              <a:rPr lang="es-ES" sz="1200" b="1" dirty="0" smtClean="0"/>
              <a:t>familiar a plan asociado</a:t>
            </a:r>
            <a:endParaRPr lang="es-ES" sz="1200" b="1" dirty="0"/>
          </a:p>
        </p:txBody>
      </p:sp>
      <p:grpSp>
        <p:nvGrpSpPr>
          <p:cNvPr id="37" name="Grupo 36"/>
          <p:cNvGrpSpPr/>
          <p:nvPr/>
        </p:nvGrpSpPr>
        <p:grpSpPr>
          <a:xfrm>
            <a:off x="2123728" y="1878127"/>
            <a:ext cx="1985295" cy="894550"/>
            <a:chOff x="2555776" y="1991992"/>
            <a:chExt cx="1891539" cy="1107464"/>
          </a:xfrm>
        </p:grpSpPr>
        <p:sp>
          <p:nvSpPr>
            <p:cNvPr id="39" name="23 Rectángulo"/>
            <p:cNvSpPr/>
            <p:nvPr/>
          </p:nvSpPr>
          <p:spPr>
            <a:xfrm>
              <a:off x="2555776" y="1991992"/>
              <a:ext cx="1891539" cy="110746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s-ES" sz="1400" dirty="0"/>
            </a:p>
          </p:txBody>
        </p:sp>
        <p:sp>
          <p:nvSpPr>
            <p:cNvPr id="40" name="24 Rectángulo"/>
            <p:cNvSpPr/>
            <p:nvPr/>
          </p:nvSpPr>
          <p:spPr>
            <a:xfrm>
              <a:off x="2645556" y="2131906"/>
              <a:ext cx="1729754" cy="822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/>
                <a:t>Marca solicitud con sello en la parte superior indicado si es 1er Corte o 2do Corte MP</a:t>
              </a:r>
              <a:endParaRPr lang="es-ES" sz="1100" b="1" dirty="0"/>
            </a:p>
          </p:txBody>
        </p:sp>
      </p:grpSp>
      <p:cxnSp>
        <p:nvCxnSpPr>
          <p:cNvPr id="44" name="Conector recto de flecha 43"/>
          <p:cNvCxnSpPr/>
          <p:nvPr/>
        </p:nvCxnSpPr>
        <p:spPr>
          <a:xfrm>
            <a:off x="1668004" y="2348880"/>
            <a:ext cx="383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4139952" y="2348880"/>
            <a:ext cx="360040" cy="7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4587810" y="1837919"/>
            <a:ext cx="2000414" cy="932359"/>
            <a:chOff x="4731826" y="1787577"/>
            <a:chExt cx="2422921" cy="999154"/>
          </a:xfrm>
        </p:grpSpPr>
        <p:sp>
          <p:nvSpPr>
            <p:cNvPr id="46" name="64 Rectángulo"/>
            <p:cNvSpPr/>
            <p:nvPr/>
          </p:nvSpPr>
          <p:spPr>
            <a:xfrm>
              <a:off x="4731826" y="1787577"/>
              <a:ext cx="2422921" cy="9991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s-ES" sz="1400" b="1" dirty="0">
                <a:latin typeface="Arial Narrow" pitchFamily="34" charset="0"/>
              </a:endParaRPr>
            </a:p>
          </p:txBody>
        </p:sp>
        <p:sp>
          <p:nvSpPr>
            <p:cNvPr id="47" name="16 Rectángulo"/>
            <p:cNvSpPr/>
            <p:nvPr/>
          </p:nvSpPr>
          <p:spPr>
            <a:xfrm>
              <a:off x="4864307" y="1890285"/>
              <a:ext cx="2146424" cy="7490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/>
                <a:t>Recibe la documentación  para </a:t>
              </a:r>
              <a:r>
                <a:rPr lang="es-ES" sz="1100" b="1" dirty="0" smtClean="0"/>
                <a:t>proceso de vinculación del asociado.</a:t>
              </a:r>
              <a:endParaRPr lang="es-ES" sz="1100" b="1" dirty="0"/>
            </a:p>
          </p:txBody>
        </p:sp>
      </p:grpSp>
      <p:pic>
        <p:nvPicPr>
          <p:cNvPr id="49" name="Picture 2" descr="Office Client Male Ligh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8342" y="1079944"/>
            <a:ext cx="605493" cy="6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/>
          <p:cNvSpPr txBox="1"/>
          <p:nvPr/>
        </p:nvSpPr>
        <p:spPr>
          <a:xfrm>
            <a:off x="2410940" y="1598474"/>
            <a:ext cx="17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Arial Narrow" pitchFamily="34" charset="0"/>
              </a:rPr>
              <a:t>Ejecutivo Salud</a:t>
            </a:r>
            <a:endParaRPr lang="es-ES" sz="1400" b="1" dirty="0">
              <a:latin typeface="Arial Narrow" pitchFamily="34" charset="0"/>
            </a:endParaRPr>
          </a:p>
        </p:txBody>
      </p:sp>
      <p:grpSp>
        <p:nvGrpSpPr>
          <p:cNvPr id="51" name="26 Grupo"/>
          <p:cNvGrpSpPr/>
          <p:nvPr/>
        </p:nvGrpSpPr>
        <p:grpSpPr>
          <a:xfrm>
            <a:off x="7062267" y="1857534"/>
            <a:ext cx="1982096" cy="877185"/>
            <a:chOff x="5613745" y="2705824"/>
            <a:chExt cx="2627784" cy="1628209"/>
          </a:xfrm>
        </p:grpSpPr>
        <p:sp>
          <p:nvSpPr>
            <p:cNvPr id="52" name="15 Rectángulo"/>
            <p:cNvSpPr/>
            <p:nvPr/>
          </p:nvSpPr>
          <p:spPr>
            <a:xfrm>
              <a:off x="5613745" y="2705824"/>
              <a:ext cx="2627784" cy="162820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s-ES" sz="1200" dirty="0"/>
            </a:p>
          </p:txBody>
        </p:sp>
        <p:sp>
          <p:nvSpPr>
            <p:cNvPr id="53" name="16 Rectángulo"/>
            <p:cNvSpPr/>
            <p:nvPr/>
          </p:nvSpPr>
          <p:spPr>
            <a:xfrm>
              <a:off x="5721249" y="2962073"/>
              <a:ext cx="2367940" cy="10859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1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/>
                <a:t>Entrega vinculación al centro de </a:t>
              </a:r>
              <a:r>
                <a:rPr lang="es-ES" sz="1100" b="1" dirty="0"/>
                <a:t>O</a:t>
              </a:r>
              <a:r>
                <a:rPr lang="es-ES" sz="1100" b="1" dirty="0" smtClean="0"/>
                <a:t>peraciones Regional</a:t>
              </a:r>
              <a:endParaRPr lang="es-ES" sz="1100" b="1" dirty="0"/>
            </a:p>
          </p:txBody>
        </p:sp>
      </p:grpSp>
      <p:cxnSp>
        <p:nvCxnSpPr>
          <p:cNvPr id="57" name="Conector recto de flecha 56"/>
          <p:cNvCxnSpPr/>
          <p:nvPr/>
        </p:nvCxnSpPr>
        <p:spPr>
          <a:xfrm flipV="1">
            <a:off x="6660232" y="2288121"/>
            <a:ext cx="360040" cy="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65 CuadroTexto"/>
          <p:cNvSpPr txBox="1"/>
          <p:nvPr/>
        </p:nvSpPr>
        <p:spPr>
          <a:xfrm>
            <a:off x="7524328" y="160905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0000"/>
                </a:solidFill>
              </a:rPr>
              <a:t>JEFE GSA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59" name="Picture 7" descr="Office Customer Female D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1023" y="1153171"/>
            <a:ext cx="639441" cy="6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/>
          <p:cNvSpPr txBox="1"/>
          <p:nvPr/>
        </p:nvSpPr>
        <p:spPr>
          <a:xfrm>
            <a:off x="-36512" y="2786107"/>
            <a:ext cx="205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rgbClr val="002060"/>
                </a:solidFill>
              </a:rPr>
              <a:t>El traslado se radica al mes siguiente de la vinculación a la cooperativa.</a:t>
            </a:r>
          </a:p>
          <a:p>
            <a:pPr algn="ctr"/>
            <a:endParaRPr lang="es-CO" sz="1200" b="1" dirty="0">
              <a:solidFill>
                <a:srgbClr val="002060"/>
              </a:solidFill>
            </a:endParaRPr>
          </a:p>
        </p:txBody>
      </p:sp>
      <p:cxnSp>
        <p:nvCxnSpPr>
          <p:cNvPr id="54" name="70 Conector angular"/>
          <p:cNvCxnSpPr/>
          <p:nvPr/>
        </p:nvCxnSpPr>
        <p:spPr>
          <a:xfrm rot="5400000">
            <a:off x="7828139" y="3058364"/>
            <a:ext cx="54451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54 Proceso"/>
          <p:cNvSpPr/>
          <p:nvPr/>
        </p:nvSpPr>
        <p:spPr>
          <a:xfrm>
            <a:off x="2880606" y="5130118"/>
            <a:ext cx="2878731" cy="792631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Proceso de traslado MP de plan Familiar a el Plan asociado </a:t>
            </a:r>
            <a:endParaRPr lang="es-CO" sz="1600" dirty="0"/>
          </a:p>
        </p:txBody>
      </p:sp>
      <p:sp>
        <p:nvSpPr>
          <p:cNvPr id="56" name="55 Proceso"/>
          <p:cNvSpPr/>
          <p:nvPr/>
        </p:nvSpPr>
        <p:spPr>
          <a:xfrm>
            <a:off x="2388124" y="2927466"/>
            <a:ext cx="3912068" cy="429526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Proceso de Vinculación a la cooperativa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xmlns="" val="3624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011" t="10686" r="43369" b="10686"/>
          <a:stretch/>
        </p:blipFill>
        <p:spPr bwMode="auto">
          <a:xfrm>
            <a:off x="179512" y="476672"/>
            <a:ext cx="5616625" cy="57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Documento 16"/>
          <p:cNvSpPr/>
          <p:nvPr/>
        </p:nvSpPr>
        <p:spPr>
          <a:xfrm>
            <a:off x="5436096" y="0"/>
            <a:ext cx="3707904" cy="62068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Formato traslado de Plan 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9888" y="1413614"/>
            <a:ext cx="30425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FORMATO DE TRASLADOS</a:t>
            </a:r>
          </a:p>
          <a:p>
            <a:pPr algn="ctr"/>
            <a:r>
              <a:rPr lang="es-CO" dirty="0" smtClean="0"/>
              <a:t> </a:t>
            </a:r>
            <a:r>
              <a:rPr lang="es-CO" b="1" dirty="0" smtClean="0"/>
              <a:t>MP-FT-026</a:t>
            </a:r>
          </a:p>
          <a:p>
            <a:pPr algn="ctr"/>
            <a:endParaRPr lang="es-CO" b="1" dirty="0"/>
          </a:p>
          <a:p>
            <a:pPr algn="ctr"/>
            <a:r>
              <a:rPr lang="es-CO" sz="1600" b="1" dirty="0" smtClean="0"/>
              <a:t>Este Documento deberá ir acompañado de :</a:t>
            </a:r>
          </a:p>
          <a:p>
            <a:pPr algn="ctr"/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Documento de habeas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Soporte de afiliación a EPS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Si es un traslado de un contrato existente no requiere contrato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Si es un traslado a un nuevo contrato la solicitud de traslado deberá venir con el nuevo contrato firmado.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xmlns="" val="338377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1"/>
                </a:solidFill>
              </a:rPr>
              <a:t>POLITICAS DE LA ESTRATEGIA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1439303" y="625658"/>
            <a:ext cx="7488831" cy="1015416"/>
            <a:chOff x="1439303" y="625658"/>
            <a:chExt cx="7488831" cy="1015416"/>
          </a:xfrm>
        </p:grpSpPr>
        <p:sp>
          <p:nvSpPr>
            <p:cNvPr id="5" name="Forma libre 4"/>
            <p:cNvSpPr/>
            <p:nvPr/>
          </p:nvSpPr>
          <p:spPr>
            <a:xfrm>
              <a:off x="1439303" y="625658"/>
              <a:ext cx="710791" cy="1015416"/>
            </a:xfrm>
            <a:custGeom>
              <a:avLst/>
              <a:gdLst>
                <a:gd name="connsiteX0" fmla="*/ 0 w 1015415"/>
                <a:gd name="connsiteY0" fmla="*/ 0 h 710791"/>
                <a:gd name="connsiteX1" fmla="*/ 660020 w 1015415"/>
                <a:gd name="connsiteY1" fmla="*/ 0 h 710791"/>
                <a:gd name="connsiteX2" fmla="*/ 1015415 w 1015415"/>
                <a:gd name="connsiteY2" fmla="*/ 355396 h 710791"/>
                <a:gd name="connsiteX3" fmla="*/ 660020 w 1015415"/>
                <a:gd name="connsiteY3" fmla="*/ 710791 h 710791"/>
                <a:gd name="connsiteX4" fmla="*/ 0 w 1015415"/>
                <a:gd name="connsiteY4" fmla="*/ 710791 h 710791"/>
                <a:gd name="connsiteX5" fmla="*/ 355396 w 1015415"/>
                <a:gd name="connsiteY5" fmla="*/ 355396 h 710791"/>
                <a:gd name="connsiteX6" fmla="*/ 0 w 1015415"/>
                <a:gd name="connsiteY6" fmla="*/ 0 h 7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415" h="710791">
                  <a:moveTo>
                    <a:pt x="1015414" y="0"/>
                  </a:moveTo>
                  <a:lnTo>
                    <a:pt x="1015414" y="462014"/>
                  </a:lnTo>
                  <a:lnTo>
                    <a:pt x="507707" y="710791"/>
                  </a:lnTo>
                  <a:lnTo>
                    <a:pt x="1" y="462014"/>
                  </a:lnTo>
                  <a:lnTo>
                    <a:pt x="1" y="0"/>
                  </a:lnTo>
                  <a:lnTo>
                    <a:pt x="507707" y="248777"/>
                  </a:lnTo>
                  <a:lnTo>
                    <a:pt x="1015414" y="0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73177" rIns="17779" bIns="373175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kern="1200" dirty="0" smtClean="0"/>
                <a:t>1</a:t>
              </a:r>
              <a:endParaRPr lang="es-CO" sz="2800" kern="1200" dirty="0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150093" y="625659"/>
              <a:ext cx="6778041" cy="660368"/>
            </a:xfrm>
            <a:custGeom>
              <a:avLst/>
              <a:gdLst>
                <a:gd name="connsiteX0" fmla="*/ 110063 w 660367"/>
                <a:gd name="connsiteY0" fmla="*/ 0 h 6778040"/>
                <a:gd name="connsiteX1" fmla="*/ 550304 w 660367"/>
                <a:gd name="connsiteY1" fmla="*/ 0 h 6778040"/>
                <a:gd name="connsiteX2" fmla="*/ 660367 w 660367"/>
                <a:gd name="connsiteY2" fmla="*/ 110063 h 6778040"/>
                <a:gd name="connsiteX3" fmla="*/ 660367 w 660367"/>
                <a:gd name="connsiteY3" fmla="*/ 6778040 h 6778040"/>
                <a:gd name="connsiteX4" fmla="*/ 660367 w 660367"/>
                <a:gd name="connsiteY4" fmla="*/ 6778040 h 6778040"/>
                <a:gd name="connsiteX5" fmla="*/ 0 w 660367"/>
                <a:gd name="connsiteY5" fmla="*/ 6778040 h 6778040"/>
                <a:gd name="connsiteX6" fmla="*/ 0 w 660367"/>
                <a:gd name="connsiteY6" fmla="*/ 6778040 h 6778040"/>
                <a:gd name="connsiteX7" fmla="*/ 0 w 660367"/>
                <a:gd name="connsiteY7" fmla="*/ 110063 h 6778040"/>
                <a:gd name="connsiteX8" fmla="*/ 110063 w 660367"/>
                <a:gd name="connsiteY8" fmla="*/ 0 h 67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367" h="6778040">
                  <a:moveTo>
                    <a:pt x="660367" y="1129696"/>
                  </a:moveTo>
                  <a:lnTo>
                    <a:pt x="660367" y="5648344"/>
                  </a:lnTo>
                  <a:cubicBezTo>
                    <a:pt x="660367" y="6272254"/>
                    <a:pt x="655566" y="6778035"/>
                    <a:pt x="649644" y="6778035"/>
                  </a:cubicBezTo>
                  <a:lnTo>
                    <a:pt x="0" y="6778035"/>
                  </a:lnTo>
                  <a:lnTo>
                    <a:pt x="0" y="67780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649644" y="5"/>
                  </a:lnTo>
                  <a:cubicBezTo>
                    <a:pt x="655566" y="5"/>
                    <a:pt x="660367" y="505786"/>
                    <a:pt x="660367" y="112969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7" tIns="40491" rIns="40491" bIns="40492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300" b="1" kern="1200" dirty="0" smtClean="0"/>
                <a:t>El usuario trasladado del plan familiar al plan asociado seguirá conservando su mismo asesor en MP , es decir se deberá conservar el asesor dueño de contrato.  </a:t>
              </a:r>
              <a:endParaRPr lang="es-CO" sz="1300" kern="12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439303" y="1544260"/>
            <a:ext cx="7488831" cy="1015415"/>
            <a:chOff x="1439303" y="1544260"/>
            <a:chExt cx="7488831" cy="1015415"/>
          </a:xfrm>
        </p:grpSpPr>
        <p:sp>
          <p:nvSpPr>
            <p:cNvPr id="7" name="Forma libre 6"/>
            <p:cNvSpPr/>
            <p:nvPr/>
          </p:nvSpPr>
          <p:spPr>
            <a:xfrm>
              <a:off x="1439303" y="1544260"/>
              <a:ext cx="710791" cy="1015415"/>
            </a:xfrm>
            <a:custGeom>
              <a:avLst/>
              <a:gdLst>
                <a:gd name="connsiteX0" fmla="*/ 0 w 1015415"/>
                <a:gd name="connsiteY0" fmla="*/ 0 h 710791"/>
                <a:gd name="connsiteX1" fmla="*/ 660020 w 1015415"/>
                <a:gd name="connsiteY1" fmla="*/ 0 h 710791"/>
                <a:gd name="connsiteX2" fmla="*/ 1015415 w 1015415"/>
                <a:gd name="connsiteY2" fmla="*/ 355396 h 710791"/>
                <a:gd name="connsiteX3" fmla="*/ 660020 w 1015415"/>
                <a:gd name="connsiteY3" fmla="*/ 710791 h 710791"/>
                <a:gd name="connsiteX4" fmla="*/ 0 w 1015415"/>
                <a:gd name="connsiteY4" fmla="*/ 710791 h 710791"/>
                <a:gd name="connsiteX5" fmla="*/ 355396 w 1015415"/>
                <a:gd name="connsiteY5" fmla="*/ 355396 h 710791"/>
                <a:gd name="connsiteX6" fmla="*/ 0 w 1015415"/>
                <a:gd name="connsiteY6" fmla="*/ 0 h 7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415" h="710791">
                  <a:moveTo>
                    <a:pt x="1015414" y="0"/>
                  </a:moveTo>
                  <a:lnTo>
                    <a:pt x="1015414" y="462014"/>
                  </a:lnTo>
                  <a:lnTo>
                    <a:pt x="507707" y="710791"/>
                  </a:lnTo>
                  <a:lnTo>
                    <a:pt x="1" y="462014"/>
                  </a:lnTo>
                  <a:lnTo>
                    <a:pt x="1" y="0"/>
                  </a:lnTo>
                  <a:lnTo>
                    <a:pt x="507707" y="248777"/>
                  </a:lnTo>
                  <a:lnTo>
                    <a:pt x="1015414" y="0"/>
                  </a:lnTo>
                  <a:close/>
                </a:path>
              </a:pathLst>
            </a:custGeom>
            <a:solidFill>
              <a:srgbClr val="0000FF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-892954"/>
                <a:satOff val="5380"/>
                <a:lumOff val="431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-892954"/>
                <a:satOff val="5380"/>
                <a:lumOff val="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73176" rIns="17779" bIns="373175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b="1" kern="1200" dirty="0" smtClean="0">
                  <a:solidFill>
                    <a:schemeClr val="bg1"/>
                  </a:solidFill>
                </a:rPr>
                <a:t>2</a:t>
              </a:r>
              <a:endParaRPr lang="es-CO" sz="2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orma libre 7"/>
            <p:cNvSpPr/>
            <p:nvPr/>
          </p:nvSpPr>
          <p:spPr>
            <a:xfrm>
              <a:off x="2150094" y="1544261"/>
              <a:ext cx="6778040" cy="660020"/>
            </a:xfrm>
            <a:custGeom>
              <a:avLst/>
              <a:gdLst>
                <a:gd name="connsiteX0" fmla="*/ 110006 w 660020"/>
                <a:gd name="connsiteY0" fmla="*/ 0 h 6778040"/>
                <a:gd name="connsiteX1" fmla="*/ 550014 w 660020"/>
                <a:gd name="connsiteY1" fmla="*/ 0 h 6778040"/>
                <a:gd name="connsiteX2" fmla="*/ 660020 w 660020"/>
                <a:gd name="connsiteY2" fmla="*/ 110006 h 6778040"/>
                <a:gd name="connsiteX3" fmla="*/ 660020 w 660020"/>
                <a:gd name="connsiteY3" fmla="*/ 6778040 h 6778040"/>
                <a:gd name="connsiteX4" fmla="*/ 660020 w 660020"/>
                <a:gd name="connsiteY4" fmla="*/ 6778040 h 6778040"/>
                <a:gd name="connsiteX5" fmla="*/ 0 w 660020"/>
                <a:gd name="connsiteY5" fmla="*/ 6778040 h 6778040"/>
                <a:gd name="connsiteX6" fmla="*/ 0 w 660020"/>
                <a:gd name="connsiteY6" fmla="*/ 6778040 h 6778040"/>
                <a:gd name="connsiteX7" fmla="*/ 0 w 660020"/>
                <a:gd name="connsiteY7" fmla="*/ 110006 h 6778040"/>
                <a:gd name="connsiteX8" fmla="*/ 110006 w 660020"/>
                <a:gd name="connsiteY8" fmla="*/ 0 h 67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020" h="6778040">
                  <a:moveTo>
                    <a:pt x="660020" y="1129704"/>
                  </a:moveTo>
                  <a:lnTo>
                    <a:pt x="660020" y="5648336"/>
                  </a:lnTo>
                  <a:cubicBezTo>
                    <a:pt x="660020" y="6272255"/>
                    <a:pt x="655224" y="6778035"/>
                    <a:pt x="649308" y="6778035"/>
                  </a:cubicBezTo>
                  <a:lnTo>
                    <a:pt x="0" y="6778035"/>
                  </a:lnTo>
                  <a:lnTo>
                    <a:pt x="0" y="67780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649308" y="5"/>
                  </a:lnTo>
                  <a:cubicBezTo>
                    <a:pt x="655224" y="5"/>
                    <a:pt x="660020" y="505785"/>
                    <a:pt x="660020" y="112970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-892954"/>
                <a:satOff val="5380"/>
                <a:lumOff val="43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40475" rIns="40475" bIns="4047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300" b="1" kern="1200" dirty="0" smtClean="0">
                  <a:solidFill>
                    <a:schemeClr val="tx1"/>
                  </a:solidFill>
                </a:rPr>
                <a:t>El traslado del usuario se radica al mes siguiente de la vinculación a la cooperativa</a:t>
              </a:r>
              <a:endParaRPr lang="es-CO" sz="13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439303" y="2462862"/>
            <a:ext cx="7488831" cy="1015415"/>
            <a:chOff x="1439303" y="2462862"/>
            <a:chExt cx="7488831" cy="1015415"/>
          </a:xfrm>
        </p:grpSpPr>
        <p:sp>
          <p:nvSpPr>
            <p:cNvPr id="9" name="Forma libre 8"/>
            <p:cNvSpPr/>
            <p:nvPr/>
          </p:nvSpPr>
          <p:spPr>
            <a:xfrm>
              <a:off x="1439303" y="2462862"/>
              <a:ext cx="710791" cy="1015415"/>
            </a:xfrm>
            <a:custGeom>
              <a:avLst/>
              <a:gdLst>
                <a:gd name="connsiteX0" fmla="*/ 0 w 1015415"/>
                <a:gd name="connsiteY0" fmla="*/ 0 h 710791"/>
                <a:gd name="connsiteX1" fmla="*/ 660020 w 1015415"/>
                <a:gd name="connsiteY1" fmla="*/ 0 h 710791"/>
                <a:gd name="connsiteX2" fmla="*/ 1015415 w 1015415"/>
                <a:gd name="connsiteY2" fmla="*/ 355396 h 710791"/>
                <a:gd name="connsiteX3" fmla="*/ 660020 w 1015415"/>
                <a:gd name="connsiteY3" fmla="*/ 710791 h 710791"/>
                <a:gd name="connsiteX4" fmla="*/ 0 w 1015415"/>
                <a:gd name="connsiteY4" fmla="*/ 710791 h 710791"/>
                <a:gd name="connsiteX5" fmla="*/ 355396 w 1015415"/>
                <a:gd name="connsiteY5" fmla="*/ 355396 h 710791"/>
                <a:gd name="connsiteX6" fmla="*/ 0 w 1015415"/>
                <a:gd name="connsiteY6" fmla="*/ 0 h 7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415" h="710791">
                  <a:moveTo>
                    <a:pt x="1015414" y="0"/>
                  </a:moveTo>
                  <a:lnTo>
                    <a:pt x="1015414" y="462014"/>
                  </a:lnTo>
                  <a:lnTo>
                    <a:pt x="507707" y="710791"/>
                  </a:lnTo>
                  <a:lnTo>
                    <a:pt x="1" y="462014"/>
                  </a:lnTo>
                  <a:lnTo>
                    <a:pt x="1" y="0"/>
                  </a:lnTo>
                  <a:lnTo>
                    <a:pt x="507707" y="248777"/>
                  </a:lnTo>
                  <a:lnTo>
                    <a:pt x="101541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-1785908"/>
                <a:satOff val="10760"/>
                <a:lumOff val="862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-1785908"/>
                <a:satOff val="10760"/>
                <a:lumOff val="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73176" rIns="17779" bIns="373175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kern="1200" dirty="0" smtClean="0"/>
                <a:t>3</a:t>
              </a:r>
              <a:endParaRPr lang="es-CO" sz="2800" kern="1200" dirty="0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50094" y="2462862"/>
              <a:ext cx="6778040" cy="660020"/>
            </a:xfrm>
            <a:custGeom>
              <a:avLst/>
              <a:gdLst>
                <a:gd name="connsiteX0" fmla="*/ 110006 w 660020"/>
                <a:gd name="connsiteY0" fmla="*/ 0 h 6778040"/>
                <a:gd name="connsiteX1" fmla="*/ 550014 w 660020"/>
                <a:gd name="connsiteY1" fmla="*/ 0 h 6778040"/>
                <a:gd name="connsiteX2" fmla="*/ 660020 w 660020"/>
                <a:gd name="connsiteY2" fmla="*/ 110006 h 6778040"/>
                <a:gd name="connsiteX3" fmla="*/ 660020 w 660020"/>
                <a:gd name="connsiteY3" fmla="*/ 6778040 h 6778040"/>
                <a:gd name="connsiteX4" fmla="*/ 660020 w 660020"/>
                <a:gd name="connsiteY4" fmla="*/ 6778040 h 6778040"/>
                <a:gd name="connsiteX5" fmla="*/ 0 w 660020"/>
                <a:gd name="connsiteY5" fmla="*/ 6778040 h 6778040"/>
                <a:gd name="connsiteX6" fmla="*/ 0 w 660020"/>
                <a:gd name="connsiteY6" fmla="*/ 6778040 h 6778040"/>
                <a:gd name="connsiteX7" fmla="*/ 0 w 660020"/>
                <a:gd name="connsiteY7" fmla="*/ 110006 h 6778040"/>
                <a:gd name="connsiteX8" fmla="*/ 110006 w 660020"/>
                <a:gd name="connsiteY8" fmla="*/ 0 h 67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020" h="6778040">
                  <a:moveTo>
                    <a:pt x="660020" y="1129704"/>
                  </a:moveTo>
                  <a:lnTo>
                    <a:pt x="660020" y="5648336"/>
                  </a:lnTo>
                  <a:cubicBezTo>
                    <a:pt x="660020" y="6272255"/>
                    <a:pt x="655224" y="6778035"/>
                    <a:pt x="649308" y="6778035"/>
                  </a:cubicBezTo>
                  <a:lnTo>
                    <a:pt x="0" y="6778035"/>
                  </a:lnTo>
                  <a:lnTo>
                    <a:pt x="0" y="67780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649308" y="5"/>
                  </a:lnTo>
                  <a:cubicBezTo>
                    <a:pt x="655224" y="5"/>
                    <a:pt x="660020" y="505785"/>
                    <a:pt x="660020" y="112970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-1785908"/>
                <a:satOff val="10760"/>
                <a:lumOff val="86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40475" rIns="40475" bIns="4047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300" b="1" kern="1200" dirty="0" smtClean="0"/>
                <a:t>Los ejecutivos exclusivos de la estrategia son los únicos que podrán ingresar a gestionar las bases potenciales con el usuario asignado en BI, para este caso el usuario será el numero de la cedula, y solo podrán realizar vinculación sobre estas bases de datos.</a:t>
              </a:r>
              <a:endParaRPr lang="es-CO" sz="1300" b="1" kern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439303" y="3381463"/>
            <a:ext cx="7488831" cy="1015415"/>
            <a:chOff x="1439303" y="3381463"/>
            <a:chExt cx="7488831" cy="1015415"/>
          </a:xfrm>
        </p:grpSpPr>
        <p:sp>
          <p:nvSpPr>
            <p:cNvPr id="11" name="Forma libre 10"/>
            <p:cNvSpPr/>
            <p:nvPr/>
          </p:nvSpPr>
          <p:spPr>
            <a:xfrm>
              <a:off x="1439303" y="3381463"/>
              <a:ext cx="710791" cy="1015415"/>
            </a:xfrm>
            <a:custGeom>
              <a:avLst/>
              <a:gdLst>
                <a:gd name="connsiteX0" fmla="*/ 0 w 1015415"/>
                <a:gd name="connsiteY0" fmla="*/ 0 h 710791"/>
                <a:gd name="connsiteX1" fmla="*/ 660020 w 1015415"/>
                <a:gd name="connsiteY1" fmla="*/ 0 h 710791"/>
                <a:gd name="connsiteX2" fmla="*/ 1015415 w 1015415"/>
                <a:gd name="connsiteY2" fmla="*/ 355396 h 710791"/>
                <a:gd name="connsiteX3" fmla="*/ 660020 w 1015415"/>
                <a:gd name="connsiteY3" fmla="*/ 710791 h 710791"/>
                <a:gd name="connsiteX4" fmla="*/ 0 w 1015415"/>
                <a:gd name="connsiteY4" fmla="*/ 710791 h 710791"/>
                <a:gd name="connsiteX5" fmla="*/ 355396 w 1015415"/>
                <a:gd name="connsiteY5" fmla="*/ 355396 h 710791"/>
                <a:gd name="connsiteX6" fmla="*/ 0 w 1015415"/>
                <a:gd name="connsiteY6" fmla="*/ 0 h 7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415" h="710791">
                  <a:moveTo>
                    <a:pt x="1015414" y="0"/>
                  </a:moveTo>
                  <a:lnTo>
                    <a:pt x="1015414" y="462014"/>
                  </a:lnTo>
                  <a:lnTo>
                    <a:pt x="507707" y="710791"/>
                  </a:lnTo>
                  <a:lnTo>
                    <a:pt x="1" y="462014"/>
                  </a:lnTo>
                  <a:lnTo>
                    <a:pt x="1" y="0"/>
                  </a:lnTo>
                  <a:lnTo>
                    <a:pt x="507707" y="248777"/>
                  </a:lnTo>
                  <a:lnTo>
                    <a:pt x="1015414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-2678862"/>
                <a:satOff val="16139"/>
                <a:lumOff val="1294"/>
                <a:alphaOff val="0"/>
              </a:schemeClr>
            </a:lnRef>
            <a:fillRef idx="3">
              <a:schemeClr val="accent4">
                <a:hueOff val="-2678862"/>
                <a:satOff val="16139"/>
                <a:lumOff val="1294"/>
                <a:alphaOff val="0"/>
              </a:schemeClr>
            </a:fillRef>
            <a:effectRef idx="2">
              <a:schemeClr val="accent4">
                <a:hueOff val="-2678862"/>
                <a:satOff val="16139"/>
                <a:lumOff val="129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73176" rIns="17779" bIns="373175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kern="1200" dirty="0" smtClean="0"/>
                <a:t>4</a:t>
              </a:r>
              <a:endParaRPr lang="es-CO" sz="28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2150094" y="3381463"/>
              <a:ext cx="6778040" cy="660020"/>
            </a:xfrm>
            <a:custGeom>
              <a:avLst/>
              <a:gdLst>
                <a:gd name="connsiteX0" fmla="*/ 110006 w 660020"/>
                <a:gd name="connsiteY0" fmla="*/ 0 h 6778040"/>
                <a:gd name="connsiteX1" fmla="*/ 550014 w 660020"/>
                <a:gd name="connsiteY1" fmla="*/ 0 h 6778040"/>
                <a:gd name="connsiteX2" fmla="*/ 660020 w 660020"/>
                <a:gd name="connsiteY2" fmla="*/ 110006 h 6778040"/>
                <a:gd name="connsiteX3" fmla="*/ 660020 w 660020"/>
                <a:gd name="connsiteY3" fmla="*/ 6778040 h 6778040"/>
                <a:gd name="connsiteX4" fmla="*/ 660020 w 660020"/>
                <a:gd name="connsiteY4" fmla="*/ 6778040 h 6778040"/>
                <a:gd name="connsiteX5" fmla="*/ 0 w 660020"/>
                <a:gd name="connsiteY5" fmla="*/ 6778040 h 6778040"/>
                <a:gd name="connsiteX6" fmla="*/ 0 w 660020"/>
                <a:gd name="connsiteY6" fmla="*/ 6778040 h 6778040"/>
                <a:gd name="connsiteX7" fmla="*/ 0 w 660020"/>
                <a:gd name="connsiteY7" fmla="*/ 110006 h 6778040"/>
                <a:gd name="connsiteX8" fmla="*/ 110006 w 660020"/>
                <a:gd name="connsiteY8" fmla="*/ 0 h 67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020" h="6778040">
                  <a:moveTo>
                    <a:pt x="660020" y="1129704"/>
                  </a:moveTo>
                  <a:lnTo>
                    <a:pt x="660020" y="5648336"/>
                  </a:lnTo>
                  <a:cubicBezTo>
                    <a:pt x="660020" y="6272255"/>
                    <a:pt x="655224" y="6778035"/>
                    <a:pt x="649308" y="6778035"/>
                  </a:cubicBezTo>
                  <a:lnTo>
                    <a:pt x="0" y="6778035"/>
                  </a:lnTo>
                  <a:lnTo>
                    <a:pt x="0" y="67780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649308" y="5"/>
                  </a:lnTo>
                  <a:cubicBezTo>
                    <a:pt x="655224" y="5"/>
                    <a:pt x="660020" y="505785"/>
                    <a:pt x="660020" y="112970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-2678862"/>
                <a:satOff val="16139"/>
                <a:lumOff val="129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40475" rIns="40475" bIns="4047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300" b="1" kern="1200" dirty="0" smtClean="0"/>
                <a:t>Los </a:t>
              </a:r>
              <a:r>
                <a:rPr lang="es-CO" sz="1300" b="1" dirty="0" smtClean="0"/>
                <a:t>asesores externos que</a:t>
              </a:r>
              <a:r>
                <a:rPr lang="es-CO" sz="1300" b="1" kern="1200" dirty="0" smtClean="0"/>
                <a:t> tengan código activo en la cooperativa y que realicen vinculaciones de usuarios </a:t>
              </a:r>
              <a:r>
                <a:rPr lang="es-CO" sz="1300" b="1" dirty="0" smtClean="0"/>
                <a:t>con mas de 4 años de antigüedad en MP también se les pagara $90.000 </a:t>
              </a:r>
              <a:endParaRPr lang="es-CO" sz="1300" b="1" kern="12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439303" y="4300063"/>
            <a:ext cx="7488831" cy="1015417"/>
            <a:chOff x="1439303" y="4300063"/>
            <a:chExt cx="7488831" cy="1015417"/>
          </a:xfrm>
        </p:grpSpPr>
        <p:sp>
          <p:nvSpPr>
            <p:cNvPr id="13" name="Forma libre 12"/>
            <p:cNvSpPr/>
            <p:nvPr/>
          </p:nvSpPr>
          <p:spPr>
            <a:xfrm>
              <a:off x="1439303" y="4300065"/>
              <a:ext cx="710791" cy="1015415"/>
            </a:xfrm>
            <a:custGeom>
              <a:avLst/>
              <a:gdLst>
                <a:gd name="connsiteX0" fmla="*/ 0 w 1015415"/>
                <a:gd name="connsiteY0" fmla="*/ 0 h 710791"/>
                <a:gd name="connsiteX1" fmla="*/ 660020 w 1015415"/>
                <a:gd name="connsiteY1" fmla="*/ 0 h 710791"/>
                <a:gd name="connsiteX2" fmla="*/ 1015415 w 1015415"/>
                <a:gd name="connsiteY2" fmla="*/ 355396 h 710791"/>
                <a:gd name="connsiteX3" fmla="*/ 660020 w 1015415"/>
                <a:gd name="connsiteY3" fmla="*/ 710791 h 710791"/>
                <a:gd name="connsiteX4" fmla="*/ 0 w 1015415"/>
                <a:gd name="connsiteY4" fmla="*/ 710791 h 710791"/>
                <a:gd name="connsiteX5" fmla="*/ 355396 w 1015415"/>
                <a:gd name="connsiteY5" fmla="*/ 355396 h 710791"/>
                <a:gd name="connsiteX6" fmla="*/ 0 w 1015415"/>
                <a:gd name="connsiteY6" fmla="*/ 0 h 7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415" h="710791">
                  <a:moveTo>
                    <a:pt x="1015414" y="0"/>
                  </a:moveTo>
                  <a:lnTo>
                    <a:pt x="1015414" y="462014"/>
                  </a:lnTo>
                  <a:lnTo>
                    <a:pt x="507707" y="710791"/>
                  </a:lnTo>
                  <a:lnTo>
                    <a:pt x="1" y="462014"/>
                  </a:lnTo>
                  <a:lnTo>
                    <a:pt x="1" y="0"/>
                  </a:lnTo>
                  <a:lnTo>
                    <a:pt x="507707" y="248777"/>
                  </a:lnTo>
                  <a:lnTo>
                    <a:pt x="1015414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-3571816"/>
                <a:satOff val="21519"/>
                <a:lumOff val="1725"/>
                <a:alphaOff val="0"/>
              </a:schemeClr>
            </a:lnRef>
            <a:fillRef idx="3">
              <a:schemeClr val="accent4">
                <a:hueOff val="-3571816"/>
                <a:satOff val="21519"/>
                <a:lumOff val="1725"/>
                <a:alphaOff val="0"/>
              </a:schemeClr>
            </a:fillRef>
            <a:effectRef idx="2">
              <a:schemeClr val="accent4">
                <a:hueOff val="-3571816"/>
                <a:satOff val="21519"/>
                <a:lumOff val="17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73176" rIns="17779" bIns="373175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kern="1200" dirty="0" smtClean="0"/>
                <a:t>5</a:t>
              </a:r>
              <a:endParaRPr lang="es-CO" sz="28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2150094" y="4300063"/>
              <a:ext cx="6778040" cy="660021"/>
            </a:xfrm>
            <a:custGeom>
              <a:avLst/>
              <a:gdLst>
                <a:gd name="connsiteX0" fmla="*/ 110006 w 660020"/>
                <a:gd name="connsiteY0" fmla="*/ 0 h 6778040"/>
                <a:gd name="connsiteX1" fmla="*/ 550014 w 660020"/>
                <a:gd name="connsiteY1" fmla="*/ 0 h 6778040"/>
                <a:gd name="connsiteX2" fmla="*/ 660020 w 660020"/>
                <a:gd name="connsiteY2" fmla="*/ 110006 h 6778040"/>
                <a:gd name="connsiteX3" fmla="*/ 660020 w 660020"/>
                <a:gd name="connsiteY3" fmla="*/ 6778040 h 6778040"/>
                <a:gd name="connsiteX4" fmla="*/ 660020 w 660020"/>
                <a:gd name="connsiteY4" fmla="*/ 6778040 h 6778040"/>
                <a:gd name="connsiteX5" fmla="*/ 0 w 660020"/>
                <a:gd name="connsiteY5" fmla="*/ 6778040 h 6778040"/>
                <a:gd name="connsiteX6" fmla="*/ 0 w 660020"/>
                <a:gd name="connsiteY6" fmla="*/ 6778040 h 6778040"/>
                <a:gd name="connsiteX7" fmla="*/ 0 w 660020"/>
                <a:gd name="connsiteY7" fmla="*/ 110006 h 6778040"/>
                <a:gd name="connsiteX8" fmla="*/ 110006 w 660020"/>
                <a:gd name="connsiteY8" fmla="*/ 0 h 67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020" h="6778040">
                  <a:moveTo>
                    <a:pt x="660020" y="1129704"/>
                  </a:moveTo>
                  <a:lnTo>
                    <a:pt x="660020" y="5648336"/>
                  </a:lnTo>
                  <a:cubicBezTo>
                    <a:pt x="660020" y="6272255"/>
                    <a:pt x="655224" y="6778035"/>
                    <a:pt x="649308" y="6778035"/>
                  </a:cubicBezTo>
                  <a:lnTo>
                    <a:pt x="0" y="6778035"/>
                  </a:lnTo>
                  <a:lnTo>
                    <a:pt x="0" y="67780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649308" y="5"/>
                  </a:lnTo>
                  <a:cubicBezTo>
                    <a:pt x="655224" y="5"/>
                    <a:pt x="660020" y="505785"/>
                    <a:pt x="660020" y="112970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-3571816"/>
                <a:satOff val="21519"/>
                <a:lumOff val="172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40476" rIns="40475" bIns="4047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300" b="1" dirty="0" smtClean="0"/>
                <a:t>Cuando se realicen las vinculaciones de los usuarios de MP, se deberá garantizar que coincidan con los mismos cortes de la facturación de MP. </a:t>
              </a:r>
              <a:endParaRPr lang="es-CO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38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776" y="2780928"/>
            <a:ext cx="7068698" cy="13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82665" y="105273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FORTALECIMIENTO PLAN </a:t>
            </a:r>
          </a:p>
          <a:p>
            <a:pPr algn="ctr"/>
            <a:endParaRPr lang="es-CO" sz="5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34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" y="1"/>
            <a:ext cx="9180511" cy="6885383"/>
            <a:chOff x="1" y="1"/>
            <a:chExt cx="9180511" cy="6885383"/>
          </a:xfrm>
        </p:grpSpPr>
        <p:grpSp>
          <p:nvGrpSpPr>
            <p:cNvPr id="8" name="Grupo 7"/>
            <p:cNvGrpSpPr/>
            <p:nvPr/>
          </p:nvGrpSpPr>
          <p:grpSpPr>
            <a:xfrm>
              <a:off x="1" y="1"/>
              <a:ext cx="9180511" cy="6885383"/>
              <a:chOff x="1" y="1"/>
              <a:chExt cx="9180511" cy="6885383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" y="3727160"/>
                <a:ext cx="4572000" cy="3144532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4499991" cy="336569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36504" y="3740852"/>
                <a:ext cx="4644008" cy="3144532"/>
              </a:xfrm>
              <a:prstGeom prst="rect">
                <a:avLst/>
              </a:prstGeom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4414613" y="3726373"/>
                <a:ext cx="4711210" cy="261610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4000" b="1" dirty="0" smtClean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/>
                    <a:cs typeface="Century Gothic"/>
                  </a:rPr>
                  <a:t>Plan Asociados Coomeva</a:t>
                </a:r>
              </a:p>
              <a:p>
                <a:pPr algn="ctr"/>
                <a:r>
                  <a:rPr lang="es-CO" sz="2800" b="1" dirty="0" smtClean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/>
                    <a:cs typeface="Century Gothic"/>
                  </a:rPr>
                  <a:t>Beneficios tangibles para una comunidad más fuerte</a:t>
                </a:r>
                <a:endParaRPr lang="es-CO" sz="2000" b="1" dirty="0" smtClean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/>
                  <a:cs typeface="Century Gothic"/>
                </a:endParaRPr>
              </a:p>
            </p:txBody>
          </p:sp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" y="3327482"/>
                <a:ext cx="4448134" cy="341388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32790" y="98953"/>
              <a:ext cx="4711210" cy="3221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406649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20" y="4462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accent1"/>
                </a:solidFill>
              </a:rPr>
              <a:t>Alcance de la medida adoptada</a:t>
            </a:r>
            <a:endParaRPr lang="es-CO" sz="2000" b="1" dirty="0" smtClean="0">
              <a:solidFill>
                <a:schemeClr val="accent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267744" y="764704"/>
            <a:ext cx="4824536" cy="864096"/>
            <a:chOff x="2267744" y="764704"/>
            <a:chExt cx="4824536" cy="864096"/>
          </a:xfrm>
        </p:grpSpPr>
        <p:sp>
          <p:nvSpPr>
            <p:cNvPr id="12" name="Rectángulo redondeado 11"/>
            <p:cNvSpPr/>
            <p:nvPr/>
          </p:nvSpPr>
          <p:spPr>
            <a:xfrm>
              <a:off x="2699792" y="764704"/>
              <a:ext cx="3888432" cy="86409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267744" y="900009"/>
              <a:ext cx="4824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 smtClean="0">
                  <a:solidFill>
                    <a:schemeClr val="accent1"/>
                  </a:solidFill>
                </a:rPr>
                <a:t>348.000</a:t>
              </a:r>
              <a:r>
                <a:rPr lang="es-CO" sz="1600" b="1" dirty="0" smtClean="0">
                  <a:solidFill>
                    <a:schemeClr val="accent1"/>
                  </a:solidFill>
                </a:rPr>
                <a:t> afiliados a Medicina prepagada</a:t>
              </a:r>
              <a:endParaRPr lang="es-CO" sz="1200" b="1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203848" y="11880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accent1"/>
                </a:solidFill>
              </a:rPr>
              <a:t>(123.000 contratantes)</a:t>
            </a:r>
            <a:endParaRPr lang="es-CO" sz="1200" b="1" dirty="0" smtClean="0">
              <a:solidFill>
                <a:schemeClr val="accent1"/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3203849" y="1764396"/>
            <a:ext cx="3024336" cy="810672"/>
            <a:chOff x="3203849" y="2345395"/>
            <a:chExt cx="3024336" cy="810672"/>
          </a:xfrm>
        </p:grpSpPr>
        <p:sp>
          <p:nvSpPr>
            <p:cNvPr id="22" name="Rectángulo redondeado 21"/>
            <p:cNvSpPr/>
            <p:nvPr/>
          </p:nvSpPr>
          <p:spPr>
            <a:xfrm>
              <a:off x="3239851" y="2345395"/>
              <a:ext cx="2880321" cy="81067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203849" y="2391852"/>
              <a:ext cx="30243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88.000</a:t>
              </a:r>
              <a:r>
                <a:rPr lang="es-CO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CO" sz="1600" b="1" dirty="0" smtClean="0"/>
                <a:t>Plan Familiar</a:t>
              </a:r>
            </a:p>
            <a:p>
              <a:pPr algn="ctr"/>
              <a:r>
                <a:rPr lang="es-CO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38%</a:t>
              </a:r>
              <a:r>
                <a:rPr lang="es-CO" sz="1400" b="1" dirty="0" smtClean="0"/>
                <a:t> Congelados y </a:t>
              </a:r>
              <a:r>
                <a:rPr lang="es-CO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62%</a:t>
              </a:r>
              <a:r>
                <a:rPr lang="es-CO" sz="1400" b="1" dirty="0" smtClean="0"/>
                <a:t> descongelados</a:t>
              </a:r>
              <a:endParaRPr lang="es-CO" sz="1100" b="1" dirty="0" smtClean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73304" y="1695873"/>
            <a:ext cx="2492735" cy="864096"/>
            <a:chOff x="373304" y="2276872"/>
            <a:chExt cx="2492735" cy="864096"/>
          </a:xfrm>
        </p:grpSpPr>
        <p:sp>
          <p:nvSpPr>
            <p:cNvPr id="15" name="Rectángulo redondeado 14"/>
            <p:cNvSpPr/>
            <p:nvPr/>
          </p:nvSpPr>
          <p:spPr>
            <a:xfrm>
              <a:off x="539552" y="2276872"/>
              <a:ext cx="216024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3304" y="2330296"/>
              <a:ext cx="24927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155.000</a:t>
              </a:r>
              <a:r>
                <a:rPr lang="es-CO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s-CO" b="1" dirty="0" smtClean="0">
                  <a:solidFill>
                    <a:schemeClr val="accent1"/>
                  </a:solidFill>
                </a:rPr>
                <a:t>Plan Asociado actual</a:t>
              </a:r>
              <a:endParaRPr lang="es-CO" sz="1400" b="1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372200" y="1749297"/>
            <a:ext cx="2448272" cy="798478"/>
            <a:chOff x="6372200" y="2330296"/>
            <a:chExt cx="2448272" cy="798478"/>
          </a:xfrm>
        </p:grpSpPr>
        <p:sp>
          <p:nvSpPr>
            <p:cNvPr id="24" name="Rectángulo redondeado 23"/>
            <p:cNvSpPr/>
            <p:nvPr/>
          </p:nvSpPr>
          <p:spPr>
            <a:xfrm>
              <a:off x="6588224" y="2330296"/>
              <a:ext cx="2016224" cy="79847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372200" y="2420888"/>
              <a:ext cx="2448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106.000</a:t>
              </a:r>
              <a:r>
                <a:rPr lang="es-CO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</a:p>
            <a:p>
              <a:pPr algn="ctr"/>
              <a:r>
                <a:rPr lang="es-CO" sz="1600" b="1" dirty="0" smtClean="0">
                  <a:solidFill>
                    <a:schemeClr val="accent1"/>
                  </a:solidFill>
                </a:rPr>
                <a:t>Plan Colectivo</a:t>
              </a:r>
              <a:endParaRPr lang="es-CO" sz="1200" b="1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3491880" y="270398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49.000 </a:t>
            </a:r>
            <a:r>
              <a:rPr lang="es-CO" sz="2000" b="1" dirty="0" smtClean="0">
                <a:solidFill>
                  <a:schemeClr val="accent1"/>
                </a:solidFill>
              </a:rPr>
              <a:t>Contratantes</a:t>
            </a:r>
            <a:endParaRPr lang="es-CO" sz="16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08004" y="312570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39.000 Beneficiarios</a:t>
            </a:r>
            <a:endParaRPr lang="es-CO" sz="1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1403648" y="2559969"/>
            <a:ext cx="3240360" cy="1944216"/>
            <a:chOff x="1403648" y="3140968"/>
            <a:chExt cx="3240360" cy="1944216"/>
          </a:xfrm>
        </p:grpSpPr>
        <p:grpSp>
          <p:nvGrpSpPr>
            <p:cNvPr id="6" name="5 Grupo"/>
            <p:cNvGrpSpPr/>
            <p:nvPr/>
          </p:nvGrpSpPr>
          <p:grpSpPr>
            <a:xfrm>
              <a:off x="1403648" y="3140968"/>
              <a:ext cx="3240360" cy="1512168"/>
              <a:chOff x="1403648" y="3140968"/>
              <a:chExt cx="3240360" cy="1512168"/>
            </a:xfrm>
          </p:grpSpPr>
          <p:grpSp>
            <p:nvGrpSpPr>
              <p:cNvPr id="20" name="Agrupar 19"/>
              <p:cNvGrpSpPr/>
              <p:nvPr/>
            </p:nvGrpSpPr>
            <p:grpSpPr>
              <a:xfrm>
                <a:off x="1403648" y="3140968"/>
                <a:ext cx="3240360" cy="1512168"/>
                <a:chOff x="1403648" y="3140968"/>
                <a:chExt cx="3240360" cy="1512168"/>
              </a:xfrm>
            </p:grpSpPr>
            <p:cxnSp>
              <p:nvCxnSpPr>
                <p:cNvPr id="14" name="Conector recto 13"/>
                <p:cNvCxnSpPr/>
                <p:nvPr/>
              </p:nvCxnSpPr>
              <p:spPr>
                <a:xfrm flipH="1">
                  <a:off x="1403648" y="4653136"/>
                  <a:ext cx="324036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1403648" y="3140968"/>
                  <a:ext cx="0" cy="15121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ector recto 20"/>
              <p:cNvCxnSpPr/>
              <p:nvPr/>
            </p:nvCxnSpPr>
            <p:spPr>
              <a:xfrm flipV="1">
                <a:off x="4644008" y="3685094"/>
                <a:ext cx="0" cy="96804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ángulo 16"/>
            <p:cNvSpPr/>
            <p:nvPr/>
          </p:nvSpPr>
          <p:spPr>
            <a:xfrm>
              <a:off x="2267744" y="4365104"/>
              <a:ext cx="1512168" cy="7200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</a:rPr>
                <a:t>Punto crítico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3779912" y="4077072"/>
            <a:ext cx="327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accent3">
                    <a:lumMod val="50000"/>
                  </a:schemeClr>
                </a:solidFill>
              </a:rPr>
              <a:t>Políticas y condiciones de los contratos actuales se han constituido en barreras a la posibilidad de vincularse de algunas de estas personas</a:t>
            </a:r>
            <a:endParaRPr lang="es-E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65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20" y="-2738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accent1"/>
                </a:solidFill>
              </a:rPr>
              <a:t>Posibilitar el ingreso a Coomeva desde MP</a:t>
            </a:r>
            <a:endParaRPr lang="es-CO" sz="2000" b="1" dirty="0" smtClean="0">
              <a:solidFill>
                <a:schemeClr val="accent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267744" y="808259"/>
            <a:ext cx="4824536" cy="720080"/>
            <a:chOff x="2267744" y="808259"/>
            <a:chExt cx="4824536" cy="720080"/>
          </a:xfrm>
        </p:grpSpPr>
        <p:sp>
          <p:nvSpPr>
            <p:cNvPr id="6" name="Rectángulo redondeado 5"/>
            <p:cNvSpPr/>
            <p:nvPr/>
          </p:nvSpPr>
          <p:spPr>
            <a:xfrm>
              <a:off x="2699792" y="808259"/>
              <a:ext cx="3960440" cy="72008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267744" y="836712"/>
              <a:ext cx="4824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 smtClean="0">
                  <a:solidFill>
                    <a:schemeClr val="accent1"/>
                  </a:solidFill>
                </a:rPr>
                <a:t>348.000</a:t>
              </a:r>
              <a:r>
                <a:rPr lang="es-CO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CO" sz="1600" b="1" dirty="0" smtClean="0">
                  <a:solidFill>
                    <a:schemeClr val="accent1"/>
                  </a:solidFill>
                </a:rPr>
                <a:t>afiliados a Medicina prepagada</a:t>
              </a:r>
              <a:endParaRPr lang="es-CO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203848" y="1124744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(123.000 </a:t>
              </a:r>
              <a:r>
                <a:rPr lang="es-CO" sz="1600" b="1" dirty="0" smtClean="0">
                  <a:solidFill>
                    <a:schemeClr val="accent1"/>
                  </a:solidFill>
                </a:rPr>
                <a:t>contratantes</a:t>
              </a:r>
              <a:r>
                <a:rPr lang="es-CO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s-CO" sz="1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47864" y="1956901"/>
            <a:ext cx="2664296" cy="934944"/>
            <a:chOff x="3347864" y="1956901"/>
            <a:chExt cx="2664296" cy="934944"/>
          </a:xfrm>
        </p:grpSpPr>
        <p:sp>
          <p:nvSpPr>
            <p:cNvPr id="24" name="Rectángulo redondeado 23"/>
            <p:cNvSpPr/>
            <p:nvPr/>
          </p:nvSpPr>
          <p:spPr>
            <a:xfrm>
              <a:off x="3347864" y="1956901"/>
              <a:ext cx="2664296" cy="9349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47864" y="2060848"/>
              <a:ext cx="2664296" cy="8309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88.000</a:t>
              </a:r>
              <a:r>
                <a:rPr lang="es-CO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Plan Familiar</a:t>
              </a:r>
            </a:p>
            <a:p>
              <a:pPr algn="ctr"/>
              <a:r>
                <a:rPr lang="es-CO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38%</a:t>
              </a:r>
              <a:r>
                <a:rPr lang="es-CO" sz="1200" b="1" dirty="0"/>
                <a:t> Congelados y </a:t>
              </a:r>
              <a:r>
                <a:rPr lang="es-CO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62%</a:t>
              </a:r>
              <a:r>
                <a:rPr lang="es-CO" sz="1200" b="1" dirty="0"/>
                <a:t> descongelados</a:t>
              </a:r>
              <a:endParaRPr lang="es-CO" sz="1050" b="1" dirty="0"/>
            </a:p>
            <a:p>
              <a:pPr algn="ctr"/>
              <a:endParaRPr lang="es-CO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21549" y="1484784"/>
            <a:ext cx="2052229" cy="718339"/>
            <a:chOff x="521549" y="1484784"/>
            <a:chExt cx="2052229" cy="718339"/>
          </a:xfrm>
        </p:grpSpPr>
        <p:sp>
          <p:nvSpPr>
            <p:cNvPr id="13" name="Rectángulo redondeado 12"/>
            <p:cNvSpPr/>
            <p:nvPr/>
          </p:nvSpPr>
          <p:spPr>
            <a:xfrm>
              <a:off x="611560" y="1493496"/>
              <a:ext cx="1872209" cy="7096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21549" y="1484784"/>
              <a:ext cx="2052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155.000</a:t>
              </a:r>
              <a:r>
                <a:rPr lang="es-CO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s-CO" sz="1600" b="1" dirty="0" smtClean="0">
                  <a:solidFill>
                    <a:schemeClr val="accent1"/>
                  </a:solidFill>
                </a:rPr>
                <a:t>Plan Asociado actual</a:t>
              </a:r>
              <a:endParaRPr lang="es-CO" sz="1200" b="1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516216" y="1463298"/>
            <a:ext cx="2448272" cy="813574"/>
            <a:chOff x="6516216" y="1463298"/>
            <a:chExt cx="2448272" cy="813574"/>
          </a:xfrm>
        </p:grpSpPr>
        <p:sp>
          <p:nvSpPr>
            <p:cNvPr id="15" name="Rectángulo redondeado 14"/>
            <p:cNvSpPr/>
            <p:nvPr/>
          </p:nvSpPr>
          <p:spPr>
            <a:xfrm>
              <a:off x="6876255" y="1463298"/>
              <a:ext cx="1728192" cy="81357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516216" y="155679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106.000</a:t>
              </a:r>
              <a:r>
                <a:rPr lang="es-CO" sz="1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</a:p>
            <a:p>
              <a:pPr algn="ctr"/>
              <a:r>
                <a:rPr lang="es-CO" sz="1600" b="1" dirty="0" smtClean="0">
                  <a:solidFill>
                    <a:schemeClr val="accent1"/>
                  </a:solidFill>
                </a:rPr>
                <a:t>Plan Colectivo</a:t>
              </a:r>
              <a:endParaRPr lang="es-CO" sz="1200" b="1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2877907" y="312680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49.000 </a:t>
            </a:r>
            <a:r>
              <a:rPr lang="es-CO" sz="2000" b="1" dirty="0">
                <a:solidFill>
                  <a:schemeClr val="accent1"/>
                </a:solidFill>
              </a:rPr>
              <a:t>Contratantes</a:t>
            </a:r>
            <a:endParaRPr lang="es-CO" sz="1600" b="1" dirty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868144" y="31409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39.000 </a:t>
            </a:r>
            <a:r>
              <a:rPr lang="es-CO" sz="2000" b="1" dirty="0" smtClean="0">
                <a:solidFill>
                  <a:schemeClr val="accent1"/>
                </a:solidFill>
              </a:rPr>
              <a:t>Beneficiarios</a:t>
            </a:r>
            <a:endParaRPr lang="es-CO" sz="1600" b="1" dirty="0" smtClean="0">
              <a:solidFill>
                <a:schemeClr val="accent1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1403648" y="2276872"/>
            <a:ext cx="2016224" cy="2376264"/>
            <a:chOff x="1403648" y="2276872"/>
            <a:chExt cx="3240360" cy="2376264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4621804" y="3717032"/>
              <a:ext cx="0" cy="936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1403648" y="4653136"/>
              <a:ext cx="32403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403648" y="227687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/>
          <p:cNvSpPr txBox="1"/>
          <p:nvPr/>
        </p:nvSpPr>
        <p:spPr>
          <a:xfrm>
            <a:off x="3347864" y="355637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3">
                    <a:lumMod val="50000"/>
                  </a:schemeClr>
                </a:solidFill>
              </a:rPr>
              <a:t>El </a:t>
            </a: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s-ES" sz="1200" b="1" dirty="0" smtClean="0">
                <a:solidFill>
                  <a:schemeClr val="accent3">
                    <a:lumMod val="50000"/>
                  </a:schemeClr>
                </a:solidFill>
              </a:rPr>
              <a:t>erfilamiento de esta base indica que hay 23.347 potenciales afiliados que se pueden beneficiar con la vinculación a Coomeva Cooperativa</a:t>
            </a:r>
            <a:endParaRPr lang="es-E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012160" y="364792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3">
                    <a:lumMod val="50000"/>
                  </a:schemeClr>
                </a:solidFill>
              </a:rPr>
              <a:t>Además hay 5.358 beneficiarios que tienen el perfil para vincularse a Coomeva</a:t>
            </a:r>
          </a:p>
          <a:p>
            <a:pPr algn="ctr"/>
            <a:r>
              <a:rPr lang="es-ES" sz="1200" b="1" dirty="0" smtClean="0">
                <a:solidFill>
                  <a:schemeClr val="accent3">
                    <a:lumMod val="50000"/>
                  </a:schemeClr>
                </a:solidFill>
              </a:rPr>
              <a:t>(A)</a:t>
            </a:r>
            <a:endParaRPr lang="es-E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31640" y="3711222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3">
                    <a:lumMod val="50000"/>
                  </a:schemeClr>
                </a:solidFill>
              </a:rPr>
              <a:t>Un análisis mas fino del grupo de contratantes potenciales nos lleva a un target comercial de 11.575 posibles Asociados (B)</a:t>
            </a:r>
            <a:endParaRPr lang="es-E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7504" y="2564904"/>
            <a:ext cx="216024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Por lo tanto hay un potencial 2015-2016 de 16.933 posibles Asociados a Coomeva</a:t>
            </a:r>
          </a:p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(A+B)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45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149080"/>
            <a:ext cx="9144000" cy="2088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abajo 48"/>
          <p:cNvSpPr/>
          <p:nvPr/>
        </p:nvSpPr>
        <p:spPr>
          <a:xfrm>
            <a:off x="2174567" y="5517232"/>
            <a:ext cx="360040" cy="1849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1" name="Grupo 40"/>
          <p:cNvGrpSpPr/>
          <p:nvPr/>
        </p:nvGrpSpPr>
        <p:grpSpPr>
          <a:xfrm>
            <a:off x="1259632" y="1196752"/>
            <a:ext cx="6120680" cy="523787"/>
            <a:chOff x="395536" y="1379869"/>
            <a:chExt cx="3384376" cy="870581"/>
          </a:xfrm>
        </p:grpSpPr>
        <p:sp>
          <p:nvSpPr>
            <p:cNvPr id="6" name="Rectángulo redondeado 5"/>
            <p:cNvSpPr/>
            <p:nvPr/>
          </p:nvSpPr>
          <p:spPr>
            <a:xfrm>
              <a:off x="395536" y="1412776"/>
              <a:ext cx="3384376" cy="8376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06714" y="1379869"/>
              <a:ext cx="32731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accent1"/>
                  </a:solidFill>
                </a:rPr>
                <a:t>BD Potencial </a:t>
              </a:r>
              <a:r>
                <a:rPr lang="es-ES" sz="1600" b="1" u="sng" dirty="0" smtClean="0">
                  <a:solidFill>
                    <a:schemeClr val="accent1"/>
                  </a:solidFill>
                </a:rPr>
                <a:t>16.933</a:t>
              </a:r>
              <a:r>
                <a:rPr lang="es-ES" sz="1600" b="1" dirty="0" smtClean="0">
                  <a:solidFill>
                    <a:schemeClr val="accent1"/>
                  </a:solidFill>
                </a:rPr>
                <a:t> posibles Asociados a Coomeva</a:t>
              </a:r>
            </a:p>
            <a:p>
              <a:pPr algn="ctr"/>
              <a:r>
                <a:rPr lang="es-ES" sz="1600" b="1" dirty="0" smtClean="0">
                  <a:solidFill>
                    <a:schemeClr val="accent1"/>
                  </a:solidFill>
                </a:rPr>
                <a:t>(A+B)</a:t>
              </a:r>
              <a:endParaRPr lang="es-E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Flecha abajo 18"/>
          <p:cNvSpPr/>
          <p:nvPr/>
        </p:nvSpPr>
        <p:spPr>
          <a:xfrm>
            <a:off x="4126767" y="1772816"/>
            <a:ext cx="360040" cy="1849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redondeado 23"/>
          <p:cNvSpPr/>
          <p:nvPr/>
        </p:nvSpPr>
        <p:spPr>
          <a:xfrm>
            <a:off x="1259632" y="1968382"/>
            <a:ext cx="6177047" cy="6685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 smtClean="0"/>
          </a:p>
          <a:p>
            <a:pPr algn="ctr"/>
            <a:r>
              <a:rPr lang="es-CO" sz="1400" dirty="0" smtClean="0"/>
              <a:t>Perfilación de usuarios de </a:t>
            </a:r>
            <a:r>
              <a:rPr lang="es-CO" sz="1400" b="1" dirty="0" smtClean="0"/>
              <a:t>ORO</a:t>
            </a:r>
            <a:r>
              <a:rPr lang="es-CO" sz="1400" dirty="0" smtClean="0"/>
              <a:t> Y </a:t>
            </a:r>
            <a:r>
              <a:rPr lang="es-CO" sz="1400" b="1" dirty="0" smtClean="0"/>
              <a:t>ORO PLUS </a:t>
            </a:r>
            <a:r>
              <a:rPr lang="es-CO" sz="1400" dirty="0" smtClean="0"/>
              <a:t>en ciudades principales así:</a:t>
            </a:r>
          </a:p>
          <a:p>
            <a:pPr algn="ctr"/>
            <a:r>
              <a:rPr lang="es-CO" sz="1400" dirty="0" smtClean="0"/>
              <a:t>Contratantes con 1y 2 beneficiarios: </a:t>
            </a:r>
            <a:r>
              <a:rPr lang="es-CO" sz="1400" b="1" dirty="0" smtClean="0"/>
              <a:t>4125</a:t>
            </a:r>
            <a:endParaRPr lang="es-CO" sz="1400" dirty="0" smtClean="0"/>
          </a:p>
          <a:p>
            <a:pPr algn="ctr"/>
            <a:r>
              <a:rPr lang="es-CO" sz="1400" dirty="0" smtClean="0"/>
              <a:t>Contratantes 3 o mas Beneficiarios:</a:t>
            </a:r>
            <a:r>
              <a:rPr lang="es-CO" sz="1400" b="1" dirty="0" smtClean="0"/>
              <a:t>1752</a:t>
            </a:r>
            <a:endParaRPr lang="es-CO" sz="1400" dirty="0" smtClean="0"/>
          </a:p>
          <a:p>
            <a:pPr algn="ctr"/>
            <a:endParaRPr lang="es-CO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147912" y="2771636"/>
            <a:ext cx="23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u="sng" dirty="0" smtClean="0"/>
              <a:t>VINCULAR</a:t>
            </a:r>
            <a:endParaRPr lang="es-CO" b="1" u="sng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539552" y="3356992"/>
            <a:ext cx="3790029" cy="4311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Modelo de Remuneración:</a:t>
            </a:r>
          </a:p>
          <a:p>
            <a:pPr algn="ctr"/>
            <a:r>
              <a:rPr lang="es-CO" sz="1400" b="1" dirty="0" smtClean="0"/>
              <a:t>$90.000 </a:t>
            </a:r>
            <a:r>
              <a:rPr lang="es-CO" sz="1400" dirty="0" smtClean="0"/>
              <a:t>por cada usuario Asociado</a:t>
            </a:r>
            <a:endParaRPr lang="es-CO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5496" y="-2729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chemeClr val="accent1"/>
                </a:solidFill>
              </a:rPr>
              <a:t>Gestión de Mercado Potencial</a:t>
            </a:r>
            <a:endParaRPr lang="es-CO" b="1" dirty="0" smtClean="0">
              <a:solidFill>
                <a:schemeClr val="accent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395536" y="530096"/>
            <a:ext cx="278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Ejecutivos Exclusivo MP para la Estrategia comercial</a:t>
            </a:r>
          </a:p>
          <a:p>
            <a:pPr algn="ctr"/>
            <a:endParaRPr lang="es-CO" sz="1400" b="1" dirty="0"/>
          </a:p>
        </p:txBody>
      </p:sp>
      <p:sp>
        <p:nvSpPr>
          <p:cNvPr id="38" name="Cerrar llave 37"/>
          <p:cNvSpPr/>
          <p:nvPr/>
        </p:nvSpPr>
        <p:spPr>
          <a:xfrm rot="5400000">
            <a:off x="4169842" y="-761543"/>
            <a:ext cx="231418" cy="3715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5498473" y="548680"/>
            <a:ext cx="278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Ejecutivos de Referidos</a:t>
            </a:r>
          </a:p>
          <a:p>
            <a:pPr algn="ctr"/>
            <a:r>
              <a:rPr lang="es-CO" sz="1400" b="1" dirty="0" smtClean="0"/>
              <a:t>GSA</a:t>
            </a:r>
          </a:p>
          <a:p>
            <a:pPr algn="ctr"/>
            <a:endParaRPr lang="es-CO" sz="1400" b="1" dirty="0"/>
          </a:p>
        </p:txBody>
      </p:sp>
      <p:sp>
        <p:nvSpPr>
          <p:cNvPr id="39" name="Flecha abajo 38"/>
          <p:cNvSpPr/>
          <p:nvPr/>
        </p:nvSpPr>
        <p:spPr>
          <a:xfrm>
            <a:off x="4139952" y="2636912"/>
            <a:ext cx="360040" cy="1849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errar llave 39"/>
          <p:cNvSpPr/>
          <p:nvPr/>
        </p:nvSpPr>
        <p:spPr>
          <a:xfrm rot="16200000">
            <a:off x="4267720" y="1083412"/>
            <a:ext cx="388379" cy="4288614"/>
          </a:xfrm>
          <a:prstGeom prst="rightBrace">
            <a:avLst>
              <a:gd name="adj1" fmla="val 8333"/>
              <a:gd name="adj2" fmla="val 47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redondeado 41"/>
          <p:cNvSpPr/>
          <p:nvPr/>
        </p:nvSpPr>
        <p:spPr>
          <a:xfrm>
            <a:off x="5158489" y="3421436"/>
            <a:ext cx="3157928" cy="6923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Modelo de Remuneración:</a:t>
            </a:r>
          </a:p>
          <a:p>
            <a:pPr algn="ctr"/>
            <a:r>
              <a:rPr lang="es-CO" sz="1400" b="1" dirty="0"/>
              <a:t>$90.000 </a:t>
            </a:r>
            <a:r>
              <a:rPr lang="es-CO" sz="1400" dirty="0"/>
              <a:t>por cada usuario Asociado</a:t>
            </a:r>
          </a:p>
        </p:txBody>
      </p:sp>
      <p:sp>
        <p:nvSpPr>
          <p:cNvPr id="43" name="Flecha abajo 42"/>
          <p:cNvSpPr/>
          <p:nvPr/>
        </p:nvSpPr>
        <p:spPr>
          <a:xfrm>
            <a:off x="2195736" y="3789040"/>
            <a:ext cx="360040" cy="1849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redondeado 43"/>
          <p:cNvSpPr/>
          <p:nvPr/>
        </p:nvSpPr>
        <p:spPr>
          <a:xfrm>
            <a:off x="539552" y="4005064"/>
            <a:ext cx="3764462" cy="536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BD de BI con asociados de los segmentos </a:t>
            </a: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A, B, C y D 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22738" y="5661248"/>
            <a:ext cx="327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u="sng" dirty="0" smtClean="0"/>
              <a:t>PROFUNDIZAR</a:t>
            </a:r>
            <a:endParaRPr lang="es-CO" b="1" u="sng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467544" y="4753376"/>
            <a:ext cx="3932365" cy="763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Asociados segmentos A Y B : </a:t>
            </a:r>
            <a:r>
              <a:rPr lang="es-CO" sz="1200" dirty="0" smtClean="0"/>
              <a:t>Productos de prima Baja CEM , SAO Y </a:t>
            </a:r>
            <a:r>
              <a:rPr lang="es-CO" sz="1200" dirty="0"/>
              <a:t>TRADE</a:t>
            </a:r>
            <a:endParaRPr lang="es-CO" sz="1200" dirty="0" smtClean="0"/>
          </a:p>
          <a:p>
            <a:pPr algn="ctr"/>
            <a:r>
              <a:rPr lang="es-CO" sz="1200" b="1" dirty="0" smtClean="0"/>
              <a:t>Asociados segmento C Y D: </a:t>
            </a:r>
            <a:r>
              <a:rPr lang="es-CO" sz="1200" dirty="0" smtClean="0"/>
              <a:t>Productos de prima media y alta ORO, ORO PLUS , PLATA JOVEN y ASOCIADO</a:t>
            </a:r>
            <a:endParaRPr lang="es-CO" sz="1200" dirty="0"/>
          </a:p>
        </p:txBody>
      </p:sp>
      <p:sp>
        <p:nvSpPr>
          <p:cNvPr id="47" name="Flecha abajo 46"/>
          <p:cNvSpPr/>
          <p:nvPr/>
        </p:nvSpPr>
        <p:spPr>
          <a:xfrm>
            <a:off x="2195736" y="4581128"/>
            <a:ext cx="360040" cy="1849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redondeado 47"/>
          <p:cNvSpPr/>
          <p:nvPr/>
        </p:nvSpPr>
        <p:spPr>
          <a:xfrm>
            <a:off x="739224" y="6054901"/>
            <a:ext cx="3273063" cy="326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600" u="sng" dirty="0" smtClean="0"/>
          </a:p>
          <a:p>
            <a:pPr algn="ctr"/>
            <a:r>
              <a:rPr lang="es-CO" sz="1600" u="sng" dirty="0" smtClean="0">
                <a:hlinkClick r:id="rId3" action="ppaction://hlinksldjump"/>
              </a:rPr>
              <a:t>VER MODELO DE COMISIONES</a:t>
            </a:r>
            <a:endParaRPr lang="es-CO" sz="1600" u="sng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94405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9" grpId="0" animBg="1"/>
      <p:bldP spid="24" grpId="0" animBg="1"/>
      <p:bldP spid="26" grpId="0"/>
      <p:bldP spid="28" grpId="0" animBg="1"/>
      <p:bldP spid="37" grpId="0"/>
      <p:bldP spid="38" grpId="0" animBg="1"/>
      <p:bldP spid="21" grpId="0"/>
      <p:bldP spid="39" grpId="0" animBg="1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51520" y="116632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accent1"/>
                </a:solidFill>
              </a:rPr>
              <a:t>Modelo de Comisiones e Incentivos</a:t>
            </a:r>
            <a:endParaRPr lang="es-CO" sz="2000" b="1" dirty="0" smtClean="0">
              <a:solidFill>
                <a:schemeClr val="accent1"/>
              </a:solidFill>
            </a:endParaRPr>
          </a:p>
        </p:txBody>
      </p:sp>
      <p:sp>
        <p:nvSpPr>
          <p:cNvPr id="30" name="10 CuadroTexto"/>
          <p:cNvSpPr txBox="1"/>
          <p:nvPr/>
        </p:nvSpPr>
        <p:spPr>
          <a:xfrm>
            <a:off x="5868144" y="2800478"/>
            <a:ext cx="243578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1600" dirty="0" smtClean="0"/>
              <a:t>Bono Mensual People Pass de </a:t>
            </a:r>
            <a:r>
              <a:rPr lang="es-CO" sz="1600" b="1" dirty="0" smtClean="0"/>
              <a:t>$17.000 </a:t>
            </a:r>
            <a:r>
              <a:rPr lang="es-CO" sz="1600" dirty="0" smtClean="0"/>
              <a:t>por</a:t>
            </a:r>
            <a:r>
              <a:rPr lang="es-CO" sz="1600" b="1" dirty="0" smtClean="0"/>
              <a:t> </a:t>
            </a:r>
            <a:r>
              <a:rPr lang="es-CO" sz="1600" dirty="0" smtClean="0"/>
              <a:t>ventas de MI en asociado Cabeza.</a:t>
            </a:r>
            <a:endParaRPr lang="es-CO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08" y="1196752"/>
            <a:ext cx="4738317" cy="27640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8478" y="1376827"/>
            <a:ext cx="4018018" cy="1102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43808" y="422108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 smtClean="0"/>
              <a:t>Nota: El pago de los valores del primer rango y de la bonificación serán realizados vía incentivos a través de Tarjetas de </a:t>
            </a:r>
            <a:r>
              <a:rPr lang="es-CO" sz="1400" b="1" dirty="0"/>
              <a:t>P</a:t>
            </a:r>
            <a:r>
              <a:rPr lang="es-CO" sz="1400" b="1" dirty="0" smtClean="0"/>
              <a:t>eople Pass. 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xmlns="" val="344758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291"/>
          <p:cNvGrpSpPr>
            <a:grpSpLocks/>
          </p:cNvGrpSpPr>
          <p:nvPr/>
        </p:nvGrpSpPr>
        <p:grpSpPr bwMode="auto">
          <a:xfrm>
            <a:off x="4436148" y="2266792"/>
            <a:ext cx="558744" cy="494101"/>
            <a:chOff x="507474" y="-1241701"/>
            <a:chExt cx="4236565" cy="4310692"/>
          </a:xfrm>
        </p:grpSpPr>
        <p:grpSp>
          <p:nvGrpSpPr>
            <p:cNvPr id="22" name="Gruppe 111"/>
            <p:cNvGrpSpPr/>
            <p:nvPr/>
          </p:nvGrpSpPr>
          <p:grpSpPr>
            <a:xfrm>
              <a:off x="832487" y="-1241701"/>
              <a:ext cx="3911552" cy="4236565"/>
              <a:chOff x="3527425" y="3451225"/>
              <a:chExt cx="1089025" cy="1179513"/>
            </a:xfrm>
            <a:solidFill>
              <a:schemeClr val="tx1"/>
            </a:solidFill>
          </p:grpSpPr>
          <p:sp>
            <p:nvSpPr>
              <p:cNvPr id="26" name="Freeform 207"/>
              <p:cNvSpPr>
                <a:spLocks/>
              </p:cNvSpPr>
              <p:nvPr/>
            </p:nvSpPr>
            <p:spPr bwMode="auto">
              <a:xfrm>
                <a:off x="4586288" y="4176713"/>
                <a:ext cx="30162" cy="30162"/>
              </a:xfrm>
              <a:custGeom>
                <a:avLst/>
                <a:gdLst>
                  <a:gd name="T0" fmla="*/ 20637 w 19"/>
                  <a:gd name="T1" fmla="*/ 0 h 19"/>
                  <a:gd name="T2" fmla="*/ 20637 w 19"/>
                  <a:gd name="T3" fmla="*/ 0 h 19"/>
                  <a:gd name="T4" fmla="*/ 20637 w 19"/>
                  <a:gd name="T5" fmla="*/ 9525 h 19"/>
                  <a:gd name="T6" fmla="*/ 9525 w 19"/>
                  <a:gd name="T7" fmla="*/ 9525 h 19"/>
                  <a:gd name="T8" fmla="*/ 0 w 19"/>
                  <a:gd name="T9" fmla="*/ 0 h 19"/>
                  <a:gd name="T10" fmla="*/ 0 w 19"/>
                  <a:gd name="T11" fmla="*/ 0 h 19"/>
                  <a:gd name="T12" fmla="*/ 0 w 19"/>
                  <a:gd name="T13" fmla="*/ 30162 h 19"/>
                  <a:gd name="T14" fmla="*/ 0 w 19"/>
                  <a:gd name="T15" fmla="*/ 30162 h 19"/>
                  <a:gd name="T16" fmla="*/ 9525 w 19"/>
                  <a:gd name="T17" fmla="*/ 30162 h 19"/>
                  <a:gd name="T18" fmla="*/ 30162 w 19"/>
                  <a:gd name="T19" fmla="*/ 20637 h 19"/>
                  <a:gd name="T20" fmla="*/ 30162 w 19"/>
                  <a:gd name="T21" fmla="*/ 9525 h 19"/>
                  <a:gd name="T22" fmla="*/ 20637 w 19"/>
                  <a:gd name="T23" fmla="*/ 0 h 19"/>
                  <a:gd name="T24" fmla="*/ 20637 w 19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"/>
                  <a:gd name="T40" fmla="*/ 0 h 19"/>
                  <a:gd name="T41" fmla="*/ 19 w 19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" h="19">
                    <a:moveTo>
                      <a:pt x="13" y="0"/>
                    </a:moveTo>
                    <a:lnTo>
                      <a:pt x="13" y="0"/>
                    </a:lnTo>
                    <a:lnTo>
                      <a:pt x="13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19" y="13"/>
                    </a:lnTo>
                    <a:lnTo>
                      <a:pt x="19" y="6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7" name="Freeform 212"/>
              <p:cNvSpPr>
                <a:spLocks/>
              </p:cNvSpPr>
              <p:nvPr/>
            </p:nvSpPr>
            <p:spPr bwMode="auto">
              <a:xfrm>
                <a:off x="4465638" y="4348163"/>
                <a:ext cx="80962" cy="20637"/>
              </a:xfrm>
              <a:custGeom>
                <a:avLst/>
                <a:gdLst>
                  <a:gd name="T0" fmla="*/ 0 w 51"/>
                  <a:gd name="T1" fmla="*/ 0 h 13"/>
                  <a:gd name="T2" fmla="*/ 0 w 51"/>
                  <a:gd name="T3" fmla="*/ 0 h 13"/>
                  <a:gd name="T4" fmla="*/ 0 w 51"/>
                  <a:gd name="T5" fmla="*/ 9525 h 13"/>
                  <a:gd name="T6" fmla="*/ 9525 w 51"/>
                  <a:gd name="T7" fmla="*/ 20637 h 13"/>
                  <a:gd name="T8" fmla="*/ 30162 w 51"/>
                  <a:gd name="T9" fmla="*/ 20637 h 13"/>
                  <a:gd name="T10" fmla="*/ 50800 w 51"/>
                  <a:gd name="T11" fmla="*/ 20637 h 13"/>
                  <a:gd name="T12" fmla="*/ 80962 w 51"/>
                  <a:gd name="T13" fmla="*/ 20637 h 13"/>
                  <a:gd name="T14" fmla="*/ 80962 w 51"/>
                  <a:gd name="T15" fmla="*/ 20637 h 13"/>
                  <a:gd name="T16" fmla="*/ 80962 w 51"/>
                  <a:gd name="T17" fmla="*/ 9525 h 13"/>
                  <a:gd name="T18" fmla="*/ 69850 w 51"/>
                  <a:gd name="T19" fmla="*/ 0 h 13"/>
                  <a:gd name="T20" fmla="*/ 39687 w 51"/>
                  <a:gd name="T21" fmla="*/ 0 h 13"/>
                  <a:gd name="T22" fmla="*/ 9525 w 51"/>
                  <a:gd name="T23" fmla="*/ 0 h 13"/>
                  <a:gd name="T24" fmla="*/ 0 w 51"/>
                  <a:gd name="T25" fmla="*/ 0 h 13"/>
                  <a:gd name="T26" fmla="*/ 0 w 51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"/>
                  <a:gd name="T43" fmla="*/ 0 h 13"/>
                  <a:gd name="T44" fmla="*/ 51 w 51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13"/>
                    </a:lnTo>
                    <a:lnTo>
                      <a:pt x="51" y="13"/>
                    </a:lnTo>
                    <a:lnTo>
                      <a:pt x="51" y="6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8" name="Freeform 214"/>
              <p:cNvSpPr>
                <a:spLocks/>
              </p:cNvSpPr>
              <p:nvPr/>
            </p:nvSpPr>
            <p:spPr bwMode="auto">
              <a:xfrm>
                <a:off x="4475163" y="4378325"/>
                <a:ext cx="71437" cy="30163"/>
              </a:xfrm>
              <a:custGeom>
                <a:avLst/>
                <a:gdLst>
                  <a:gd name="T0" fmla="*/ 0 w 45"/>
                  <a:gd name="T1" fmla="*/ 0 h 19"/>
                  <a:gd name="T2" fmla="*/ 0 w 45"/>
                  <a:gd name="T3" fmla="*/ 0 h 19"/>
                  <a:gd name="T4" fmla="*/ 0 w 45"/>
                  <a:gd name="T5" fmla="*/ 30163 h 19"/>
                  <a:gd name="T6" fmla="*/ 0 w 45"/>
                  <a:gd name="T7" fmla="*/ 30163 h 19"/>
                  <a:gd name="T8" fmla="*/ 41275 w 45"/>
                  <a:gd name="T9" fmla="*/ 20638 h 19"/>
                  <a:gd name="T10" fmla="*/ 71437 w 45"/>
                  <a:gd name="T11" fmla="*/ 20638 h 19"/>
                  <a:gd name="T12" fmla="*/ 71437 w 45"/>
                  <a:gd name="T13" fmla="*/ 20638 h 19"/>
                  <a:gd name="T14" fmla="*/ 60325 w 45"/>
                  <a:gd name="T15" fmla="*/ 0 h 19"/>
                  <a:gd name="T16" fmla="*/ 41275 w 45"/>
                  <a:gd name="T17" fmla="*/ 0 h 19"/>
                  <a:gd name="T18" fmla="*/ 0 w 45"/>
                  <a:gd name="T19" fmla="*/ 0 h 19"/>
                  <a:gd name="T20" fmla="*/ 0 w 45"/>
                  <a:gd name="T21" fmla="*/ 0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19"/>
                  <a:gd name="T35" fmla="*/ 45 w 45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26" y="13"/>
                    </a:lnTo>
                    <a:lnTo>
                      <a:pt x="45" y="13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33" name="Freeform 216"/>
              <p:cNvSpPr>
                <a:spLocks/>
              </p:cNvSpPr>
              <p:nvPr/>
            </p:nvSpPr>
            <p:spPr bwMode="auto">
              <a:xfrm>
                <a:off x="4465638" y="4408488"/>
                <a:ext cx="60325" cy="20637"/>
              </a:xfrm>
              <a:custGeom>
                <a:avLst/>
                <a:gdLst>
                  <a:gd name="T0" fmla="*/ 60325 w 38"/>
                  <a:gd name="T1" fmla="*/ 20637 h 13"/>
                  <a:gd name="T2" fmla="*/ 60325 w 38"/>
                  <a:gd name="T3" fmla="*/ 20637 h 13"/>
                  <a:gd name="T4" fmla="*/ 60325 w 38"/>
                  <a:gd name="T5" fmla="*/ 11112 h 13"/>
                  <a:gd name="T6" fmla="*/ 50800 w 38"/>
                  <a:gd name="T7" fmla="*/ 0 h 13"/>
                  <a:gd name="T8" fmla="*/ 30163 w 38"/>
                  <a:gd name="T9" fmla="*/ 0 h 13"/>
                  <a:gd name="T10" fmla="*/ 0 w 38"/>
                  <a:gd name="T11" fmla="*/ 0 h 13"/>
                  <a:gd name="T12" fmla="*/ 0 w 38"/>
                  <a:gd name="T13" fmla="*/ 11112 h 13"/>
                  <a:gd name="T14" fmla="*/ 0 w 38"/>
                  <a:gd name="T15" fmla="*/ 20637 h 13"/>
                  <a:gd name="T16" fmla="*/ 0 w 38"/>
                  <a:gd name="T17" fmla="*/ 20637 h 13"/>
                  <a:gd name="T18" fmla="*/ 9525 w 38"/>
                  <a:gd name="T19" fmla="*/ 20637 h 13"/>
                  <a:gd name="T20" fmla="*/ 30163 w 38"/>
                  <a:gd name="T21" fmla="*/ 20637 h 13"/>
                  <a:gd name="T22" fmla="*/ 50800 w 38"/>
                  <a:gd name="T23" fmla="*/ 11112 h 13"/>
                  <a:gd name="T24" fmla="*/ 60325 w 38"/>
                  <a:gd name="T25" fmla="*/ 20637 h 13"/>
                  <a:gd name="T26" fmla="*/ 60325 w 38"/>
                  <a:gd name="T27" fmla="*/ 20637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8"/>
                  <a:gd name="T43" fmla="*/ 0 h 13"/>
                  <a:gd name="T44" fmla="*/ 38 w 38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8" h="13">
                    <a:moveTo>
                      <a:pt x="38" y="13"/>
                    </a:moveTo>
                    <a:lnTo>
                      <a:pt x="38" y="13"/>
                    </a:lnTo>
                    <a:lnTo>
                      <a:pt x="38" y="7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7"/>
                    </a:lnTo>
                    <a:lnTo>
                      <a:pt x="38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34" name="Freeform 219"/>
              <p:cNvSpPr>
                <a:spLocks/>
              </p:cNvSpPr>
              <p:nvPr/>
            </p:nvSpPr>
            <p:spPr bwMode="auto">
              <a:xfrm>
                <a:off x="4475163" y="4176713"/>
                <a:ext cx="50800" cy="30162"/>
              </a:xfrm>
              <a:custGeom>
                <a:avLst/>
                <a:gdLst>
                  <a:gd name="T0" fmla="*/ 50800 w 32"/>
                  <a:gd name="T1" fmla="*/ 30162 h 19"/>
                  <a:gd name="T2" fmla="*/ 50800 w 32"/>
                  <a:gd name="T3" fmla="*/ 30162 h 19"/>
                  <a:gd name="T4" fmla="*/ 50800 w 32"/>
                  <a:gd name="T5" fmla="*/ 9525 h 19"/>
                  <a:gd name="T6" fmla="*/ 41275 w 32"/>
                  <a:gd name="T7" fmla="*/ 0 h 19"/>
                  <a:gd name="T8" fmla="*/ 41275 w 32"/>
                  <a:gd name="T9" fmla="*/ 0 h 19"/>
                  <a:gd name="T10" fmla="*/ 30162 w 32"/>
                  <a:gd name="T11" fmla="*/ 9525 h 19"/>
                  <a:gd name="T12" fmla="*/ 11112 w 32"/>
                  <a:gd name="T13" fmla="*/ 20637 h 19"/>
                  <a:gd name="T14" fmla="*/ 0 w 32"/>
                  <a:gd name="T15" fmla="*/ 20637 h 19"/>
                  <a:gd name="T16" fmla="*/ 0 w 32"/>
                  <a:gd name="T17" fmla="*/ 30162 h 19"/>
                  <a:gd name="T18" fmla="*/ 0 w 32"/>
                  <a:gd name="T19" fmla="*/ 30162 h 19"/>
                  <a:gd name="T20" fmla="*/ 11112 w 32"/>
                  <a:gd name="T21" fmla="*/ 30162 h 19"/>
                  <a:gd name="T22" fmla="*/ 20637 w 32"/>
                  <a:gd name="T23" fmla="*/ 30162 h 19"/>
                  <a:gd name="T24" fmla="*/ 50800 w 32"/>
                  <a:gd name="T25" fmla="*/ 30162 h 19"/>
                  <a:gd name="T26" fmla="*/ 50800 w 32"/>
                  <a:gd name="T27" fmla="*/ 30162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19"/>
                  <a:gd name="T44" fmla="*/ 32 w 32"/>
                  <a:gd name="T45" fmla="*/ 19 h 1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19">
                    <a:moveTo>
                      <a:pt x="32" y="19"/>
                    </a:moveTo>
                    <a:lnTo>
                      <a:pt x="32" y="19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9" y="6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13" y="19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35" name="Freeform 220"/>
              <p:cNvSpPr>
                <a:spLocks/>
              </p:cNvSpPr>
              <p:nvPr/>
            </p:nvSpPr>
            <p:spPr bwMode="auto">
              <a:xfrm>
                <a:off x="4586288" y="4176713"/>
                <a:ext cx="30162" cy="30162"/>
              </a:xfrm>
              <a:custGeom>
                <a:avLst/>
                <a:gdLst>
                  <a:gd name="T0" fmla="*/ 20637 w 19"/>
                  <a:gd name="T1" fmla="*/ 0 h 19"/>
                  <a:gd name="T2" fmla="*/ 20637 w 19"/>
                  <a:gd name="T3" fmla="*/ 0 h 19"/>
                  <a:gd name="T4" fmla="*/ 20637 w 19"/>
                  <a:gd name="T5" fmla="*/ 9525 h 19"/>
                  <a:gd name="T6" fmla="*/ 9525 w 19"/>
                  <a:gd name="T7" fmla="*/ 9525 h 19"/>
                  <a:gd name="T8" fmla="*/ 0 w 19"/>
                  <a:gd name="T9" fmla="*/ 0 h 19"/>
                  <a:gd name="T10" fmla="*/ 0 w 19"/>
                  <a:gd name="T11" fmla="*/ 0 h 19"/>
                  <a:gd name="T12" fmla="*/ 0 w 19"/>
                  <a:gd name="T13" fmla="*/ 30162 h 19"/>
                  <a:gd name="T14" fmla="*/ 0 w 19"/>
                  <a:gd name="T15" fmla="*/ 30162 h 19"/>
                  <a:gd name="T16" fmla="*/ 9525 w 19"/>
                  <a:gd name="T17" fmla="*/ 30162 h 19"/>
                  <a:gd name="T18" fmla="*/ 30162 w 19"/>
                  <a:gd name="T19" fmla="*/ 20637 h 19"/>
                  <a:gd name="T20" fmla="*/ 30162 w 19"/>
                  <a:gd name="T21" fmla="*/ 9525 h 19"/>
                  <a:gd name="T22" fmla="*/ 20637 w 19"/>
                  <a:gd name="T23" fmla="*/ 0 h 19"/>
                  <a:gd name="T24" fmla="*/ 20637 w 19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"/>
                  <a:gd name="T40" fmla="*/ 0 h 19"/>
                  <a:gd name="T41" fmla="*/ 19 w 19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" h="19">
                    <a:moveTo>
                      <a:pt x="13" y="0"/>
                    </a:moveTo>
                    <a:lnTo>
                      <a:pt x="13" y="0"/>
                    </a:lnTo>
                    <a:lnTo>
                      <a:pt x="13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19" y="13"/>
                    </a:lnTo>
                    <a:lnTo>
                      <a:pt x="19" y="6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37" name="Freeform 226"/>
              <p:cNvSpPr>
                <a:spLocks/>
              </p:cNvSpPr>
              <p:nvPr/>
            </p:nvSpPr>
            <p:spPr bwMode="auto">
              <a:xfrm>
                <a:off x="4465638" y="4348163"/>
                <a:ext cx="80962" cy="20637"/>
              </a:xfrm>
              <a:custGeom>
                <a:avLst/>
                <a:gdLst>
                  <a:gd name="T0" fmla="*/ 0 w 51"/>
                  <a:gd name="T1" fmla="*/ 0 h 13"/>
                  <a:gd name="T2" fmla="*/ 0 w 51"/>
                  <a:gd name="T3" fmla="*/ 0 h 13"/>
                  <a:gd name="T4" fmla="*/ 0 w 51"/>
                  <a:gd name="T5" fmla="*/ 9525 h 13"/>
                  <a:gd name="T6" fmla="*/ 9525 w 51"/>
                  <a:gd name="T7" fmla="*/ 20637 h 13"/>
                  <a:gd name="T8" fmla="*/ 30162 w 51"/>
                  <a:gd name="T9" fmla="*/ 20637 h 13"/>
                  <a:gd name="T10" fmla="*/ 50800 w 51"/>
                  <a:gd name="T11" fmla="*/ 20637 h 13"/>
                  <a:gd name="T12" fmla="*/ 80962 w 51"/>
                  <a:gd name="T13" fmla="*/ 20637 h 13"/>
                  <a:gd name="T14" fmla="*/ 80962 w 51"/>
                  <a:gd name="T15" fmla="*/ 20637 h 13"/>
                  <a:gd name="T16" fmla="*/ 80962 w 51"/>
                  <a:gd name="T17" fmla="*/ 9525 h 13"/>
                  <a:gd name="T18" fmla="*/ 69850 w 51"/>
                  <a:gd name="T19" fmla="*/ 0 h 13"/>
                  <a:gd name="T20" fmla="*/ 39687 w 51"/>
                  <a:gd name="T21" fmla="*/ 0 h 13"/>
                  <a:gd name="T22" fmla="*/ 9525 w 51"/>
                  <a:gd name="T23" fmla="*/ 0 h 13"/>
                  <a:gd name="T24" fmla="*/ 0 w 51"/>
                  <a:gd name="T25" fmla="*/ 0 h 13"/>
                  <a:gd name="T26" fmla="*/ 0 w 51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"/>
                  <a:gd name="T43" fmla="*/ 0 h 13"/>
                  <a:gd name="T44" fmla="*/ 51 w 51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13"/>
                    </a:lnTo>
                    <a:lnTo>
                      <a:pt x="51" y="13"/>
                    </a:lnTo>
                    <a:lnTo>
                      <a:pt x="51" y="6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1" name="Freeform 228"/>
              <p:cNvSpPr>
                <a:spLocks/>
              </p:cNvSpPr>
              <p:nvPr/>
            </p:nvSpPr>
            <p:spPr bwMode="auto">
              <a:xfrm>
                <a:off x="4475163" y="4378325"/>
                <a:ext cx="71437" cy="30163"/>
              </a:xfrm>
              <a:custGeom>
                <a:avLst/>
                <a:gdLst>
                  <a:gd name="T0" fmla="*/ 0 w 45"/>
                  <a:gd name="T1" fmla="*/ 0 h 19"/>
                  <a:gd name="T2" fmla="*/ 0 w 45"/>
                  <a:gd name="T3" fmla="*/ 0 h 19"/>
                  <a:gd name="T4" fmla="*/ 0 w 45"/>
                  <a:gd name="T5" fmla="*/ 30163 h 19"/>
                  <a:gd name="T6" fmla="*/ 0 w 45"/>
                  <a:gd name="T7" fmla="*/ 30163 h 19"/>
                  <a:gd name="T8" fmla="*/ 41275 w 45"/>
                  <a:gd name="T9" fmla="*/ 20638 h 19"/>
                  <a:gd name="T10" fmla="*/ 71437 w 45"/>
                  <a:gd name="T11" fmla="*/ 20638 h 19"/>
                  <a:gd name="T12" fmla="*/ 71437 w 45"/>
                  <a:gd name="T13" fmla="*/ 20638 h 19"/>
                  <a:gd name="T14" fmla="*/ 60325 w 45"/>
                  <a:gd name="T15" fmla="*/ 0 h 19"/>
                  <a:gd name="T16" fmla="*/ 41275 w 45"/>
                  <a:gd name="T17" fmla="*/ 0 h 19"/>
                  <a:gd name="T18" fmla="*/ 0 w 45"/>
                  <a:gd name="T19" fmla="*/ 0 h 19"/>
                  <a:gd name="T20" fmla="*/ 0 w 45"/>
                  <a:gd name="T21" fmla="*/ 0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19"/>
                  <a:gd name="T35" fmla="*/ 45 w 45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26" y="13"/>
                    </a:lnTo>
                    <a:lnTo>
                      <a:pt x="45" y="13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4" name="Freeform 231"/>
              <p:cNvSpPr>
                <a:spLocks/>
              </p:cNvSpPr>
              <p:nvPr/>
            </p:nvSpPr>
            <p:spPr bwMode="auto">
              <a:xfrm>
                <a:off x="4475163" y="4498975"/>
                <a:ext cx="50800" cy="30163"/>
              </a:xfrm>
              <a:custGeom>
                <a:avLst/>
                <a:gdLst>
                  <a:gd name="T0" fmla="*/ 50800 w 32"/>
                  <a:gd name="T1" fmla="*/ 30163 h 19"/>
                  <a:gd name="T2" fmla="*/ 50800 w 32"/>
                  <a:gd name="T3" fmla="*/ 30163 h 19"/>
                  <a:gd name="T4" fmla="*/ 50800 w 32"/>
                  <a:gd name="T5" fmla="*/ 11113 h 19"/>
                  <a:gd name="T6" fmla="*/ 41275 w 32"/>
                  <a:gd name="T7" fmla="*/ 0 h 19"/>
                  <a:gd name="T8" fmla="*/ 41275 w 32"/>
                  <a:gd name="T9" fmla="*/ 0 h 19"/>
                  <a:gd name="T10" fmla="*/ 30162 w 32"/>
                  <a:gd name="T11" fmla="*/ 11113 h 19"/>
                  <a:gd name="T12" fmla="*/ 11112 w 32"/>
                  <a:gd name="T13" fmla="*/ 20638 h 19"/>
                  <a:gd name="T14" fmla="*/ 0 w 32"/>
                  <a:gd name="T15" fmla="*/ 20638 h 19"/>
                  <a:gd name="T16" fmla="*/ 0 w 32"/>
                  <a:gd name="T17" fmla="*/ 30163 h 19"/>
                  <a:gd name="T18" fmla="*/ 0 w 32"/>
                  <a:gd name="T19" fmla="*/ 30163 h 19"/>
                  <a:gd name="T20" fmla="*/ 11112 w 32"/>
                  <a:gd name="T21" fmla="*/ 30163 h 19"/>
                  <a:gd name="T22" fmla="*/ 20637 w 32"/>
                  <a:gd name="T23" fmla="*/ 30163 h 19"/>
                  <a:gd name="T24" fmla="*/ 50800 w 32"/>
                  <a:gd name="T25" fmla="*/ 30163 h 19"/>
                  <a:gd name="T26" fmla="*/ 50800 w 32"/>
                  <a:gd name="T27" fmla="*/ 30163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19"/>
                  <a:gd name="T44" fmla="*/ 32 w 32"/>
                  <a:gd name="T45" fmla="*/ 19 h 1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19">
                    <a:moveTo>
                      <a:pt x="32" y="19"/>
                    </a:moveTo>
                    <a:lnTo>
                      <a:pt x="32" y="19"/>
                    </a:lnTo>
                    <a:lnTo>
                      <a:pt x="32" y="7"/>
                    </a:lnTo>
                    <a:lnTo>
                      <a:pt x="26" y="0"/>
                    </a:lnTo>
                    <a:lnTo>
                      <a:pt x="19" y="7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13" y="19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5" name="Freeform 234"/>
              <p:cNvSpPr>
                <a:spLocks/>
              </p:cNvSpPr>
              <p:nvPr/>
            </p:nvSpPr>
            <p:spPr bwMode="auto">
              <a:xfrm>
                <a:off x="4465638" y="4579938"/>
                <a:ext cx="80962" cy="20637"/>
              </a:xfrm>
              <a:custGeom>
                <a:avLst/>
                <a:gdLst>
                  <a:gd name="T0" fmla="*/ 80962 w 51"/>
                  <a:gd name="T1" fmla="*/ 0 h 13"/>
                  <a:gd name="T2" fmla="*/ 80962 w 51"/>
                  <a:gd name="T3" fmla="*/ 0 h 13"/>
                  <a:gd name="T4" fmla="*/ 39687 w 51"/>
                  <a:gd name="T5" fmla="*/ 0 h 13"/>
                  <a:gd name="T6" fmla="*/ 20637 w 51"/>
                  <a:gd name="T7" fmla="*/ 0 h 13"/>
                  <a:gd name="T8" fmla="*/ 0 w 51"/>
                  <a:gd name="T9" fmla="*/ 20637 h 13"/>
                  <a:gd name="T10" fmla="*/ 0 w 51"/>
                  <a:gd name="T11" fmla="*/ 20637 h 13"/>
                  <a:gd name="T12" fmla="*/ 50800 w 51"/>
                  <a:gd name="T13" fmla="*/ 20637 h 13"/>
                  <a:gd name="T14" fmla="*/ 69850 w 51"/>
                  <a:gd name="T15" fmla="*/ 9525 h 13"/>
                  <a:gd name="T16" fmla="*/ 80962 w 51"/>
                  <a:gd name="T17" fmla="*/ 0 h 13"/>
                  <a:gd name="T18" fmla="*/ 80962 w 51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13"/>
                  <a:gd name="T32" fmla="*/ 51 w 5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13">
                    <a:moveTo>
                      <a:pt x="51" y="0"/>
                    </a:moveTo>
                    <a:lnTo>
                      <a:pt x="51" y="0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32" y="13"/>
                    </a:lnTo>
                    <a:lnTo>
                      <a:pt x="44" y="6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7" name="Freeform 236"/>
              <p:cNvSpPr>
                <a:spLocks/>
              </p:cNvSpPr>
              <p:nvPr/>
            </p:nvSpPr>
            <p:spPr bwMode="auto">
              <a:xfrm>
                <a:off x="4465638" y="4610100"/>
                <a:ext cx="60325" cy="20638"/>
              </a:xfrm>
              <a:custGeom>
                <a:avLst/>
                <a:gdLst>
                  <a:gd name="T0" fmla="*/ 9525 w 38"/>
                  <a:gd name="T1" fmla="*/ 20638 h 13"/>
                  <a:gd name="T2" fmla="*/ 9525 w 38"/>
                  <a:gd name="T3" fmla="*/ 20638 h 13"/>
                  <a:gd name="T4" fmla="*/ 30163 w 38"/>
                  <a:gd name="T5" fmla="*/ 20638 h 13"/>
                  <a:gd name="T6" fmla="*/ 60325 w 38"/>
                  <a:gd name="T7" fmla="*/ 20638 h 13"/>
                  <a:gd name="T8" fmla="*/ 60325 w 38"/>
                  <a:gd name="T9" fmla="*/ 20638 h 13"/>
                  <a:gd name="T10" fmla="*/ 60325 w 38"/>
                  <a:gd name="T11" fmla="*/ 0 h 13"/>
                  <a:gd name="T12" fmla="*/ 60325 w 38"/>
                  <a:gd name="T13" fmla="*/ 0 h 13"/>
                  <a:gd name="T14" fmla="*/ 60325 w 38"/>
                  <a:gd name="T15" fmla="*/ 0 h 13"/>
                  <a:gd name="T16" fmla="*/ 50800 w 38"/>
                  <a:gd name="T17" fmla="*/ 0 h 13"/>
                  <a:gd name="T18" fmla="*/ 50800 w 38"/>
                  <a:gd name="T19" fmla="*/ 0 h 13"/>
                  <a:gd name="T20" fmla="*/ 39687 w 38"/>
                  <a:gd name="T21" fmla="*/ 0 h 13"/>
                  <a:gd name="T22" fmla="*/ 20637 w 38"/>
                  <a:gd name="T23" fmla="*/ 11113 h 13"/>
                  <a:gd name="T24" fmla="*/ 0 w 38"/>
                  <a:gd name="T25" fmla="*/ 11113 h 13"/>
                  <a:gd name="T26" fmla="*/ 0 w 38"/>
                  <a:gd name="T27" fmla="*/ 11113 h 13"/>
                  <a:gd name="T28" fmla="*/ 9525 w 38"/>
                  <a:gd name="T29" fmla="*/ 20638 h 13"/>
                  <a:gd name="T30" fmla="*/ 9525 w 38"/>
                  <a:gd name="T31" fmla="*/ 20638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13"/>
                  <a:gd name="T50" fmla="*/ 38 w 38"/>
                  <a:gd name="T51" fmla="*/ 13 h 1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13">
                    <a:moveTo>
                      <a:pt x="6" y="13"/>
                    </a:moveTo>
                    <a:lnTo>
                      <a:pt x="6" y="13"/>
                    </a:lnTo>
                    <a:lnTo>
                      <a:pt x="19" y="13"/>
                    </a:lnTo>
                    <a:lnTo>
                      <a:pt x="38" y="1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8" name="Freeform 238"/>
              <p:cNvSpPr>
                <a:spLocks/>
              </p:cNvSpPr>
              <p:nvPr/>
            </p:nvSpPr>
            <p:spPr bwMode="auto">
              <a:xfrm>
                <a:off x="4465638" y="4540250"/>
                <a:ext cx="60325" cy="30163"/>
              </a:xfrm>
              <a:custGeom>
                <a:avLst/>
                <a:gdLst>
                  <a:gd name="T0" fmla="*/ 50800 w 38"/>
                  <a:gd name="T1" fmla="*/ 0 h 19"/>
                  <a:gd name="T2" fmla="*/ 50800 w 38"/>
                  <a:gd name="T3" fmla="*/ 0 h 19"/>
                  <a:gd name="T4" fmla="*/ 50800 w 38"/>
                  <a:gd name="T5" fmla="*/ 9525 h 19"/>
                  <a:gd name="T6" fmla="*/ 50800 w 38"/>
                  <a:gd name="T7" fmla="*/ 9525 h 19"/>
                  <a:gd name="T8" fmla="*/ 30163 w 38"/>
                  <a:gd name="T9" fmla="*/ 9525 h 19"/>
                  <a:gd name="T10" fmla="*/ 9525 w 38"/>
                  <a:gd name="T11" fmla="*/ 9525 h 19"/>
                  <a:gd name="T12" fmla="*/ 0 w 38"/>
                  <a:gd name="T13" fmla="*/ 9525 h 19"/>
                  <a:gd name="T14" fmla="*/ 0 w 38"/>
                  <a:gd name="T15" fmla="*/ 30163 h 19"/>
                  <a:gd name="T16" fmla="*/ 0 w 38"/>
                  <a:gd name="T17" fmla="*/ 30163 h 19"/>
                  <a:gd name="T18" fmla="*/ 50800 w 38"/>
                  <a:gd name="T19" fmla="*/ 30163 h 19"/>
                  <a:gd name="T20" fmla="*/ 60325 w 38"/>
                  <a:gd name="T21" fmla="*/ 19050 h 19"/>
                  <a:gd name="T22" fmla="*/ 50800 w 38"/>
                  <a:gd name="T23" fmla="*/ 0 h 19"/>
                  <a:gd name="T24" fmla="*/ 50800 w 38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8"/>
                  <a:gd name="T40" fmla="*/ 0 h 19"/>
                  <a:gd name="T41" fmla="*/ 38 w 38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8" h="19">
                    <a:moveTo>
                      <a:pt x="32" y="0"/>
                    </a:moveTo>
                    <a:lnTo>
                      <a:pt x="32" y="0"/>
                    </a:lnTo>
                    <a:lnTo>
                      <a:pt x="32" y="6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32" y="19"/>
                    </a:lnTo>
                    <a:lnTo>
                      <a:pt x="38" y="1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49" name="Freeform 241"/>
              <p:cNvSpPr>
                <a:spLocks/>
              </p:cNvSpPr>
              <p:nvPr/>
            </p:nvSpPr>
            <p:spPr bwMode="auto">
              <a:xfrm>
                <a:off x="4465638" y="4579938"/>
                <a:ext cx="80962" cy="20637"/>
              </a:xfrm>
              <a:custGeom>
                <a:avLst/>
                <a:gdLst>
                  <a:gd name="T0" fmla="*/ 80962 w 51"/>
                  <a:gd name="T1" fmla="*/ 0 h 13"/>
                  <a:gd name="T2" fmla="*/ 80962 w 51"/>
                  <a:gd name="T3" fmla="*/ 0 h 13"/>
                  <a:gd name="T4" fmla="*/ 39687 w 51"/>
                  <a:gd name="T5" fmla="*/ 0 h 13"/>
                  <a:gd name="T6" fmla="*/ 20637 w 51"/>
                  <a:gd name="T7" fmla="*/ 0 h 13"/>
                  <a:gd name="T8" fmla="*/ 0 w 51"/>
                  <a:gd name="T9" fmla="*/ 20637 h 13"/>
                  <a:gd name="T10" fmla="*/ 0 w 51"/>
                  <a:gd name="T11" fmla="*/ 20637 h 13"/>
                  <a:gd name="T12" fmla="*/ 50800 w 51"/>
                  <a:gd name="T13" fmla="*/ 20637 h 13"/>
                  <a:gd name="T14" fmla="*/ 69850 w 51"/>
                  <a:gd name="T15" fmla="*/ 9525 h 13"/>
                  <a:gd name="T16" fmla="*/ 80962 w 51"/>
                  <a:gd name="T17" fmla="*/ 0 h 13"/>
                  <a:gd name="T18" fmla="*/ 80962 w 51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13"/>
                  <a:gd name="T32" fmla="*/ 51 w 5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13">
                    <a:moveTo>
                      <a:pt x="51" y="0"/>
                    </a:moveTo>
                    <a:lnTo>
                      <a:pt x="51" y="0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32" y="13"/>
                    </a:lnTo>
                    <a:lnTo>
                      <a:pt x="44" y="6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0" name="Freeform 243"/>
              <p:cNvSpPr>
                <a:spLocks/>
              </p:cNvSpPr>
              <p:nvPr/>
            </p:nvSpPr>
            <p:spPr bwMode="auto">
              <a:xfrm>
                <a:off x="4465638" y="4610100"/>
                <a:ext cx="60325" cy="20638"/>
              </a:xfrm>
              <a:custGeom>
                <a:avLst/>
                <a:gdLst>
                  <a:gd name="T0" fmla="*/ 9525 w 38"/>
                  <a:gd name="T1" fmla="*/ 20638 h 13"/>
                  <a:gd name="T2" fmla="*/ 9525 w 38"/>
                  <a:gd name="T3" fmla="*/ 20638 h 13"/>
                  <a:gd name="T4" fmla="*/ 30163 w 38"/>
                  <a:gd name="T5" fmla="*/ 20638 h 13"/>
                  <a:gd name="T6" fmla="*/ 60325 w 38"/>
                  <a:gd name="T7" fmla="*/ 20638 h 13"/>
                  <a:gd name="T8" fmla="*/ 60325 w 38"/>
                  <a:gd name="T9" fmla="*/ 20638 h 13"/>
                  <a:gd name="T10" fmla="*/ 60325 w 38"/>
                  <a:gd name="T11" fmla="*/ 0 h 13"/>
                  <a:gd name="T12" fmla="*/ 60325 w 38"/>
                  <a:gd name="T13" fmla="*/ 0 h 13"/>
                  <a:gd name="T14" fmla="*/ 60325 w 38"/>
                  <a:gd name="T15" fmla="*/ 0 h 13"/>
                  <a:gd name="T16" fmla="*/ 50800 w 38"/>
                  <a:gd name="T17" fmla="*/ 0 h 13"/>
                  <a:gd name="T18" fmla="*/ 50800 w 38"/>
                  <a:gd name="T19" fmla="*/ 0 h 13"/>
                  <a:gd name="T20" fmla="*/ 39687 w 38"/>
                  <a:gd name="T21" fmla="*/ 0 h 13"/>
                  <a:gd name="T22" fmla="*/ 20637 w 38"/>
                  <a:gd name="T23" fmla="*/ 11113 h 13"/>
                  <a:gd name="T24" fmla="*/ 0 w 38"/>
                  <a:gd name="T25" fmla="*/ 11113 h 13"/>
                  <a:gd name="T26" fmla="*/ 0 w 38"/>
                  <a:gd name="T27" fmla="*/ 11113 h 13"/>
                  <a:gd name="T28" fmla="*/ 9525 w 38"/>
                  <a:gd name="T29" fmla="*/ 20638 h 13"/>
                  <a:gd name="T30" fmla="*/ 9525 w 38"/>
                  <a:gd name="T31" fmla="*/ 20638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13"/>
                  <a:gd name="T50" fmla="*/ 38 w 38"/>
                  <a:gd name="T51" fmla="*/ 13 h 1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13">
                    <a:moveTo>
                      <a:pt x="6" y="13"/>
                    </a:moveTo>
                    <a:lnTo>
                      <a:pt x="6" y="13"/>
                    </a:lnTo>
                    <a:lnTo>
                      <a:pt x="19" y="13"/>
                    </a:lnTo>
                    <a:lnTo>
                      <a:pt x="38" y="1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1" name="Freeform 245"/>
              <p:cNvSpPr>
                <a:spLocks/>
              </p:cNvSpPr>
              <p:nvPr/>
            </p:nvSpPr>
            <p:spPr bwMode="auto">
              <a:xfrm>
                <a:off x="4465638" y="4540250"/>
                <a:ext cx="60325" cy="30163"/>
              </a:xfrm>
              <a:custGeom>
                <a:avLst/>
                <a:gdLst>
                  <a:gd name="T0" fmla="*/ 50800 w 38"/>
                  <a:gd name="T1" fmla="*/ 0 h 19"/>
                  <a:gd name="T2" fmla="*/ 50800 w 38"/>
                  <a:gd name="T3" fmla="*/ 0 h 19"/>
                  <a:gd name="T4" fmla="*/ 50800 w 38"/>
                  <a:gd name="T5" fmla="*/ 9525 h 19"/>
                  <a:gd name="T6" fmla="*/ 50800 w 38"/>
                  <a:gd name="T7" fmla="*/ 9525 h 19"/>
                  <a:gd name="T8" fmla="*/ 30163 w 38"/>
                  <a:gd name="T9" fmla="*/ 9525 h 19"/>
                  <a:gd name="T10" fmla="*/ 9525 w 38"/>
                  <a:gd name="T11" fmla="*/ 9525 h 19"/>
                  <a:gd name="T12" fmla="*/ 0 w 38"/>
                  <a:gd name="T13" fmla="*/ 9525 h 19"/>
                  <a:gd name="T14" fmla="*/ 0 w 38"/>
                  <a:gd name="T15" fmla="*/ 30163 h 19"/>
                  <a:gd name="T16" fmla="*/ 0 w 38"/>
                  <a:gd name="T17" fmla="*/ 30163 h 19"/>
                  <a:gd name="T18" fmla="*/ 50800 w 38"/>
                  <a:gd name="T19" fmla="*/ 30163 h 19"/>
                  <a:gd name="T20" fmla="*/ 60325 w 38"/>
                  <a:gd name="T21" fmla="*/ 19050 h 19"/>
                  <a:gd name="T22" fmla="*/ 50800 w 38"/>
                  <a:gd name="T23" fmla="*/ 0 h 19"/>
                  <a:gd name="T24" fmla="*/ 50800 w 38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8"/>
                  <a:gd name="T40" fmla="*/ 0 h 19"/>
                  <a:gd name="T41" fmla="*/ 38 w 38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8" h="19">
                    <a:moveTo>
                      <a:pt x="32" y="0"/>
                    </a:moveTo>
                    <a:lnTo>
                      <a:pt x="32" y="0"/>
                    </a:lnTo>
                    <a:lnTo>
                      <a:pt x="32" y="6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32" y="19"/>
                    </a:lnTo>
                    <a:lnTo>
                      <a:pt x="38" y="1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2" name="Freeform 281"/>
              <p:cNvSpPr>
                <a:spLocks/>
              </p:cNvSpPr>
              <p:nvPr/>
            </p:nvSpPr>
            <p:spPr bwMode="auto">
              <a:xfrm>
                <a:off x="3629025" y="34512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3" name="Freeform 282"/>
              <p:cNvSpPr>
                <a:spLocks/>
              </p:cNvSpPr>
              <p:nvPr/>
            </p:nvSpPr>
            <p:spPr bwMode="auto">
              <a:xfrm>
                <a:off x="3629025" y="3511550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w 1588"/>
                  <a:gd name="T19" fmla="*/ 0 h 15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8"/>
                  <a:gd name="T31" fmla="*/ 0 h 1588"/>
                  <a:gd name="T32" fmla="*/ 1588 w 1588"/>
                  <a:gd name="T33" fmla="*/ 1588 h 15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4" name="Freeform 283"/>
              <p:cNvSpPr>
                <a:spLocks/>
              </p:cNvSpPr>
              <p:nvPr/>
            </p:nvSpPr>
            <p:spPr bwMode="auto">
              <a:xfrm>
                <a:off x="3629025" y="351155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5" name="Rectangle 284"/>
              <p:cNvSpPr>
                <a:spLocks noChangeArrowheads="1"/>
              </p:cNvSpPr>
              <p:nvPr/>
            </p:nvSpPr>
            <p:spPr bwMode="auto">
              <a:xfrm>
                <a:off x="3629025" y="352107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6" name="Freeform 285"/>
              <p:cNvSpPr>
                <a:spLocks/>
              </p:cNvSpPr>
              <p:nvPr/>
            </p:nvSpPr>
            <p:spPr bwMode="auto">
              <a:xfrm>
                <a:off x="3608388" y="353218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7" name="Freeform 286"/>
              <p:cNvSpPr>
                <a:spLocks/>
              </p:cNvSpPr>
              <p:nvPr/>
            </p:nvSpPr>
            <p:spPr bwMode="auto">
              <a:xfrm>
                <a:off x="3629025" y="3532188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8" name="Freeform 287"/>
              <p:cNvSpPr>
                <a:spLocks/>
              </p:cNvSpPr>
              <p:nvPr/>
            </p:nvSpPr>
            <p:spPr bwMode="auto">
              <a:xfrm>
                <a:off x="3648075" y="3551238"/>
                <a:ext cx="1588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8"/>
                  <a:gd name="T28" fmla="*/ 0 h 1588"/>
                  <a:gd name="T29" fmla="*/ 1588 w 1588"/>
                  <a:gd name="T30" fmla="*/ 1588 h 15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59" name="Rectangle 290"/>
              <p:cNvSpPr>
                <a:spLocks noChangeArrowheads="1"/>
              </p:cNvSpPr>
              <p:nvPr/>
            </p:nvSpPr>
            <p:spPr bwMode="auto">
              <a:xfrm>
                <a:off x="3648075" y="38338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0" name="Freeform 291"/>
              <p:cNvSpPr>
                <a:spLocks/>
              </p:cNvSpPr>
              <p:nvPr/>
            </p:nvSpPr>
            <p:spPr bwMode="auto">
              <a:xfrm>
                <a:off x="3659188" y="3833813"/>
                <a:ext cx="1587" cy="11112"/>
              </a:xfrm>
              <a:custGeom>
                <a:avLst/>
                <a:gdLst>
                  <a:gd name="T0" fmla="*/ 0 w 1588"/>
                  <a:gd name="T1" fmla="*/ 11112 h 7"/>
                  <a:gd name="T2" fmla="*/ 0 w 1588"/>
                  <a:gd name="T3" fmla="*/ 11112 h 7"/>
                  <a:gd name="T4" fmla="*/ 0 w 1588"/>
                  <a:gd name="T5" fmla="*/ 0 h 7"/>
                  <a:gd name="T6" fmla="*/ 0 w 1588"/>
                  <a:gd name="T7" fmla="*/ 11112 h 7"/>
                  <a:gd name="T8" fmla="*/ 0 w 1588"/>
                  <a:gd name="T9" fmla="*/ 11112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8"/>
                  <a:gd name="T16" fmla="*/ 0 h 7"/>
                  <a:gd name="T17" fmla="*/ 1588 w 1588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1" name="Rectangle 292"/>
              <p:cNvSpPr>
                <a:spLocks noChangeArrowheads="1"/>
              </p:cNvSpPr>
              <p:nvPr/>
            </p:nvSpPr>
            <p:spPr bwMode="auto">
              <a:xfrm>
                <a:off x="3538538" y="384492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2" name="Rectangle 293"/>
              <p:cNvSpPr>
                <a:spLocks noChangeArrowheads="1"/>
              </p:cNvSpPr>
              <p:nvPr/>
            </p:nvSpPr>
            <p:spPr bwMode="auto">
              <a:xfrm>
                <a:off x="3659188" y="384492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3" name="Freeform 294"/>
              <p:cNvSpPr>
                <a:spLocks/>
              </p:cNvSpPr>
              <p:nvPr/>
            </p:nvSpPr>
            <p:spPr bwMode="auto">
              <a:xfrm>
                <a:off x="3648075" y="38449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4" name="Freeform 295"/>
              <p:cNvSpPr>
                <a:spLocks/>
              </p:cNvSpPr>
              <p:nvPr/>
            </p:nvSpPr>
            <p:spPr bwMode="auto">
              <a:xfrm>
                <a:off x="3648075" y="38449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5" name="Rectangle 296"/>
              <p:cNvSpPr>
                <a:spLocks noChangeArrowheads="1"/>
              </p:cNvSpPr>
              <p:nvPr/>
            </p:nvSpPr>
            <p:spPr bwMode="auto">
              <a:xfrm>
                <a:off x="3659188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6" name="Freeform 297"/>
              <p:cNvSpPr>
                <a:spLocks/>
              </p:cNvSpPr>
              <p:nvPr/>
            </p:nvSpPr>
            <p:spPr bwMode="auto">
              <a:xfrm>
                <a:off x="3638550" y="39147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7" name="Rectangle 298"/>
              <p:cNvSpPr>
                <a:spLocks noChangeArrowheads="1"/>
              </p:cNvSpPr>
              <p:nvPr/>
            </p:nvSpPr>
            <p:spPr bwMode="auto">
              <a:xfrm>
                <a:off x="3668713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8" name="Freeform 299"/>
              <p:cNvSpPr>
                <a:spLocks/>
              </p:cNvSpPr>
              <p:nvPr/>
            </p:nvSpPr>
            <p:spPr bwMode="auto">
              <a:xfrm>
                <a:off x="3679825" y="39147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69" name="Rectangle 300"/>
              <p:cNvSpPr>
                <a:spLocks noChangeArrowheads="1"/>
              </p:cNvSpPr>
              <p:nvPr/>
            </p:nvSpPr>
            <p:spPr bwMode="auto">
              <a:xfrm>
                <a:off x="3709988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0" name="Freeform 301"/>
              <p:cNvSpPr>
                <a:spLocks/>
              </p:cNvSpPr>
              <p:nvPr/>
            </p:nvSpPr>
            <p:spPr bwMode="auto">
              <a:xfrm>
                <a:off x="3587750" y="3914775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0 h 19"/>
                  <a:gd name="T6" fmla="*/ 0 w 1588"/>
                  <a:gd name="T7" fmla="*/ 0 h 19"/>
                  <a:gd name="T8" fmla="*/ 0 w 1588"/>
                  <a:gd name="T9" fmla="*/ 30163 h 19"/>
                  <a:gd name="T10" fmla="*/ 0 w 1588"/>
                  <a:gd name="T11" fmla="*/ 30163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9"/>
                  <a:gd name="T20" fmla="*/ 1588 w 1588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1" name="Freeform 302"/>
              <p:cNvSpPr>
                <a:spLocks/>
              </p:cNvSpPr>
              <p:nvPr/>
            </p:nvSpPr>
            <p:spPr bwMode="auto">
              <a:xfrm>
                <a:off x="3698875" y="39147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0 h 6"/>
                  <a:gd name="T14" fmla="*/ 0 w 1588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6"/>
                  <a:gd name="T26" fmla="*/ 1588 w 1588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2" name="Freeform 303"/>
              <p:cNvSpPr>
                <a:spLocks/>
              </p:cNvSpPr>
              <p:nvPr/>
            </p:nvSpPr>
            <p:spPr bwMode="auto">
              <a:xfrm>
                <a:off x="3587750" y="3924300"/>
                <a:ext cx="1588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11113 h 13"/>
                  <a:gd name="T10" fmla="*/ 0 w 1588"/>
                  <a:gd name="T11" fmla="*/ 20638 h 13"/>
                  <a:gd name="T12" fmla="*/ 0 w 1588"/>
                  <a:gd name="T13" fmla="*/ 20638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3" name="Rectangle 304"/>
              <p:cNvSpPr>
                <a:spLocks noChangeArrowheads="1"/>
              </p:cNvSpPr>
              <p:nvPr/>
            </p:nvSpPr>
            <p:spPr bwMode="auto">
              <a:xfrm>
                <a:off x="3659188" y="3924300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4" name="Freeform 305"/>
              <p:cNvSpPr>
                <a:spLocks/>
              </p:cNvSpPr>
              <p:nvPr/>
            </p:nvSpPr>
            <p:spPr bwMode="auto">
              <a:xfrm>
                <a:off x="3578225" y="3924300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0 h 19"/>
                  <a:gd name="T6" fmla="*/ 0 w 1588"/>
                  <a:gd name="T7" fmla="*/ 0 h 19"/>
                  <a:gd name="T8" fmla="*/ 0 w 1588"/>
                  <a:gd name="T9" fmla="*/ 20638 h 19"/>
                  <a:gd name="T10" fmla="*/ 0 w 1588"/>
                  <a:gd name="T11" fmla="*/ 30163 h 19"/>
                  <a:gd name="T12" fmla="*/ 0 w 1588"/>
                  <a:gd name="T13" fmla="*/ 30163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5" name="Freeform 306"/>
              <p:cNvSpPr>
                <a:spLocks/>
              </p:cNvSpPr>
              <p:nvPr/>
            </p:nvSpPr>
            <p:spPr bwMode="auto">
              <a:xfrm>
                <a:off x="3568700" y="3924300"/>
                <a:ext cx="9525" cy="30163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0 h 19"/>
                  <a:gd name="T4" fmla="*/ 0 w 6"/>
                  <a:gd name="T5" fmla="*/ 20638 h 19"/>
                  <a:gd name="T6" fmla="*/ 9525 w 6"/>
                  <a:gd name="T7" fmla="*/ 30163 h 19"/>
                  <a:gd name="T8" fmla="*/ 9525 w 6"/>
                  <a:gd name="T9" fmla="*/ 30163 h 19"/>
                  <a:gd name="T10" fmla="*/ 0 w 6"/>
                  <a:gd name="T11" fmla="*/ 0 h 19"/>
                  <a:gd name="T12" fmla="*/ 0 w 6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19"/>
                  <a:gd name="T23" fmla="*/ 6 w 6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3"/>
                    </a:lnTo>
                    <a:lnTo>
                      <a:pt x="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6" name="Rectangle 307"/>
              <p:cNvSpPr>
                <a:spLocks noChangeArrowheads="1"/>
              </p:cNvSpPr>
              <p:nvPr/>
            </p:nvSpPr>
            <p:spPr bwMode="auto">
              <a:xfrm>
                <a:off x="3648075" y="39354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7" name="Rectangle 308"/>
              <p:cNvSpPr>
                <a:spLocks noChangeArrowheads="1"/>
              </p:cNvSpPr>
              <p:nvPr/>
            </p:nvSpPr>
            <p:spPr bwMode="auto">
              <a:xfrm>
                <a:off x="3648075" y="39354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8" name="Freeform 309"/>
              <p:cNvSpPr>
                <a:spLocks/>
              </p:cNvSpPr>
              <p:nvPr/>
            </p:nvSpPr>
            <p:spPr bwMode="auto">
              <a:xfrm>
                <a:off x="3557588" y="39449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0 h 6"/>
                  <a:gd name="T14" fmla="*/ 0 w 1588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6"/>
                  <a:gd name="T26" fmla="*/ 1588 w 1588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79" name="Freeform 310"/>
              <p:cNvSpPr>
                <a:spLocks/>
              </p:cNvSpPr>
              <p:nvPr/>
            </p:nvSpPr>
            <p:spPr bwMode="auto">
              <a:xfrm>
                <a:off x="3557588" y="3954463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0" name="Freeform 311"/>
              <p:cNvSpPr>
                <a:spLocks/>
              </p:cNvSpPr>
              <p:nvPr/>
            </p:nvSpPr>
            <p:spPr bwMode="auto">
              <a:xfrm>
                <a:off x="3557588" y="3954463"/>
                <a:ext cx="11112" cy="11112"/>
              </a:xfrm>
              <a:custGeom>
                <a:avLst/>
                <a:gdLst>
                  <a:gd name="T0" fmla="*/ 11112 w 7"/>
                  <a:gd name="T1" fmla="*/ 0 h 7"/>
                  <a:gd name="T2" fmla="*/ 11112 w 7"/>
                  <a:gd name="T3" fmla="*/ 0 h 7"/>
                  <a:gd name="T4" fmla="*/ 0 w 7"/>
                  <a:gd name="T5" fmla="*/ 0 h 7"/>
                  <a:gd name="T6" fmla="*/ 0 w 7"/>
                  <a:gd name="T7" fmla="*/ 11112 h 7"/>
                  <a:gd name="T8" fmla="*/ 0 w 7"/>
                  <a:gd name="T9" fmla="*/ 11112 h 7"/>
                  <a:gd name="T10" fmla="*/ 11112 w 7"/>
                  <a:gd name="T11" fmla="*/ 11112 h 7"/>
                  <a:gd name="T12" fmla="*/ 11112 w 7"/>
                  <a:gd name="T13" fmla="*/ 0 h 7"/>
                  <a:gd name="T14" fmla="*/ 11112 w 7"/>
                  <a:gd name="T15" fmla="*/ 0 h 7"/>
                  <a:gd name="T16" fmla="*/ 11112 w 7"/>
                  <a:gd name="T17" fmla="*/ 0 h 7"/>
                  <a:gd name="T18" fmla="*/ 11112 w 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7"/>
                  <a:gd name="T32" fmla="*/ 7 w 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1" name="Freeform 312"/>
              <p:cNvSpPr>
                <a:spLocks/>
              </p:cNvSpPr>
              <p:nvPr/>
            </p:nvSpPr>
            <p:spPr bwMode="auto">
              <a:xfrm>
                <a:off x="3587750" y="3954463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11112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2" name="Freeform 313"/>
              <p:cNvSpPr>
                <a:spLocks/>
              </p:cNvSpPr>
              <p:nvPr/>
            </p:nvSpPr>
            <p:spPr bwMode="auto">
              <a:xfrm>
                <a:off x="3587750" y="3954463"/>
                <a:ext cx="1588" cy="30162"/>
              </a:xfrm>
              <a:custGeom>
                <a:avLst/>
                <a:gdLst>
                  <a:gd name="T0" fmla="*/ 0 w 1588"/>
                  <a:gd name="T1" fmla="*/ 30162 h 19"/>
                  <a:gd name="T2" fmla="*/ 0 w 1588"/>
                  <a:gd name="T3" fmla="*/ 30162 h 19"/>
                  <a:gd name="T4" fmla="*/ 0 w 1588"/>
                  <a:gd name="T5" fmla="*/ 11112 h 19"/>
                  <a:gd name="T6" fmla="*/ 0 w 1588"/>
                  <a:gd name="T7" fmla="*/ 0 h 19"/>
                  <a:gd name="T8" fmla="*/ 0 w 1588"/>
                  <a:gd name="T9" fmla="*/ 0 h 19"/>
                  <a:gd name="T10" fmla="*/ 0 w 1588"/>
                  <a:gd name="T11" fmla="*/ 30162 h 19"/>
                  <a:gd name="T12" fmla="*/ 0 w 1588"/>
                  <a:gd name="T13" fmla="*/ 30162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3" name="Freeform 314"/>
              <p:cNvSpPr>
                <a:spLocks/>
              </p:cNvSpPr>
              <p:nvPr/>
            </p:nvSpPr>
            <p:spPr bwMode="auto">
              <a:xfrm>
                <a:off x="3578225" y="3965575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9525 h 12"/>
                  <a:gd name="T6" fmla="*/ 0 w 1588"/>
                  <a:gd name="T7" fmla="*/ 19050 h 12"/>
                  <a:gd name="T8" fmla="*/ 0 w 1588"/>
                  <a:gd name="T9" fmla="*/ 19050 h 12"/>
                  <a:gd name="T10" fmla="*/ 0 w 1588"/>
                  <a:gd name="T11" fmla="*/ 9525 h 12"/>
                  <a:gd name="T12" fmla="*/ 0 w 1588"/>
                  <a:gd name="T13" fmla="*/ 0 h 12"/>
                  <a:gd name="T14" fmla="*/ 0 w 1588"/>
                  <a:gd name="T15" fmla="*/ 0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12"/>
                  <a:gd name="T26" fmla="*/ 1588 w 1588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4" name="Freeform 315"/>
              <p:cNvSpPr>
                <a:spLocks/>
              </p:cNvSpPr>
              <p:nvPr/>
            </p:nvSpPr>
            <p:spPr bwMode="auto">
              <a:xfrm>
                <a:off x="3568700" y="3965575"/>
                <a:ext cx="9525" cy="19050"/>
              </a:xfrm>
              <a:custGeom>
                <a:avLst/>
                <a:gdLst>
                  <a:gd name="T0" fmla="*/ 9525 w 6"/>
                  <a:gd name="T1" fmla="*/ 19050 h 12"/>
                  <a:gd name="T2" fmla="*/ 9525 w 6"/>
                  <a:gd name="T3" fmla="*/ 19050 h 12"/>
                  <a:gd name="T4" fmla="*/ 0 w 6"/>
                  <a:gd name="T5" fmla="*/ 0 h 12"/>
                  <a:gd name="T6" fmla="*/ 0 w 6"/>
                  <a:gd name="T7" fmla="*/ 0 h 12"/>
                  <a:gd name="T8" fmla="*/ 9525 w 6"/>
                  <a:gd name="T9" fmla="*/ 19050 h 12"/>
                  <a:gd name="T10" fmla="*/ 9525 w 6"/>
                  <a:gd name="T11" fmla="*/ 1905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12"/>
                  <a:gd name="T20" fmla="*/ 6 w 6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12">
                    <a:moveTo>
                      <a:pt x="6" y="12"/>
                    </a:moveTo>
                    <a:lnTo>
                      <a:pt x="6" y="12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5" name="Freeform 316"/>
              <p:cNvSpPr>
                <a:spLocks/>
              </p:cNvSpPr>
              <p:nvPr/>
            </p:nvSpPr>
            <p:spPr bwMode="auto">
              <a:xfrm>
                <a:off x="3648075" y="39655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6" name="Freeform 317"/>
              <p:cNvSpPr>
                <a:spLocks/>
              </p:cNvSpPr>
              <p:nvPr/>
            </p:nvSpPr>
            <p:spPr bwMode="auto">
              <a:xfrm>
                <a:off x="3568700" y="3965575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19050 h 19"/>
                  <a:gd name="T6" fmla="*/ 0 w 1588"/>
                  <a:gd name="T7" fmla="*/ 0 h 19"/>
                  <a:gd name="T8" fmla="*/ 0 w 1588"/>
                  <a:gd name="T9" fmla="*/ 0 h 19"/>
                  <a:gd name="T10" fmla="*/ 0 w 1588"/>
                  <a:gd name="T11" fmla="*/ 30163 h 19"/>
                  <a:gd name="T12" fmla="*/ 0 w 1588"/>
                  <a:gd name="T13" fmla="*/ 30163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7" name="Freeform 318"/>
              <p:cNvSpPr>
                <a:spLocks/>
              </p:cNvSpPr>
              <p:nvPr/>
            </p:nvSpPr>
            <p:spPr bwMode="auto">
              <a:xfrm>
                <a:off x="3557588" y="3975100"/>
                <a:ext cx="1587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9525 h 13"/>
                  <a:gd name="T10" fmla="*/ 0 w 1588"/>
                  <a:gd name="T11" fmla="*/ 20638 h 13"/>
                  <a:gd name="T12" fmla="*/ 0 w 1588"/>
                  <a:gd name="T13" fmla="*/ 20638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8" name="Freeform 319"/>
              <p:cNvSpPr>
                <a:spLocks/>
              </p:cNvSpPr>
              <p:nvPr/>
            </p:nvSpPr>
            <p:spPr bwMode="auto">
              <a:xfrm>
                <a:off x="3659188" y="3984625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89" name="Freeform 320"/>
              <p:cNvSpPr>
                <a:spLocks/>
              </p:cNvSpPr>
              <p:nvPr/>
            </p:nvSpPr>
            <p:spPr bwMode="auto">
              <a:xfrm>
                <a:off x="3729038" y="3984625"/>
                <a:ext cx="1587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20638 h 13"/>
                  <a:gd name="T10" fmla="*/ 0 w 1588"/>
                  <a:gd name="T11" fmla="*/ 2063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3"/>
                  <a:gd name="T20" fmla="*/ 1588 w 1588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0" name="Freeform 322"/>
              <p:cNvSpPr>
                <a:spLocks/>
              </p:cNvSpPr>
              <p:nvPr/>
            </p:nvSpPr>
            <p:spPr bwMode="auto">
              <a:xfrm>
                <a:off x="3659188" y="399573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1" name="Rectangle 323"/>
              <p:cNvSpPr>
                <a:spLocks noChangeArrowheads="1"/>
              </p:cNvSpPr>
              <p:nvPr/>
            </p:nvSpPr>
            <p:spPr bwMode="auto">
              <a:xfrm>
                <a:off x="3648075" y="3995738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2" name="Freeform 324"/>
              <p:cNvSpPr>
                <a:spLocks/>
              </p:cNvSpPr>
              <p:nvPr/>
            </p:nvSpPr>
            <p:spPr bwMode="auto">
              <a:xfrm>
                <a:off x="3538538" y="399573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3" name="Freeform 325"/>
              <p:cNvSpPr>
                <a:spLocks/>
              </p:cNvSpPr>
              <p:nvPr/>
            </p:nvSpPr>
            <p:spPr bwMode="auto">
              <a:xfrm>
                <a:off x="3587750" y="3995738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9525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4" name="Rectangle 326"/>
              <p:cNvSpPr>
                <a:spLocks noChangeArrowheads="1"/>
              </p:cNvSpPr>
              <p:nvPr/>
            </p:nvSpPr>
            <p:spPr bwMode="auto">
              <a:xfrm>
                <a:off x="3538538" y="3995738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5" name="Freeform 327"/>
              <p:cNvSpPr>
                <a:spLocks/>
              </p:cNvSpPr>
              <p:nvPr/>
            </p:nvSpPr>
            <p:spPr bwMode="auto">
              <a:xfrm>
                <a:off x="3587750" y="4005263"/>
                <a:ext cx="11113" cy="11112"/>
              </a:xfrm>
              <a:custGeom>
                <a:avLst/>
                <a:gdLst>
                  <a:gd name="T0" fmla="*/ 0 w 7"/>
                  <a:gd name="T1" fmla="*/ 11112 h 7"/>
                  <a:gd name="T2" fmla="*/ 0 w 7"/>
                  <a:gd name="T3" fmla="*/ 11112 h 7"/>
                  <a:gd name="T4" fmla="*/ 1111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11112 h 7"/>
                  <a:gd name="T12" fmla="*/ 0 w 7"/>
                  <a:gd name="T13" fmla="*/ 11112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6" name="Rectangle 328"/>
              <p:cNvSpPr>
                <a:spLocks noChangeArrowheads="1"/>
              </p:cNvSpPr>
              <p:nvPr/>
            </p:nvSpPr>
            <p:spPr bwMode="auto">
              <a:xfrm>
                <a:off x="3527425" y="400526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7" name="Freeform 329"/>
              <p:cNvSpPr>
                <a:spLocks/>
              </p:cNvSpPr>
              <p:nvPr/>
            </p:nvSpPr>
            <p:spPr bwMode="auto">
              <a:xfrm>
                <a:off x="3578225" y="4005263"/>
                <a:ext cx="1588" cy="11112"/>
              </a:xfrm>
              <a:custGeom>
                <a:avLst/>
                <a:gdLst>
                  <a:gd name="T0" fmla="*/ 0 w 1588"/>
                  <a:gd name="T1" fmla="*/ 0 h 7"/>
                  <a:gd name="T2" fmla="*/ 0 w 1588"/>
                  <a:gd name="T3" fmla="*/ 0 h 7"/>
                  <a:gd name="T4" fmla="*/ 0 w 1588"/>
                  <a:gd name="T5" fmla="*/ 0 h 7"/>
                  <a:gd name="T6" fmla="*/ 0 w 1588"/>
                  <a:gd name="T7" fmla="*/ 11112 h 7"/>
                  <a:gd name="T8" fmla="*/ 0 w 1588"/>
                  <a:gd name="T9" fmla="*/ 11112 h 7"/>
                  <a:gd name="T10" fmla="*/ 0 w 1588"/>
                  <a:gd name="T11" fmla="*/ 0 h 7"/>
                  <a:gd name="T12" fmla="*/ 0 w 1588"/>
                  <a:gd name="T13" fmla="*/ 0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7"/>
                  <a:gd name="T23" fmla="*/ 1588 w 1588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8" name="Freeform 330"/>
              <p:cNvSpPr>
                <a:spLocks/>
              </p:cNvSpPr>
              <p:nvPr/>
            </p:nvSpPr>
            <p:spPr bwMode="auto">
              <a:xfrm>
                <a:off x="3568700" y="4005263"/>
                <a:ext cx="9525" cy="20637"/>
              </a:xfrm>
              <a:custGeom>
                <a:avLst/>
                <a:gdLst>
                  <a:gd name="T0" fmla="*/ 9525 w 6"/>
                  <a:gd name="T1" fmla="*/ 0 h 13"/>
                  <a:gd name="T2" fmla="*/ 9525 w 6"/>
                  <a:gd name="T3" fmla="*/ 0 h 13"/>
                  <a:gd name="T4" fmla="*/ 0 w 6"/>
                  <a:gd name="T5" fmla="*/ 0 h 13"/>
                  <a:gd name="T6" fmla="*/ 9525 w 6"/>
                  <a:gd name="T7" fmla="*/ 20637 h 13"/>
                  <a:gd name="T8" fmla="*/ 9525 w 6"/>
                  <a:gd name="T9" fmla="*/ 20637 h 13"/>
                  <a:gd name="T10" fmla="*/ 9525 w 6"/>
                  <a:gd name="T11" fmla="*/ 0 h 13"/>
                  <a:gd name="T12" fmla="*/ 9525 w 6"/>
                  <a:gd name="T13" fmla="*/ 0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13"/>
                  <a:gd name="T23" fmla="*/ 6 w 6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1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99" name="Freeform 331"/>
              <p:cNvSpPr>
                <a:spLocks/>
              </p:cNvSpPr>
              <p:nvPr/>
            </p:nvSpPr>
            <p:spPr bwMode="auto">
              <a:xfrm>
                <a:off x="3648075" y="4005263"/>
                <a:ext cx="11113" cy="11112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11112 h 7"/>
                  <a:gd name="T6" fmla="*/ 0 w 7"/>
                  <a:gd name="T7" fmla="*/ 11112 h 7"/>
                  <a:gd name="T8" fmla="*/ 0 w 7"/>
                  <a:gd name="T9" fmla="*/ 0 h 7"/>
                  <a:gd name="T10" fmla="*/ 0 w 7"/>
                  <a:gd name="T11" fmla="*/ 0 h 7"/>
                  <a:gd name="T12" fmla="*/ 11113 w 7"/>
                  <a:gd name="T13" fmla="*/ 0 h 7"/>
                  <a:gd name="T14" fmla="*/ 11113 w 7"/>
                  <a:gd name="T15" fmla="*/ 0 h 7"/>
                  <a:gd name="T16" fmla="*/ 0 w 7"/>
                  <a:gd name="T17" fmla="*/ 0 h 7"/>
                  <a:gd name="T18" fmla="*/ 0 w 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7"/>
                  <a:gd name="T32" fmla="*/ 7 w 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0" name="Rectangle 332"/>
              <p:cNvSpPr>
                <a:spLocks noChangeArrowheads="1"/>
              </p:cNvSpPr>
              <p:nvPr/>
            </p:nvSpPr>
            <p:spPr bwMode="auto">
              <a:xfrm>
                <a:off x="3648075" y="400526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1" name="Rectangle 333"/>
              <p:cNvSpPr>
                <a:spLocks noChangeArrowheads="1"/>
              </p:cNvSpPr>
              <p:nvPr/>
            </p:nvSpPr>
            <p:spPr bwMode="auto">
              <a:xfrm>
                <a:off x="3779838" y="4005263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2" name="Freeform 334"/>
              <p:cNvSpPr>
                <a:spLocks/>
              </p:cNvSpPr>
              <p:nvPr/>
            </p:nvSpPr>
            <p:spPr bwMode="auto">
              <a:xfrm>
                <a:off x="3729038" y="4016375"/>
                <a:ext cx="1587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3" name="Rectangle 335"/>
              <p:cNvSpPr>
                <a:spLocks noChangeArrowheads="1"/>
              </p:cNvSpPr>
              <p:nvPr/>
            </p:nvSpPr>
            <p:spPr bwMode="auto">
              <a:xfrm>
                <a:off x="3648075" y="401637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4" name="Freeform 336"/>
              <p:cNvSpPr>
                <a:spLocks/>
              </p:cNvSpPr>
              <p:nvPr/>
            </p:nvSpPr>
            <p:spPr bwMode="auto">
              <a:xfrm>
                <a:off x="3729038" y="401637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5" name="Freeform 337"/>
              <p:cNvSpPr>
                <a:spLocks/>
              </p:cNvSpPr>
              <p:nvPr/>
            </p:nvSpPr>
            <p:spPr bwMode="auto">
              <a:xfrm>
                <a:off x="3648075" y="40163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w 1588"/>
                  <a:gd name="T19" fmla="*/ 0 h 15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8"/>
                  <a:gd name="T31" fmla="*/ 0 h 1588"/>
                  <a:gd name="T32" fmla="*/ 1588 w 1588"/>
                  <a:gd name="T33" fmla="*/ 1588 h 15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6" name="Freeform 338"/>
              <p:cNvSpPr>
                <a:spLocks/>
              </p:cNvSpPr>
              <p:nvPr/>
            </p:nvSpPr>
            <p:spPr bwMode="auto">
              <a:xfrm>
                <a:off x="3648075" y="40163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0 h 6"/>
                  <a:gd name="T8" fmla="*/ 0 w 1588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8"/>
                  <a:gd name="T16" fmla="*/ 0 h 6"/>
                  <a:gd name="T17" fmla="*/ 1588 w 1588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7" name="Rectangle 339"/>
              <p:cNvSpPr>
                <a:spLocks noChangeArrowheads="1"/>
              </p:cNvSpPr>
              <p:nvPr/>
            </p:nvSpPr>
            <p:spPr bwMode="auto">
              <a:xfrm>
                <a:off x="3587750" y="40259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8" name="Freeform 340"/>
              <p:cNvSpPr>
                <a:spLocks/>
              </p:cNvSpPr>
              <p:nvPr/>
            </p:nvSpPr>
            <p:spPr bwMode="auto">
              <a:xfrm>
                <a:off x="3587750" y="4025900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09" name="Freeform 341"/>
              <p:cNvSpPr>
                <a:spLocks/>
              </p:cNvSpPr>
              <p:nvPr/>
            </p:nvSpPr>
            <p:spPr bwMode="auto">
              <a:xfrm>
                <a:off x="3587750" y="4025900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0" name="Rectangle 342"/>
              <p:cNvSpPr>
                <a:spLocks noChangeArrowheads="1"/>
              </p:cNvSpPr>
              <p:nvPr/>
            </p:nvSpPr>
            <p:spPr bwMode="auto">
              <a:xfrm>
                <a:off x="3578225" y="40259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1" name="Freeform 343"/>
              <p:cNvSpPr>
                <a:spLocks/>
              </p:cNvSpPr>
              <p:nvPr/>
            </p:nvSpPr>
            <p:spPr bwMode="auto">
              <a:xfrm>
                <a:off x="3578225" y="4025900"/>
                <a:ext cx="1588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20638 h 13"/>
                  <a:gd name="T10" fmla="*/ 0 w 1588"/>
                  <a:gd name="T11" fmla="*/ 2063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3"/>
                  <a:gd name="T20" fmla="*/ 1588 w 1588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2" name="Freeform 344"/>
              <p:cNvSpPr>
                <a:spLocks/>
              </p:cNvSpPr>
              <p:nvPr/>
            </p:nvSpPr>
            <p:spPr bwMode="auto">
              <a:xfrm>
                <a:off x="3648075" y="40259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3" name="Freeform 345"/>
              <p:cNvSpPr>
                <a:spLocks/>
              </p:cNvSpPr>
              <p:nvPr/>
            </p:nvSpPr>
            <p:spPr bwMode="auto">
              <a:xfrm>
                <a:off x="3568700" y="4025900"/>
                <a:ext cx="9525" cy="20638"/>
              </a:xfrm>
              <a:custGeom>
                <a:avLst/>
                <a:gdLst>
                  <a:gd name="T0" fmla="*/ 0 w 6"/>
                  <a:gd name="T1" fmla="*/ 0 h 13"/>
                  <a:gd name="T2" fmla="*/ 0 w 6"/>
                  <a:gd name="T3" fmla="*/ 0 h 13"/>
                  <a:gd name="T4" fmla="*/ 0 w 6"/>
                  <a:gd name="T5" fmla="*/ 9525 h 13"/>
                  <a:gd name="T6" fmla="*/ 9525 w 6"/>
                  <a:gd name="T7" fmla="*/ 20638 h 13"/>
                  <a:gd name="T8" fmla="*/ 9525 w 6"/>
                  <a:gd name="T9" fmla="*/ 20638 h 13"/>
                  <a:gd name="T10" fmla="*/ 9525 w 6"/>
                  <a:gd name="T11" fmla="*/ 9525 h 13"/>
                  <a:gd name="T12" fmla="*/ 0 w 6"/>
                  <a:gd name="T13" fmla="*/ 0 h 13"/>
                  <a:gd name="T14" fmla="*/ 0 w 6"/>
                  <a:gd name="T15" fmla="*/ 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13"/>
                  <a:gd name="T26" fmla="*/ 6 w 6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4" name="Freeform 346"/>
              <p:cNvSpPr>
                <a:spLocks/>
              </p:cNvSpPr>
              <p:nvPr/>
            </p:nvSpPr>
            <p:spPr bwMode="auto">
              <a:xfrm>
                <a:off x="3587750" y="40259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5" name="Freeform 347"/>
              <p:cNvSpPr>
                <a:spLocks/>
              </p:cNvSpPr>
              <p:nvPr/>
            </p:nvSpPr>
            <p:spPr bwMode="auto">
              <a:xfrm>
                <a:off x="3527425" y="4035425"/>
                <a:ext cx="11113" cy="11113"/>
              </a:xfrm>
              <a:custGeom>
                <a:avLst/>
                <a:gdLst>
                  <a:gd name="T0" fmla="*/ 11113 w 7"/>
                  <a:gd name="T1" fmla="*/ 11113 h 7"/>
                  <a:gd name="T2" fmla="*/ 11113 w 7"/>
                  <a:gd name="T3" fmla="*/ 11113 h 7"/>
                  <a:gd name="T4" fmla="*/ 11113 w 7"/>
                  <a:gd name="T5" fmla="*/ 0 h 7"/>
                  <a:gd name="T6" fmla="*/ 11113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11113 h 7"/>
                  <a:gd name="T14" fmla="*/ 0 w 7"/>
                  <a:gd name="T15" fmla="*/ 11113 h 7"/>
                  <a:gd name="T16" fmla="*/ 11113 w 7"/>
                  <a:gd name="T17" fmla="*/ 11113 h 7"/>
                  <a:gd name="T18" fmla="*/ 11113 w 7"/>
                  <a:gd name="T19" fmla="*/ 11113 h 7"/>
                  <a:gd name="T20" fmla="*/ 11113 w 7"/>
                  <a:gd name="T21" fmla="*/ 11113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7"/>
                  <a:gd name="T35" fmla="*/ 7 w 7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6" name="Rectangle 348"/>
              <p:cNvSpPr>
                <a:spLocks noChangeArrowheads="1"/>
              </p:cNvSpPr>
              <p:nvPr/>
            </p:nvSpPr>
            <p:spPr bwMode="auto">
              <a:xfrm>
                <a:off x="3648075" y="403542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7" name="Freeform 349"/>
              <p:cNvSpPr>
                <a:spLocks/>
              </p:cNvSpPr>
              <p:nvPr/>
            </p:nvSpPr>
            <p:spPr bwMode="auto">
              <a:xfrm>
                <a:off x="3648075" y="40354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8" name="Freeform 350"/>
              <p:cNvSpPr>
                <a:spLocks/>
              </p:cNvSpPr>
              <p:nvPr/>
            </p:nvSpPr>
            <p:spPr bwMode="auto">
              <a:xfrm>
                <a:off x="3729038" y="4035425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19" name="Freeform 351"/>
              <p:cNvSpPr>
                <a:spLocks/>
              </p:cNvSpPr>
              <p:nvPr/>
            </p:nvSpPr>
            <p:spPr bwMode="auto">
              <a:xfrm>
                <a:off x="3587750" y="4046538"/>
                <a:ext cx="11113" cy="19050"/>
              </a:xfrm>
              <a:custGeom>
                <a:avLst/>
                <a:gdLst>
                  <a:gd name="T0" fmla="*/ 0 w 7"/>
                  <a:gd name="T1" fmla="*/ 0 h 12"/>
                  <a:gd name="T2" fmla="*/ 0 w 7"/>
                  <a:gd name="T3" fmla="*/ 0 h 12"/>
                  <a:gd name="T4" fmla="*/ 0 w 7"/>
                  <a:gd name="T5" fmla="*/ 9525 h 12"/>
                  <a:gd name="T6" fmla="*/ 11113 w 7"/>
                  <a:gd name="T7" fmla="*/ 19050 h 12"/>
                  <a:gd name="T8" fmla="*/ 11113 w 7"/>
                  <a:gd name="T9" fmla="*/ 19050 h 12"/>
                  <a:gd name="T10" fmla="*/ 0 w 7"/>
                  <a:gd name="T11" fmla="*/ 0 h 12"/>
                  <a:gd name="T12" fmla="*/ 0 w 7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12"/>
                  <a:gd name="T23" fmla="*/ 7 w 7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7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0" name="Freeform 352"/>
              <p:cNvSpPr>
                <a:spLocks/>
              </p:cNvSpPr>
              <p:nvPr/>
            </p:nvSpPr>
            <p:spPr bwMode="auto">
              <a:xfrm>
                <a:off x="3729038" y="40465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1" name="Freeform 353"/>
              <p:cNvSpPr>
                <a:spLocks/>
              </p:cNvSpPr>
              <p:nvPr/>
            </p:nvSpPr>
            <p:spPr bwMode="auto">
              <a:xfrm>
                <a:off x="3729038" y="40465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2" name="Freeform 354"/>
              <p:cNvSpPr>
                <a:spLocks/>
              </p:cNvSpPr>
              <p:nvPr/>
            </p:nvSpPr>
            <p:spPr bwMode="auto">
              <a:xfrm>
                <a:off x="3578225" y="4056063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3" name="Freeform 355"/>
              <p:cNvSpPr>
                <a:spLocks/>
              </p:cNvSpPr>
              <p:nvPr/>
            </p:nvSpPr>
            <p:spPr bwMode="auto">
              <a:xfrm>
                <a:off x="3587750" y="4056063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4" name="Freeform 356"/>
              <p:cNvSpPr>
                <a:spLocks/>
              </p:cNvSpPr>
              <p:nvPr/>
            </p:nvSpPr>
            <p:spPr bwMode="auto">
              <a:xfrm>
                <a:off x="3568700" y="4056063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9525 h 6"/>
                  <a:gd name="T6" fmla="*/ 9525 w 6"/>
                  <a:gd name="T7" fmla="*/ 9525 h 6"/>
                  <a:gd name="T8" fmla="*/ 9525 w 6"/>
                  <a:gd name="T9" fmla="*/ 9525 h 6"/>
                  <a:gd name="T10" fmla="*/ 9525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6"/>
                  <a:gd name="T26" fmla="*/ 6 w 6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5" name="Freeform 357"/>
              <p:cNvSpPr>
                <a:spLocks/>
              </p:cNvSpPr>
              <p:nvPr/>
            </p:nvSpPr>
            <p:spPr bwMode="auto">
              <a:xfrm>
                <a:off x="3568700" y="4056063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9525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9525 h 13"/>
                  <a:gd name="T12" fmla="*/ 0 w 1588"/>
                  <a:gd name="T13" fmla="*/ 20637 h 13"/>
                  <a:gd name="T14" fmla="*/ 0 w 1588"/>
                  <a:gd name="T15" fmla="*/ 20637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13"/>
                  <a:gd name="T26" fmla="*/ 1588 w 1588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6" name="Freeform 358"/>
              <p:cNvSpPr>
                <a:spLocks/>
              </p:cNvSpPr>
              <p:nvPr/>
            </p:nvSpPr>
            <p:spPr bwMode="auto">
              <a:xfrm>
                <a:off x="3557588" y="4056063"/>
                <a:ext cx="1587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9525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7" name="Rectangle 359"/>
              <p:cNvSpPr>
                <a:spLocks noChangeArrowheads="1"/>
              </p:cNvSpPr>
              <p:nvPr/>
            </p:nvSpPr>
            <p:spPr bwMode="auto">
              <a:xfrm>
                <a:off x="3729038" y="4065588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8" name="Freeform 360"/>
              <p:cNvSpPr>
                <a:spLocks/>
              </p:cNvSpPr>
              <p:nvPr/>
            </p:nvSpPr>
            <p:spPr bwMode="auto">
              <a:xfrm>
                <a:off x="3729038" y="4065588"/>
                <a:ext cx="1587" cy="11112"/>
              </a:xfrm>
              <a:custGeom>
                <a:avLst/>
                <a:gdLst>
                  <a:gd name="T0" fmla="*/ 0 w 1588"/>
                  <a:gd name="T1" fmla="*/ 0 h 7"/>
                  <a:gd name="T2" fmla="*/ 0 w 1588"/>
                  <a:gd name="T3" fmla="*/ 0 h 7"/>
                  <a:gd name="T4" fmla="*/ 0 w 1588"/>
                  <a:gd name="T5" fmla="*/ 11112 h 7"/>
                  <a:gd name="T6" fmla="*/ 0 w 1588"/>
                  <a:gd name="T7" fmla="*/ 11112 h 7"/>
                  <a:gd name="T8" fmla="*/ 0 w 1588"/>
                  <a:gd name="T9" fmla="*/ 0 h 7"/>
                  <a:gd name="T10" fmla="*/ 0 w 1588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7"/>
                  <a:gd name="T20" fmla="*/ 1588 w 1588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29" name="Freeform 361"/>
              <p:cNvSpPr>
                <a:spLocks/>
              </p:cNvSpPr>
              <p:nvPr/>
            </p:nvSpPr>
            <p:spPr bwMode="auto">
              <a:xfrm>
                <a:off x="3729038" y="4076700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0" name="Freeform 362"/>
              <p:cNvSpPr>
                <a:spLocks/>
              </p:cNvSpPr>
              <p:nvPr/>
            </p:nvSpPr>
            <p:spPr bwMode="auto">
              <a:xfrm>
                <a:off x="3578225" y="4076700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19050 h 12"/>
                  <a:gd name="T6" fmla="*/ 0 w 1588"/>
                  <a:gd name="T7" fmla="*/ 19050 h 12"/>
                  <a:gd name="T8" fmla="*/ 0 w 1588"/>
                  <a:gd name="T9" fmla="*/ 9525 h 12"/>
                  <a:gd name="T10" fmla="*/ 0 w 1588"/>
                  <a:gd name="T11" fmla="*/ 0 h 12"/>
                  <a:gd name="T12" fmla="*/ 0 w 1588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2"/>
                  <a:gd name="T23" fmla="*/ 1588 w 158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1" name="Rectangle 363"/>
              <p:cNvSpPr>
                <a:spLocks noChangeArrowheads="1"/>
              </p:cNvSpPr>
              <p:nvPr/>
            </p:nvSpPr>
            <p:spPr bwMode="auto">
              <a:xfrm>
                <a:off x="3568700" y="40767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2" name="Freeform 364"/>
              <p:cNvSpPr>
                <a:spLocks/>
              </p:cNvSpPr>
              <p:nvPr/>
            </p:nvSpPr>
            <p:spPr bwMode="auto">
              <a:xfrm>
                <a:off x="3578225" y="4076700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19050 h 12"/>
                  <a:gd name="T6" fmla="*/ 0 w 1588"/>
                  <a:gd name="T7" fmla="*/ 19050 h 12"/>
                  <a:gd name="T8" fmla="*/ 0 w 1588"/>
                  <a:gd name="T9" fmla="*/ 19050 h 12"/>
                  <a:gd name="T10" fmla="*/ 0 w 1588"/>
                  <a:gd name="T11" fmla="*/ 0 h 12"/>
                  <a:gd name="T12" fmla="*/ 0 w 1588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2"/>
                  <a:gd name="T23" fmla="*/ 1588 w 158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3" name="Freeform 365"/>
              <p:cNvSpPr>
                <a:spLocks/>
              </p:cNvSpPr>
              <p:nvPr/>
            </p:nvSpPr>
            <p:spPr bwMode="auto">
              <a:xfrm>
                <a:off x="3527425" y="4076700"/>
                <a:ext cx="11113" cy="9525"/>
              </a:xfrm>
              <a:custGeom>
                <a:avLst/>
                <a:gdLst>
                  <a:gd name="T0" fmla="*/ 11113 w 7"/>
                  <a:gd name="T1" fmla="*/ 9525 h 6"/>
                  <a:gd name="T2" fmla="*/ 11113 w 7"/>
                  <a:gd name="T3" fmla="*/ 9525 h 6"/>
                  <a:gd name="T4" fmla="*/ 0 w 7"/>
                  <a:gd name="T5" fmla="*/ 9525 h 6"/>
                  <a:gd name="T6" fmla="*/ 0 w 7"/>
                  <a:gd name="T7" fmla="*/ 9525 h 6"/>
                  <a:gd name="T8" fmla="*/ 0 w 7"/>
                  <a:gd name="T9" fmla="*/ 9525 h 6"/>
                  <a:gd name="T10" fmla="*/ 0 w 7"/>
                  <a:gd name="T11" fmla="*/ 9525 h 6"/>
                  <a:gd name="T12" fmla="*/ 0 w 7"/>
                  <a:gd name="T13" fmla="*/ 9525 h 6"/>
                  <a:gd name="T14" fmla="*/ 11113 w 7"/>
                  <a:gd name="T15" fmla="*/ 9525 h 6"/>
                  <a:gd name="T16" fmla="*/ 11113 w 7"/>
                  <a:gd name="T17" fmla="*/ 9525 h 6"/>
                  <a:gd name="T18" fmla="*/ 11113 w 7"/>
                  <a:gd name="T19" fmla="*/ 0 h 6"/>
                  <a:gd name="T20" fmla="*/ 11113 w 7"/>
                  <a:gd name="T21" fmla="*/ 0 h 6"/>
                  <a:gd name="T22" fmla="*/ 11113 w 7"/>
                  <a:gd name="T23" fmla="*/ 9525 h 6"/>
                  <a:gd name="T24" fmla="*/ 11113 w 7"/>
                  <a:gd name="T25" fmla="*/ 9525 h 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"/>
                  <a:gd name="T40" fmla="*/ 0 h 6"/>
                  <a:gd name="T41" fmla="*/ 7 w 7"/>
                  <a:gd name="T42" fmla="*/ 6 h 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" h="6">
                    <a:moveTo>
                      <a:pt x="7" y="6"/>
                    </a:moveTo>
                    <a:lnTo>
                      <a:pt x="7" y="6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4" name="Freeform 366"/>
              <p:cNvSpPr>
                <a:spLocks/>
              </p:cNvSpPr>
              <p:nvPr/>
            </p:nvSpPr>
            <p:spPr bwMode="auto">
              <a:xfrm>
                <a:off x="3587750" y="40767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5" name="Freeform 367"/>
              <p:cNvSpPr>
                <a:spLocks/>
              </p:cNvSpPr>
              <p:nvPr/>
            </p:nvSpPr>
            <p:spPr bwMode="auto">
              <a:xfrm>
                <a:off x="3587750" y="4076700"/>
                <a:ext cx="11113" cy="9525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0 h 6"/>
                  <a:gd name="T4" fmla="*/ 11113 w 7"/>
                  <a:gd name="T5" fmla="*/ 9525 h 6"/>
                  <a:gd name="T6" fmla="*/ 11113 w 7"/>
                  <a:gd name="T7" fmla="*/ 9525 h 6"/>
                  <a:gd name="T8" fmla="*/ 11113 w 7"/>
                  <a:gd name="T9" fmla="*/ 9525 h 6"/>
                  <a:gd name="T10" fmla="*/ 0 w 7"/>
                  <a:gd name="T11" fmla="*/ 0 h 6"/>
                  <a:gd name="T12" fmla="*/ 0 w 7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6"/>
                  <a:gd name="T23" fmla="*/ 7 w 7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6" name="Freeform 368"/>
              <p:cNvSpPr>
                <a:spLocks/>
              </p:cNvSpPr>
              <p:nvPr/>
            </p:nvSpPr>
            <p:spPr bwMode="auto">
              <a:xfrm>
                <a:off x="3557588" y="408622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7" name="Freeform 369"/>
              <p:cNvSpPr>
                <a:spLocks/>
              </p:cNvSpPr>
              <p:nvPr/>
            </p:nvSpPr>
            <p:spPr bwMode="auto">
              <a:xfrm>
                <a:off x="3568700" y="408622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8" name="Freeform 370"/>
              <p:cNvSpPr>
                <a:spLocks/>
              </p:cNvSpPr>
              <p:nvPr/>
            </p:nvSpPr>
            <p:spPr bwMode="auto">
              <a:xfrm>
                <a:off x="3729038" y="408622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39" name="Oval 371"/>
              <p:cNvSpPr>
                <a:spLocks noChangeArrowheads="1"/>
              </p:cNvSpPr>
              <p:nvPr/>
            </p:nvSpPr>
            <p:spPr bwMode="auto">
              <a:xfrm>
                <a:off x="3538538" y="4086225"/>
                <a:ext cx="1587" cy="9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40" name="Freeform 372"/>
              <p:cNvSpPr>
                <a:spLocks/>
              </p:cNvSpPr>
              <p:nvPr/>
            </p:nvSpPr>
            <p:spPr bwMode="auto">
              <a:xfrm>
                <a:off x="3729038" y="4095750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41" name="Rectangle 373"/>
              <p:cNvSpPr>
                <a:spLocks noChangeArrowheads="1"/>
              </p:cNvSpPr>
              <p:nvPr/>
            </p:nvSpPr>
            <p:spPr bwMode="auto">
              <a:xfrm>
                <a:off x="3598863" y="4095750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3" name="Freeform 382"/>
            <p:cNvSpPr>
              <a:spLocks/>
            </p:cNvSpPr>
            <p:nvPr/>
          </p:nvSpPr>
          <p:spPr bwMode="auto">
            <a:xfrm>
              <a:off x="507474" y="1004876"/>
              <a:ext cx="758359" cy="2064115"/>
            </a:xfrm>
            <a:custGeom>
              <a:avLst/>
              <a:gdLst>
                <a:gd name="T0" fmla="*/ 2147483647 w 133"/>
                <a:gd name="T1" fmla="*/ 0 h 362"/>
                <a:gd name="T2" fmla="*/ 2147483647 w 133"/>
                <a:gd name="T3" fmla="*/ 2147483647 h 362"/>
                <a:gd name="T4" fmla="*/ 2147483647 w 133"/>
                <a:gd name="T5" fmla="*/ 2147483647 h 362"/>
                <a:gd name="T6" fmla="*/ 2147483647 w 133"/>
                <a:gd name="T7" fmla="*/ 2147483647 h 362"/>
                <a:gd name="T8" fmla="*/ 2147483647 w 133"/>
                <a:gd name="T9" fmla="*/ 2147483647 h 362"/>
                <a:gd name="T10" fmla="*/ 2147483647 w 133"/>
                <a:gd name="T11" fmla="*/ 2147483647 h 362"/>
                <a:gd name="T12" fmla="*/ 2147483647 w 133"/>
                <a:gd name="T13" fmla="*/ 2147483647 h 362"/>
                <a:gd name="T14" fmla="*/ 2147483647 w 133"/>
                <a:gd name="T15" fmla="*/ 2147483647 h 362"/>
                <a:gd name="T16" fmla="*/ 2147483647 w 133"/>
                <a:gd name="T17" fmla="*/ 2147483647 h 362"/>
                <a:gd name="T18" fmla="*/ 2147483647 w 133"/>
                <a:gd name="T19" fmla="*/ 2147483647 h 362"/>
                <a:gd name="T20" fmla="*/ 0 w 133"/>
                <a:gd name="T21" fmla="*/ 2147483647 h 362"/>
                <a:gd name="T22" fmla="*/ 2147483647 w 133"/>
                <a:gd name="T23" fmla="*/ 2147483647 h 362"/>
                <a:gd name="T24" fmla="*/ 2147483647 w 133"/>
                <a:gd name="T25" fmla="*/ 2147483647 h 362"/>
                <a:gd name="T26" fmla="*/ 2147483647 w 133"/>
                <a:gd name="T27" fmla="*/ 2147483647 h 362"/>
                <a:gd name="T28" fmla="*/ 2147483647 w 133"/>
                <a:gd name="T29" fmla="*/ 2147483647 h 362"/>
                <a:gd name="T30" fmla="*/ 2147483647 w 133"/>
                <a:gd name="T31" fmla="*/ 2147483647 h 362"/>
                <a:gd name="T32" fmla="*/ 2147483647 w 133"/>
                <a:gd name="T33" fmla="*/ 2147483647 h 362"/>
                <a:gd name="T34" fmla="*/ 2147483647 w 133"/>
                <a:gd name="T35" fmla="*/ 2147483647 h 362"/>
                <a:gd name="T36" fmla="*/ 2147483647 w 133"/>
                <a:gd name="T37" fmla="*/ 2147483647 h 362"/>
                <a:gd name="T38" fmla="*/ 2147483647 w 133"/>
                <a:gd name="T39" fmla="*/ 2147483647 h 362"/>
                <a:gd name="T40" fmla="*/ 2147483647 w 133"/>
                <a:gd name="T41" fmla="*/ 2147483647 h 362"/>
                <a:gd name="T42" fmla="*/ 2147483647 w 133"/>
                <a:gd name="T43" fmla="*/ 2147483647 h 362"/>
                <a:gd name="T44" fmla="*/ 2147483647 w 133"/>
                <a:gd name="T45" fmla="*/ 2147483647 h 362"/>
                <a:gd name="T46" fmla="*/ 2147483647 w 133"/>
                <a:gd name="T47" fmla="*/ 2147483647 h 362"/>
                <a:gd name="T48" fmla="*/ 2147483647 w 133"/>
                <a:gd name="T49" fmla="*/ 2147483647 h 362"/>
                <a:gd name="T50" fmla="*/ 2147483647 w 133"/>
                <a:gd name="T51" fmla="*/ 2147483647 h 362"/>
                <a:gd name="T52" fmla="*/ 2147483647 w 133"/>
                <a:gd name="T53" fmla="*/ 2147483647 h 362"/>
                <a:gd name="T54" fmla="*/ 2147483647 w 133"/>
                <a:gd name="T55" fmla="*/ 2147483647 h 362"/>
                <a:gd name="T56" fmla="*/ 2147483647 w 133"/>
                <a:gd name="T57" fmla="*/ 2147483647 h 362"/>
                <a:gd name="T58" fmla="*/ 2147483647 w 133"/>
                <a:gd name="T59" fmla="*/ 2147483647 h 362"/>
                <a:gd name="T60" fmla="*/ 2147483647 w 133"/>
                <a:gd name="T61" fmla="*/ 2147483647 h 362"/>
                <a:gd name="T62" fmla="*/ 2147483647 w 133"/>
                <a:gd name="T63" fmla="*/ 2147483647 h 362"/>
                <a:gd name="T64" fmla="*/ 2147483647 w 133"/>
                <a:gd name="T65" fmla="*/ 2147483647 h 362"/>
                <a:gd name="T66" fmla="*/ 2147483647 w 133"/>
                <a:gd name="T67" fmla="*/ 2147483647 h 362"/>
                <a:gd name="T68" fmla="*/ 2147483647 w 133"/>
                <a:gd name="T69" fmla="*/ 2147483647 h 362"/>
                <a:gd name="T70" fmla="*/ 2147483647 w 133"/>
                <a:gd name="T71" fmla="*/ 2147483647 h 362"/>
                <a:gd name="T72" fmla="*/ 2147483647 w 133"/>
                <a:gd name="T73" fmla="*/ 0 h 362"/>
                <a:gd name="T74" fmla="*/ 2147483647 w 133"/>
                <a:gd name="T75" fmla="*/ 0 h 3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3"/>
                <a:gd name="T115" fmla="*/ 0 h 362"/>
                <a:gd name="T116" fmla="*/ 133 w 133"/>
                <a:gd name="T117" fmla="*/ 362 h 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3" h="362">
                  <a:moveTo>
                    <a:pt x="127" y="0"/>
                  </a:moveTo>
                  <a:lnTo>
                    <a:pt x="133" y="12"/>
                  </a:lnTo>
                  <a:lnTo>
                    <a:pt x="102" y="165"/>
                  </a:lnTo>
                  <a:lnTo>
                    <a:pt x="83" y="279"/>
                  </a:lnTo>
                  <a:lnTo>
                    <a:pt x="83" y="330"/>
                  </a:lnTo>
                  <a:lnTo>
                    <a:pt x="89" y="355"/>
                  </a:lnTo>
                  <a:lnTo>
                    <a:pt x="57" y="362"/>
                  </a:lnTo>
                  <a:lnTo>
                    <a:pt x="25" y="362"/>
                  </a:lnTo>
                  <a:lnTo>
                    <a:pt x="0" y="355"/>
                  </a:lnTo>
                  <a:lnTo>
                    <a:pt x="6" y="304"/>
                  </a:lnTo>
                  <a:lnTo>
                    <a:pt x="13" y="298"/>
                  </a:lnTo>
                  <a:lnTo>
                    <a:pt x="38" y="317"/>
                  </a:lnTo>
                  <a:lnTo>
                    <a:pt x="76" y="292"/>
                  </a:lnTo>
                  <a:lnTo>
                    <a:pt x="76" y="228"/>
                  </a:lnTo>
                  <a:lnTo>
                    <a:pt x="83" y="165"/>
                  </a:lnTo>
                  <a:lnTo>
                    <a:pt x="76" y="108"/>
                  </a:lnTo>
                  <a:lnTo>
                    <a:pt x="76" y="63"/>
                  </a:lnTo>
                  <a:lnTo>
                    <a:pt x="83" y="44"/>
                  </a:lnTo>
                  <a:lnTo>
                    <a:pt x="57" y="44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45" y="146"/>
                  </a:lnTo>
                  <a:lnTo>
                    <a:pt x="25" y="216"/>
                  </a:lnTo>
                  <a:lnTo>
                    <a:pt x="32" y="165"/>
                  </a:lnTo>
                  <a:lnTo>
                    <a:pt x="32" y="101"/>
                  </a:lnTo>
                  <a:lnTo>
                    <a:pt x="38" y="63"/>
                  </a:lnTo>
                  <a:lnTo>
                    <a:pt x="38" y="31"/>
                  </a:lnTo>
                  <a:lnTo>
                    <a:pt x="45" y="25"/>
                  </a:lnTo>
                  <a:lnTo>
                    <a:pt x="64" y="38"/>
                  </a:lnTo>
                  <a:lnTo>
                    <a:pt x="76" y="38"/>
                  </a:lnTo>
                  <a:lnTo>
                    <a:pt x="102" y="19"/>
                  </a:lnTo>
                  <a:lnTo>
                    <a:pt x="121" y="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383"/>
            <p:cNvSpPr>
              <a:spLocks/>
            </p:cNvSpPr>
            <p:nvPr/>
          </p:nvSpPr>
          <p:spPr bwMode="auto">
            <a:xfrm>
              <a:off x="2605801" y="1147430"/>
              <a:ext cx="473259" cy="1699187"/>
            </a:xfrm>
            <a:custGeom>
              <a:avLst/>
              <a:gdLst>
                <a:gd name="T0" fmla="*/ 2147483647 w 83"/>
                <a:gd name="T1" fmla="*/ 0 h 298"/>
                <a:gd name="T2" fmla="*/ 2147483647 w 83"/>
                <a:gd name="T3" fmla="*/ 2147483647 h 298"/>
                <a:gd name="T4" fmla="*/ 2147483647 w 83"/>
                <a:gd name="T5" fmla="*/ 2147483647 h 298"/>
                <a:gd name="T6" fmla="*/ 2147483647 w 83"/>
                <a:gd name="T7" fmla="*/ 2147483647 h 298"/>
                <a:gd name="T8" fmla="*/ 2147483647 w 83"/>
                <a:gd name="T9" fmla="*/ 2147483647 h 298"/>
                <a:gd name="T10" fmla="*/ 2147483647 w 83"/>
                <a:gd name="T11" fmla="*/ 2147483647 h 298"/>
                <a:gd name="T12" fmla="*/ 2147483647 w 83"/>
                <a:gd name="T13" fmla="*/ 2147483647 h 298"/>
                <a:gd name="T14" fmla="*/ 2147483647 w 83"/>
                <a:gd name="T15" fmla="*/ 2147483647 h 298"/>
                <a:gd name="T16" fmla="*/ 2147483647 w 83"/>
                <a:gd name="T17" fmla="*/ 2147483647 h 298"/>
                <a:gd name="T18" fmla="*/ 2147483647 w 83"/>
                <a:gd name="T19" fmla="*/ 2147483647 h 298"/>
                <a:gd name="T20" fmla="*/ 2147483647 w 83"/>
                <a:gd name="T21" fmla="*/ 2147483647 h 298"/>
                <a:gd name="T22" fmla="*/ 2147483647 w 83"/>
                <a:gd name="T23" fmla="*/ 2147483647 h 298"/>
                <a:gd name="T24" fmla="*/ 2147483647 w 83"/>
                <a:gd name="T25" fmla="*/ 2147483647 h 298"/>
                <a:gd name="T26" fmla="*/ 2147483647 w 83"/>
                <a:gd name="T27" fmla="*/ 2147483647 h 298"/>
                <a:gd name="T28" fmla="*/ 2147483647 w 83"/>
                <a:gd name="T29" fmla="*/ 2147483647 h 298"/>
                <a:gd name="T30" fmla="*/ 2147483647 w 83"/>
                <a:gd name="T31" fmla="*/ 2147483647 h 298"/>
                <a:gd name="T32" fmla="*/ 0 w 83"/>
                <a:gd name="T33" fmla="*/ 2147483647 h 298"/>
                <a:gd name="T34" fmla="*/ 2147483647 w 83"/>
                <a:gd name="T35" fmla="*/ 0 h 2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298"/>
                <a:gd name="T56" fmla="*/ 83 w 83"/>
                <a:gd name="T57" fmla="*/ 298 h 2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298">
                  <a:moveTo>
                    <a:pt x="13" y="0"/>
                  </a:moveTo>
                  <a:lnTo>
                    <a:pt x="32" y="6"/>
                  </a:lnTo>
                  <a:lnTo>
                    <a:pt x="45" y="25"/>
                  </a:lnTo>
                  <a:lnTo>
                    <a:pt x="39" y="44"/>
                  </a:lnTo>
                  <a:lnTo>
                    <a:pt x="64" y="95"/>
                  </a:lnTo>
                  <a:lnTo>
                    <a:pt x="64" y="114"/>
                  </a:lnTo>
                  <a:lnTo>
                    <a:pt x="70" y="146"/>
                  </a:lnTo>
                  <a:lnTo>
                    <a:pt x="83" y="241"/>
                  </a:lnTo>
                  <a:lnTo>
                    <a:pt x="83" y="267"/>
                  </a:lnTo>
                  <a:lnTo>
                    <a:pt x="58" y="298"/>
                  </a:lnTo>
                  <a:lnTo>
                    <a:pt x="20" y="273"/>
                  </a:lnTo>
                  <a:lnTo>
                    <a:pt x="7" y="133"/>
                  </a:lnTo>
                  <a:lnTo>
                    <a:pt x="7" y="70"/>
                  </a:lnTo>
                  <a:lnTo>
                    <a:pt x="20" y="38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62" name="CuadroTexto 261"/>
          <p:cNvSpPr txBox="1"/>
          <p:nvPr/>
        </p:nvSpPr>
        <p:spPr>
          <a:xfrm>
            <a:off x="179512" y="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y componentes de la propuesta</a:t>
            </a:r>
            <a:endParaRPr lang="es-CO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9" name="41 Conector angular"/>
          <p:cNvCxnSpPr/>
          <p:nvPr/>
        </p:nvCxnSpPr>
        <p:spPr>
          <a:xfrm rot="5400000">
            <a:off x="1143502" y="2210148"/>
            <a:ext cx="882305" cy="620458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41 Conector angular"/>
          <p:cNvCxnSpPr/>
          <p:nvPr/>
        </p:nvCxnSpPr>
        <p:spPr>
          <a:xfrm rot="5400000">
            <a:off x="938059" y="3742800"/>
            <a:ext cx="936105" cy="909435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7 Conector angular"/>
          <p:cNvCxnSpPr/>
          <p:nvPr/>
        </p:nvCxnSpPr>
        <p:spPr>
          <a:xfrm>
            <a:off x="7299454" y="2908736"/>
            <a:ext cx="1226994" cy="594128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6663971" y="686756"/>
            <a:ext cx="2040913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Beneficios </a:t>
            </a:r>
            <a:r>
              <a:rPr lang="da-DK" sz="1400" b="1" kern="0" noProof="1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exclusivos en producto </a:t>
            </a:r>
            <a:endParaRPr lang="da-DK" sz="1400" b="1" kern="0" noProof="1" smtClean="0">
              <a:solidFill>
                <a:srgbClr val="D7D8D9">
                  <a:lumMod val="10000"/>
                </a:srgbClr>
              </a:solidFill>
              <a:latin typeface="Calibri" pitchFamily="34" charset="0"/>
              <a:ea typeface="ＭＳ Ｐゴシック"/>
              <a:cs typeface="Arial" charset="0"/>
            </a:endParaRP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ORO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ASOCIADO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TRAE</a:t>
            </a:r>
            <a:endParaRPr lang="da-DK" sz="1400" b="1" kern="0" noProof="1">
              <a:solidFill>
                <a:srgbClr val="D7D8D9">
                  <a:lumMod val="10000"/>
                </a:srgbClr>
              </a:solidFill>
              <a:latin typeface="Calibri" pitchFamily="34" charset="0"/>
              <a:ea typeface="ＭＳ Ｐゴシック"/>
              <a:cs typeface="Arial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799" y="699252"/>
            <a:ext cx="4501951" cy="5187146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3863497" y="868258"/>
            <a:ext cx="1662966" cy="6965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PRODUCTO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3987812" y="4745463"/>
            <a:ext cx="1662966" cy="696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40157" y="344480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ASOCIADO</a:t>
            </a:r>
            <a:endParaRPr lang="es-CO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5626012" y="2684871"/>
            <a:ext cx="1662966" cy="69650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da-D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PRECIO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endParaRPr lang="es-CO" dirty="0"/>
          </a:p>
        </p:txBody>
      </p:sp>
      <p:cxnSp>
        <p:nvCxnSpPr>
          <p:cNvPr id="38" name="47 Conector angular"/>
          <p:cNvCxnSpPr/>
          <p:nvPr/>
        </p:nvCxnSpPr>
        <p:spPr>
          <a:xfrm flipV="1">
            <a:off x="5526462" y="620688"/>
            <a:ext cx="1667646" cy="717470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50 Conector angular"/>
          <p:cNvCxnSpPr/>
          <p:nvPr/>
        </p:nvCxnSpPr>
        <p:spPr>
          <a:xfrm rot="16200000" flipH="1">
            <a:off x="5628900" y="5031282"/>
            <a:ext cx="447859" cy="404102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ktangel 19"/>
          <p:cNvSpPr/>
          <p:nvPr/>
        </p:nvSpPr>
        <p:spPr bwMode="auto">
          <a:xfrm>
            <a:off x="6626845" y="3596385"/>
            <a:ext cx="239788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 Cobro cuota otra persona.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</a:t>
            </a:r>
            <a:r>
              <a:rPr lang="es-CO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Descuentos especiales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CO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*Beneficio en tarifa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endParaRPr lang="es-CO" sz="1400" b="1" kern="0" dirty="0" smtClean="0">
              <a:solidFill>
                <a:srgbClr val="D7D8D9">
                  <a:lumMod val="10000"/>
                </a:srgbClr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46" name="Gruppe 291"/>
          <p:cNvGrpSpPr>
            <a:grpSpLocks/>
          </p:cNvGrpSpPr>
          <p:nvPr/>
        </p:nvGrpSpPr>
        <p:grpSpPr bwMode="auto">
          <a:xfrm>
            <a:off x="4263269" y="2426890"/>
            <a:ext cx="692314" cy="1095030"/>
            <a:chOff x="151935" y="-1241699"/>
            <a:chExt cx="5000630" cy="8889010"/>
          </a:xfrm>
        </p:grpSpPr>
        <p:grpSp>
          <p:nvGrpSpPr>
            <p:cNvPr id="147" name="Gruppe 111"/>
            <p:cNvGrpSpPr/>
            <p:nvPr/>
          </p:nvGrpSpPr>
          <p:grpSpPr>
            <a:xfrm>
              <a:off x="151935" y="-1241699"/>
              <a:ext cx="5000630" cy="8889010"/>
              <a:chOff x="3337951" y="3451225"/>
              <a:chExt cx="1392238" cy="2474812"/>
            </a:xfrm>
            <a:solidFill>
              <a:schemeClr val="tx1"/>
            </a:solidFill>
          </p:grpSpPr>
          <p:sp>
            <p:nvSpPr>
              <p:cNvPr id="151" name="Freeform 207"/>
              <p:cNvSpPr>
                <a:spLocks/>
              </p:cNvSpPr>
              <p:nvPr/>
            </p:nvSpPr>
            <p:spPr bwMode="auto">
              <a:xfrm>
                <a:off x="4586288" y="4176713"/>
                <a:ext cx="30162" cy="30162"/>
              </a:xfrm>
              <a:custGeom>
                <a:avLst/>
                <a:gdLst>
                  <a:gd name="T0" fmla="*/ 20637 w 19"/>
                  <a:gd name="T1" fmla="*/ 0 h 19"/>
                  <a:gd name="T2" fmla="*/ 20637 w 19"/>
                  <a:gd name="T3" fmla="*/ 0 h 19"/>
                  <a:gd name="T4" fmla="*/ 20637 w 19"/>
                  <a:gd name="T5" fmla="*/ 9525 h 19"/>
                  <a:gd name="T6" fmla="*/ 9525 w 19"/>
                  <a:gd name="T7" fmla="*/ 9525 h 19"/>
                  <a:gd name="T8" fmla="*/ 0 w 19"/>
                  <a:gd name="T9" fmla="*/ 0 h 19"/>
                  <a:gd name="T10" fmla="*/ 0 w 19"/>
                  <a:gd name="T11" fmla="*/ 0 h 19"/>
                  <a:gd name="T12" fmla="*/ 0 w 19"/>
                  <a:gd name="T13" fmla="*/ 30162 h 19"/>
                  <a:gd name="T14" fmla="*/ 0 w 19"/>
                  <a:gd name="T15" fmla="*/ 30162 h 19"/>
                  <a:gd name="T16" fmla="*/ 9525 w 19"/>
                  <a:gd name="T17" fmla="*/ 30162 h 19"/>
                  <a:gd name="T18" fmla="*/ 30162 w 19"/>
                  <a:gd name="T19" fmla="*/ 20637 h 19"/>
                  <a:gd name="T20" fmla="*/ 30162 w 19"/>
                  <a:gd name="T21" fmla="*/ 9525 h 19"/>
                  <a:gd name="T22" fmla="*/ 20637 w 19"/>
                  <a:gd name="T23" fmla="*/ 0 h 19"/>
                  <a:gd name="T24" fmla="*/ 20637 w 19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"/>
                  <a:gd name="T40" fmla="*/ 0 h 19"/>
                  <a:gd name="T41" fmla="*/ 19 w 19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" h="19">
                    <a:moveTo>
                      <a:pt x="13" y="0"/>
                    </a:moveTo>
                    <a:lnTo>
                      <a:pt x="13" y="0"/>
                    </a:lnTo>
                    <a:lnTo>
                      <a:pt x="13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19" y="13"/>
                    </a:lnTo>
                    <a:lnTo>
                      <a:pt x="19" y="6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2" name="Freeform 212"/>
              <p:cNvSpPr>
                <a:spLocks/>
              </p:cNvSpPr>
              <p:nvPr/>
            </p:nvSpPr>
            <p:spPr bwMode="auto">
              <a:xfrm>
                <a:off x="4465638" y="4348163"/>
                <a:ext cx="80962" cy="20637"/>
              </a:xfrm>
              <a:custGeom>
                <a:avLst/>
                <a:gdLst>
                  <a:gd name="T0" fmla="*/ 0 w 51"/>
                  <a:gd name="T1" fmla="*/ 0 h 13"/>
                  <a:gd name="T2" fmla="*/ 0 w 51"/>
                  <a:gd name="T3" fmla="*/ 0 h 13"/>
                  <a:gd name="T4" fmla="*/ 0 w 51"/>
                  <a:gd name="T5" fmla="*/ 9525 h 13"/>
                  <a:gd name="T6" fmla="*/ 9525 w 51"/>
                  <a:gd name="T7" fmla="*/ 20637 h 13"/>
                  <a:gd name="T8" fmla="*/ 30162 w 51"/>
                  <a:gd name="T9" fmla="*/ 20637 h 13"/>
                  <a:gd name="T10" fmla="*/ 50800 w 51"/>
                  <a:gd name="T11" fmla="*/ 20637 h 13"/>
                  <a:gd name="T12" fmla="*/ 80962 w 51"/>
                  <a:gd name="T13" fmla="*/ 20637 h 13"/>
                  <a:gd name="T14" fmla="*/ 80962 w 51"/>
                  <a:gd name="T15" fmla="*/ 20637 h 13"/>
                  <a:gd name="T16" fmla="*/ 80962 w 51"/>
                  <a:gd name="T17" fmla="*/ 9525 h 13"/>
                  <a:gd name="T18" fmla="*/ 69850 w 51"/>
                  <a:gd name="T19" fmla="*/ 0 h 13"/>
                  <a:gd name="T20" fmla="*/ 39687 w 51"/>
                  <a:gd name="T21" fmla="*/ 0 h 13"/>
                  <a:gd name="T22" fmla="*/ 9525 w 51"/>
                  <a:gd name="T23" fmla="*/ 0 h 13"/>
                  <a:gd name="T24" fmla="*/ 0 w 51"/>
                  <a:gd name="T25" fmla="*/ 0 h 13"/>
                  <a:gd name="T26" fmla="*/ 0 w 51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"/>
                  <a:gd name="T43" fmla="*/ 0 h 13"/>
                  <a:gd name="T44" fmla="*/ 51 w 51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13"/>
                    </a:lnTo>
                    <a:lnTo>
                      <a:pt x="51" y="13"/>
                    </a:lnTo>
                    <a:lnTo>
                      <a:pt x="51" y="6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3" name="Freeform 214"/>
              <p:cNvSpPr>
                <a:spLocks/>
              </p:cNvSpPr>
              <p:nvPr/>
            </p:nvSpPr>
            <p:spPr bwMode="auto">
              <a:xfrm>
                <a:off x="4475163" y="4378325"/>
                <a:ext cx="71437" cy="30163"/>
              </a:xfrm>
              <a:custGeom>
                <a:avLst/>
                <a:gdLst>
                  <a:gd name="T0" fmla="*/ 0 w 45"/>
                  <a:gd name="T1" fmla="*/ 0 h 19"/>
                  <a:gd name="T2" fmla="*/ 0 w 45"/>
                  <a:gd name="T3" fmla="*/ 0 h 19"/>
                  <a:gd name="T4" fmla="*/ 0 w 45"/>
                  <a:gd name="T5" fmla="*/ 30163 h 19"/>
                  <a:gd name="T6" fmla="*/ 0 w 45"/>
                  <a:gd name="T7" fmla="*/ 30163 h 19"/>
                  <a:gd name="T8" fmla="*/ 41275 w 45"/>
                  <a:gd name="T9" fmla="*/ 20638 h 19"/>
                  <a:gd name="T10" fmla="*/ 71437 w 45"/>
                  <a:gd name="T11" fmla="*/ 20638 h 19"/>
                  <a:gd name="T12" fmla="*/ 71437 w 45"/>
                  <a:gd name="T13" fmla="*/ 20638 h 19"/>
                  <a:gd name="T14" fmla="*/ 60325 w 45"/>
                  <a:gd name="T15" fmla="*/ 0 h 19"/>
                  <a:gd name="T16" fmla="*/ 41275 w 45"/>
                  <a:gd name="T17" fmla="*/ 0 h 19"/>
                  <a:gd name="T18" fmla="*/ 0 w 45"/>
                  <a:gd name="T19" fmla="*/ 0 h 19"/>
                  <a:gd name="T20" fmla="*/ 0 w 45"/>
                  <a:gd name="T21" fmla="*/ 0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19"/>
                  <a:gd name="T35" fmla="*/ 45 w 45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26" y="13"/>
                    </a:lnTo>
                    <a:lnTo>
                      <a:pt x="45" y="13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4" name="Freeform 216"/>
              <p:cNvSpPr>
                <a:spLocks/>
              </p:cNvSpPr>
              <p:nvPr/>
            </p:nvSpPr>
            <p:spPr bwMode="auto">
              <a:xfrm>
                <a:off x="4465638" y="4408488"/>
                <a:ext cx="60325" cy="20637"/>
              </a:xfrm>
              <a:custGeom>
                <a:avLst/>
                <a:gdLst>
                  <a:gd name="T0" fmla="*/ 60325 w 38"/>
                  <a:gd name="T1" fmla="*/ 20637 h 13"/>
                  <a:gd name="T2" fmla="*/ 60325 w 38"/>
                  <a:gd name="T3" fmla="*/ 20637 h 13"/>
                  <a:gd name="T4" fmla="*/ 60325 w 38"/>
                  <a:gd name="T5" fmla="*/ 11112 h 13"/>
                  <a:gd name="T6" fmla="*/ 50800 w 38"/>
                  <a:gd name="T7" fmla="*/ 0 h 13"/>
                  <a:gd name="T8" fmla="*/ 30163 w 38"/>
                  <a:gd name="T9" fmla="*/ 0 h 13"/>
                  <a:gd name="T10" fmla="*/ 0 w 38"/>
                  <a:gd name="T11" fmla="*/ 0 h 13"/>
                  <a:gd name="T12" fmla="*/ 0 w 38"/>
                  <a:gd name="T13" fmla="*/ 11112 h 13"/>
                  <a:gd name="T14" fmla="*/ 0 w 38"/>
                  <a:gd name="T15" fmla="*/ 20637 h 13"/>
                  <a:gd name="T16" fmla="*/ 0 w 38"/>
                  <a:gd name="T17" fmla="*/ 20637 h 13"/>
                  <a:gd name="T18" fmla="*/ 9525 w 38"/>
                  <a:gd name="T19" fmla="*/ 20637 h 13"/>
                  <a:gd name="T20" fmla="*/ 30163 w 38"/>
                  <a:gd name="T21" fmla="*/ 20637 h 13"/>
                  <a:gd name="T22" fmla="*/ 50800 w 38"/>
                  <a:gd name="T23" fmla="*/ 11112 h 13"/>
                  <a:gd name="T24" fmla="*/ 60325 w 38"/>
                  <a:gd name="T25" fmla="*/ 20637 h 13"/>
                  <a:gd name="T26" fmla="*/ 60325 w 38"/>
                  <a:gd name="T27" fmla="*/ 20637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8"/>
                  <a:gd name="T43" fmla="*/ 0 h 13"/>
                  <a:gd name="T44" fmla="*/ 38 w 38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8" h="13">
                    <a:moveTo>
                      <a:pt x="38" y="13"/>
                    </a:moveTo>
                    <a:lnTo>
                      <a:pt x="38" y="13"/>
                    </a:lnTo>
                    <a:lnTo>
                      <a:pt x="38" y="7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7"/>
                    </a:lnTo>
                    <a:lnTo>
                      <a:pt x="38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5" name="Freeform 219"/>
              <p:cNvSpPr>
                <a:spLocks/>
              </p:cNvSpPr>
              <p:nvPr/>
            </p:nvSpPr>
            <p:spPr bwMode="auto">
              <a:xfrm>
                <a:off x="4475163" y="4176713"/>
                <a:ext cx="50800" cy="30162"/>
              </a:xfrm>
              <a:custGeom>
                <a:avLst/>
                <a:gdLst>
                  <a:gd name="T0" fmla="*/ 50800 w 32"/>
                  <a:gd name="T1" fmla="*/ 30162 h 19"/>
                  <a:gd name="T2" fmla="*/ 50800 w 32"/>
                  <a:gd name="T3" fmla="*/ 30162 h 19"/>
                  <a:gd name="T4" fmla="*/ 50800 w 32"/>
                  <a:gd name="T5" fmla="*/ 9525 h 19"/>
                  <a:gd name="T6" fmla="*/ 41275 w 32"/>
                  <a:gd name="T7" fmla="*/ 0 h 19"/>
                  <a:gd name="T8" fmla="*/ 41275 w 32"/>
                  <a:gd name="T9" fmla="*/ 0 h 19"/>
                  <a:gd name="T10" fmla="*/ 30162 w 32"/>
                  <a:gd name="T11" fmla="*/ 9525 h 19"/>
                  <a:gd name="T12" fmla="*/ 11112 w 32"/>
                  <a:gd name="T13" fmla="*/ 20637 h 19"/>
                  <a:gd name="T14" fmla="*/ 0 w 32"/>
                  <a:gd name="T15" fmla="*/ 20637 h 19"/>
                  <a:gd name="T16" fmla="*/ 0 w 32"/>
                  <a:gd name="T17" fmla="*/ 30162 h 19"/>
                  <a:gd name="T18" fmla="*/ 0 w 32"/>
                  <a:gd name="T19" fmla="*/ 30162 h 19"/>
                  <a:gd name="T20" fmla="*/ 11112 w 32"/>
                  <a:gd name="T21" fmla="*/ 30162 h 19"/>
                  <a:gd name="T22" fmla="*/ 20637 w 32"/>
                  <a:gd name="T23" fmla="*/ 30162 h 19"/>
                  <a:gd name="T24" fmla="*/ 50800 w 32"/>
                  <a:gd name="T25" fmla="*/ 30162 h 19"/>
                  <a:gd name="T26" fmla="*/ 50800 w 32"/>
                  <a:gd name="T27" fmla="*/ 30162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19"/>
                  <a:gd name="T44" fmla="*/ 32 w 32"/>
                  <a:gd name="T45" fmla="*/ 19 h 1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19">
                    <a:moveTo>
                      <a:pt x="32" y="19"/>
                    </a:moveTo>
                    <a:lnTo>
                      <a:pt x="32" y="19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9" y="6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13" y="19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6" name="Freeform 220"/>
              <p:cNvSpPr>
                <a:spLocks/>
              </p:cNvSpPr>
              <p:nvPr/>
            </p:nvSpPr>
            <p:spPr bwMode="auto">
              <a:xfrm>
                <a:off x="4586288" y="4176713"/>
                <a:ext cx="30162" cy="30162"/>
              </a:xfrm>
              <a:custGeom>
                <a:avLst/>
                <a:gdLst>
                  <a:gd name="T0" fmla="*/ 20637 w 19"/>
                  <a:gd name="T1" fmla="*/ 0 h 19"/>
                  <a:gd name="T2" fmla="*/ 20637 w 19"/>
                  <a:gd name="T3" fmla="*/ 0 h 19"/>
                  <a:gd name="T4" fmla="*/ 20637 w 19"/>
                  <a:gd name="T5" fmla="*/ 9525 h 19"/>
                  <a:gd name="T6" fmla="*/ 9525 w 19"/>
                  <a:gd name="T7" fmla="*/ 9525 h 19"/>
                  <a:gd name="T8" fmla="*/ 0 w 19"/>
                  <a:gd name="T9" fmla="*/ 0 h 19"/>
                  <a:gd name="T10" fmla="*/ 0 w 19"/>
                  <a:gd name="T11" fmla="*/ 0 h 19"/>
                  <a:gd name="T12" fmla="*/ 0 w 19"/>
                  <a:gd name="T13" fmla="*/ 30162 h 19"/>
                  <a:gd name="T14" fmla="*/ 0 w 19"/>
                  <a:gd name="T15" fmla="*/ 30162 h 19"/>
                  <a:gd name="T16" fmla="*/ 9525 w 19"/>
                  <a:gd name="T17" fmla="*/ 30162 h 19"/>
                  <a:gd name="T18" fmla="*/ 30162 w 19"/>
                  <a:gd name="T19" fmla="*/ 20637 h 19"/>
                  <a:gd name="T20" fmla="*/ 30162 w 19"/>
                  <a:gd name="T21" fmla="*/ 9525 h 19"/>
                  <a:gd name="T22" fmla="*/ 20637 w 19"/>
                  <a:gd name="T23" fmla="*/ 0 h 19"/>
                  <a:gd name="T24" fmla="*/ 20637 w 19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"/>
                  <a:gd name="T40" fmla="*/ 0 h 19"/>
                  <a:gd name="T41" fmla="*/ 19 w 19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" h="19">
                    <a:moveTo>
                      <a:pt x="13" y="0"/>
                    </a:moveTo>
                    <a:lnTo>
                      <a:pt x="13" y="0"/>
                    </a:lnTo>
                    <a:lnTo>
                      <a:pt x="13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19" y="13"/>
                    </a:lnTo>
                    <a:lnTo>
                      <a:pt x="19" y="6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7" name="Freeform 226"/>
              <p:cNvSpPr>
                <a:spLocks/>
              </p:cNvSpPr>
              <p:nvPr/>
            </p:nvSpPr>
            <p:spPr bwMode="auto">
              <a:xfrm>
                <a:off x="4465638" y="4348163"/>
                <a:ext cx="80962" cy="20637"/>
              </a:xfrm>
              <a:custGeom>
                <a:avLst/>
                <a:gdLst>
                  <a:gd name="T0" fmla="*/ 0 w 51"/>
                  <a:gd name="T1" fmla="*/ 0 h 13"/>
                  <a:gd name="T2" fmla="*/ 0 w 51"/>
                  <a:gd name="T3" fmla="*/ 0 h 13"/>
                  <a:gd name="T4" fmla="*/ 0 w 51"/>
                  <a:gd name="T5" fmla="*/ 9525 h 13"/>
                  <a:gd name="T6" fmla="*/ 9525 w 51"/>
                  <a:gd name="T7" fmla="*/ 20637 h 13"/>
                  <a:gd name="T8" fmla="*/ 30162 w 51"/>
                  <a:gd name="T9" fmla="*/ 20637 h 13"/>
                  <a:gd name="T10" fmla="*/ 50800 w 51"/>
                  <a:gd name="T11" fmla="*/ 20637 h 13"/>
                  <a:gd name="T12" fmla="*/ 80962 w 51"/>
                  <a:gd name="T13" fmla="*/ 20637 h 13"/>
                  <a:gd name="T14" fmla="*/ 80962 w 51"/>
                  <a:gd name="T15" fmla="*/ 20637 h 13"/>
                  <a:gd name="T16" fmla="*/ 80962 w 51"/>
                  <a:gd name="T17" fmla="*/ 9525 h 13"/>
                  <a:gd name="T18" fmla="*/ 69850 w 51"/>
                  <a:gd name="T19" fmla="*/ 0 h 13"/>
                  <a:gd name="T20" fmla="*/ 39687 w 51"/>
                  <a:gd name="T21" fmla="*/ 0 h 13"/>
                  <a:gd name="T22" fmla="*/ 9525 w 51"/>
                  <a:gd name="T23" fmla="*/ 0 h 13"/>
                  <a:gd name="T24" fmla="*/ 0 w 51"/>
                  <a:gd name="T25" fmla="*/ 0 h 13"/>
                  <a:gd name="T26" fmla="*/ 0 w 51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"/>
                  <a:gd name="T43" fmla="*/ 0 h 13"/>
                  <a:gd name="T44" fmla="*/ 51 w 51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19" y="13"/>
                    </a:lnTo>
                    <a:lnTo>
                      <a:pt x="32" y="13"/>
                    </a:lnTo>
                    <a:lnTo>
                      <a:pt x="51" y="13"/>
                    </a:lnTo>
                    <a:lnTo>
                      <a:pt x="51" y="6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8" name="Freeform 228"/>
              <p:cNvSpPr>
                <a:spLocks/>
              </p:cNvSpPr>
              <p:nvPr/>
            </p:nvSpPr>
            <p:spPr bwMode="auto">
              <a:xfrm>
                <a:off x="4475163" y="4378325"/>
                <a:ext cx="71437" cy="30163"/>
              </a:xfrm>
              <a:custGeom>
                <a:avLst/>
                <a:gdLst>
                  <a:gd name="T0" fmla="*/ 0 w 45"/>
                  <a:gd name="T1" fmla="*/ 0 h 19"/>
                  <a:gd name="T2" fmla="*/ 0 w 45"/>
                  <a:gd name="T3" fmla="*/ 0 h 19"/>
                  <a:gd name="T4" fmla="*/ 0 w 45"/>
                  <a:gd name="T5" fmla="*/ 30163 h 19"/>
                  <a:gd name="T6" fmla="*/ 0 w 45"/>
                  <a:gd name="T7" fmla="*/ 30163 h 19"/>
                  <a:gd name="T8" fmla="*/ 41275 w 45"/>
                  <a:gd name="T9" fmla="*/ 20638 h 19"/>
                  <a:gd name="T10" fmla="*/ 71437 w 45"/>
                  <a:gd name="T11" fmla="*/ 20638 h 19"/>
                  <a:gd name="T12" fmla="*/ 71437 w 45"/>
                  <a:gd name="T13" fmla="*/ 20638 h 19"/>
                  <a:gd name="T14" fmla="*/ 60325 w 45"/>
                  <a:gd name="T15" fmla="*/ 0 h 19"/>
                  <a:gd name="T16" fmla="*/ 41275 w 45"/>
                  <a:gd name="T17" fmla="*/ 0 h 19"/>
                  <a:gd name="T18" fmla="*/ 0 w 45"/>
                  <a:gd name="T19" fmla="*/ 0 h 19"/>
                  <a:gd name="T20" fmla="*/ 0 w 45"/>
                  <a:gd name="T21" fmla="*/ 0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19"/>
                  <a:gd name="T35" fmla="*/ 45 w 45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26" y="13"/>
                    </a:lnTo>
                    <a:lnTo>
                      <a:pt x="45" y="13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59" name="Freeform 231"/>
              <p:cNvSpPr>
                <a:spLocks/>
              </p:cNvSpPr>
              <p:nvPr/>
            </p:nvSpPr>
            <p:spPr bwMode="auto">
              <a:xfrm>
                <a:off x="4475163" y="4498975"/>
                <a:ext cx="50800" cy="30163"/>
              </a:xfrm>
              <a:custGeom>
                <a:avLst/>
                <a:gdLst>
                  <a:gd name="T0" fmla="*/ 50800 w 32"/>
                  <a:gd name="T1" fmla="*/ 30163 h 19"/>
                  <a:gd name="T2" fmla="*/ 50800 w 32"/>
                  <a:gd name="T3" fmla="*/ 30163 h 19"/>
                  <a:gd name="T4" fmla="*/ 50800 w 32"/>
                  <a:gd name="T5" fmla="*/ 11113 h 19"/>
                  <a:gd name="T6" fmla="*/ 41275 w 32"/>
                  <a:gd name="T7" fmla="*/ 0 h 19"/>
                  <a:gd name="T8" fmla="*/ 41275 w 32"/>
                  <a:gd name="T9" fmla="*/ 0 h 19"/>
                  <a:gd name="T10" fmla="*/ 30162 w 32"/>
                  <a:gd name="T11" fmla="*/ 11113 h 19"/>
                  <a:gd name="T12" fmla="*/ 11112 w 32"/>
                  <a:gd name="T13" fmla="*/ 20638 h 19"/>
                  <a:gd name="T14" fmla="*/ 0 w 32"/>
                  <a:gd name="T15" fmla="*/ 20638 h 19"/>
                  <a:gd name="T16" fmla="*/ 0 w 32"/>
                  <a:gd name="T17" fmla="*/ 30163 h 19"/>
                  <a:gd name="T18" fmla="*/ 0 w 32"/>
                  <a:gd name="T19" fmla="*/ 30163 h 19"/>
                  <a:gd name="T20" fmla="*/ 11112 w 32"/>
                  <a:gd name="T21" fmla="*/ 30163 h 19"/>
                  <a:gd name="T22" fmla="*/ 20637 w 32"/>
                  <a:gd name="T23" fmla="*/ 30163 h 19"/>
                  <a:gd name="T24" fmla="*/ 50800 w 32"/>
                  <a:gd name="T25" fmla="*/ 30163 h 19"/>
                  <a:gd name="T26" fmla="*/ 50800 w 32"/>
                  <a:gd name="T27" fmla="*/ 30163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19"/>
                  <a:gd name="T44" fmla="*/ 32 w 32"/>
                  <a:gd name="T45" fmla="*/ 19 h 1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19">
                    <a:moveTo>
                      <a:pt x="32" y="19"/>
                    </a:moveTo>
                    <a:lnTo>
                      <a:pt x="32" y="19"/>
                    </a:lnTo>
                    <a:lnTo>
                      <a:pt x="32" y="7"/>
                    </a:lnTo>
                    <a:lnTo>
                      <a:pt x="26" y="0"/>
                    </a:lnTo>
                    <a:lnTo>
                      <a:pt x="19" y="7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13" y="19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0" name="Freeform 234"/>
              <p:cNvSpPr>
                <a:spLocks/>
              </p:cNvSpPr>
              <p:nvPr/>
            </p:nvSpPr>
            <p:spPr bwMode="auto">
              <a:xfrm>
                <a:off x="4465638" y="4579938"/>
                <a:ext cx="80962" cy="20637"/>
              </a:xfrm>
              <a:custGeom>
                <a:avLst/>
                <a:gdLst>
                  <a:gd name="T0" fmla="*/ 80962 w 51"/>
                  <a:gd name="T1" fmla="*/ 0 h 13"/>
                  <a:gd name="T2" fmla="*/ 80962 w 51"/>
                  <a:gd name="T3" fmla="*/ 0 h 13"/>
                  <a:gd name="T4" fmla="*/ 39687 w 51"/>
                  <a:gd name="T5" fmla="*/ 0 h 13"/>
                  <a:gd name="T6" fmla="*/ 20637 w 51"/>
                  <a:gd name="T7" fmla="*/ 0 h 13"/>
                  <a:gd name="T8" fmla="*/ 0 w 51"/>
                  <a:gd name="T9" fmla="*/ 20637 h 13"/>
                  <a:gd name="T10" fmla="*/ 0 w 51"/>
                  <a:gd name="T11" fmla="*/ 20637 h 13"/>
                  <a:gd name="T12" fmla="*/ 50800 w 51"/>
                  <a:gd name="T13" fmla="*/ 20637 h 13"/>
                  <a:gd name="T14" fmla="*/ 69850 w 51"/>
                  <a:gd name="T15" fmla="*/ 9525 h 13"/>
                  <a:gd name="T16" fmla="*/ 80962 w 51"/>
                  <a:gd name="T17" fmla="*/ 0 h 13"/>
                  <a:gd name="T18" fmla="*/ 80962 w 51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13"/>
                  <a:gd name="T32" fmla="*/ 51 w 5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13">
                    <a:moveTo>
                      <a:pt x="51" y="0"/>
                    </a:moveTo>
                    <a:lnTo>
                      <a:pt x="51" y="0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32" y="13"/>
                    </a:lnTo>
                    <a:lnTo>
                      <a:pt x="44" y="6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1" name="Freeform 236"/>
              <p:cNvSpPr>
                <a:spLocks/>
              </p:cNvSpPr>
              <p:nvPr/>
            </p:nvSpPr>
            <p:spPr bwMode="auto">
              <a:xfrm>
                <a:off x="4465638" y="4610100"/>
                <a:ext cx="60325" cy="20638"/>
              </a:xfrm>
              <a:custGeom>
                <a:avLst/>
                <a:gdLst>
                  <a:gd name="T0" fmla="*/ 9525 w 38"/>
                  <a:gd name="T1" fmla="*/ 20638 h 13"/>
                  <a:gd name="T2" fmla="*/ 9525 w 38"/>
                  <a:gd name="T3" fmla="*/ 20638 h 13"/>
                  <a:gd name="T4" fmla="*/ 30163 w 38"/>
                  <a:gd name="T5" fmla="*/ 20638 h 13"/>
                  <a:gd name="T6" fmla="*/ 60325 w 38"/>
                  <a:gd name="T7" fmla="*/ 20638 h 13"/>
                  <a:gd name="T8" fmla="*/ 60325 w 38"/>
                  <a:gd name="T9" fmla="*/ 20638 h 13"/>
                  <a:gd name="T10" fmla="*/ 60325 w 38"/>
                  <a:gd name="T11" fmla="*/ 0 h 13"/>
                  <a:gd name="T12" fmla="*/ 60325 w 38"/>
                  <a:gd name="T13" fmla="*/ 0 h 13"/>
                  <a:gd name="T14" fmla="*/ 60325 w 38"/>
                  <a:gd name="T15" fmla="*/ 0 h 13"/>
                  <a:gd name="T16" fmla="*/ 50800 w 38"/>
                  <a:gd name="T17" fmla="*/ 0 h 13"/>
                  <a:gd name="T18" fmla="*/ 50800 w 38"/>
                  <a:gd name="T19" fmla="*/ 0 h 13"/>
                  <a:gd name="T20" fmla="*/ 39687 w 38"/>
                  <a:gd name="T21" fmla="*/ 0 h 13"/>
                  <a:gd name="T22" fmla="*/ 20637 w 38"/>
                  <a:gd name="T23" fmla="*/ 11113 h 13"/>
                  <a:gd name="T24" fmla="*/ 0 w 38"/>
                  <a:gd name="T25" fmla="*/ 11113 h 13"/>
                  <a:gd name="T26" fmla="*/ 0 w 38"/>
                  <a:gd name="T27" fmla="*/ 11113 h 13"/>
                  <a:gd name="T28" fmla="*/ 9525 w 38"/>
                  <a:gd name="T29" fmla="*/ 20638 h 13"/>
                  <a:gd name="T30" fmla="*/ 9525 w 38"/>
                  <a:gd name="T31" fmla="*/ 20638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13"/>
                  <a:gd name="T50" fmla="*/ 38 w 38"/>
                  <a:gd name="T51" fmla="*/ 13 h 1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13">
                    <a:moveTo>
                      <a:pt x="6" y="13"/>
                    </a:moveTo>
                    <a:lnTo>
                      <a:pt x="6" y="13"/>
                    </a:lnTo>
                    <a:lnTo>
                      <a:pt x="19" y="13"/>
                    </a:lnTo>
                    <a:lnTo>
                      <a:pt x="38" y="1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2" name="Freeform 238"/>
              <p:cNvSpPr>
                <a:spLocks/>
              </p:cNvSpPr>
              <p:nvPr/>
            </p:nvSpPr>
            <p:spPr bwMode="auto">
              <a:xfrm>
                <a:off x="4465638" y="4540250"/>
                <a:ext cx="60325" cy="30163"/>
              </a:xfrm>
              <a:custGeom>
                <a:avLst/>
                <a:gdLst>
                  <a:gd name="T0" fmla="*/ 50800 w 38"/>
                  <a:gd name="T1" fmla="*/ 0 h 19"/>
                  <a:gd name="T2" fmla="*/ 50800 w 38"/>
                  <a:gd name="T3" fmla="*/ 0 h 19"/>
                  <a:gd name="T4" fmla="*/ 50800 w 38"/>
                  <a:gd name="T5" fmla="*/ 9525 h 19"/>
                  <a:gd name="T6" fmla="*/ 50800 w 38"/>
                  <a:gd name="T7" fmla="*/ 9525 h 19"/>
                  <a:gd name="T8" fmla="*/ 30163 w 38"/>
                  <a:gd name="T9" fmla="*/ 9525 h 19"/>
                  <a:gd name="T10" fmla="*/ 9525 w 38"/>
                  <a:gd name="T11" fmla="*/ 9525 h 19"/>
                  <a:gd name="T12" fmla="*/ 0 w 38"/>
                  <a:gd name="T13" fmla="*/ 9525 h 19"/>
                  <a:gd name="T14" fmla="*/ 0 w 38"/>
                  <a:gd name="T15" fmla="*/ 30163 h 19"/>
                  <a:gd name="T16" fmla="*/ 0 w 38"/>
                  <a:gd name="T17" fmla="*/ 30163 h 19"/>
                  <a:gd name="T18" fmla="*/ 50800 w 38"/>
                  <a:gd name="T19" fmla="*/ 30163 h 19"/>
                  <a:gd name="T20" fmla="*/ 60325 w 38"/>
                  <a:gd name="T21" fmla="*/ 19050 h 19"/>
                  <a:gd name="T22" fmla="*/ 50800 w 38"/>
                  <a:gd name="T23" fmla="*/ 0 h 19"/>
                  <a:gd name="T24" fmla="*/ 50800 w 38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8"/>
                  <a:gd name="T40" fmla="*/ 0 h 19"/>
                  <a:gd name="T41" fmla="*/ 38 w 38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8" h="19">
                    <a:moveTo>
                      <a:pt x="32" y="0"/>
                    </a:moveTo>
                    <a:lnTo>
                      <a:pt x="32" y="0"/>
                    </a:lnTo>
                    <a:lnTo>
                      <a:pt x="32" y="6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32" y="19"/>
                    </a:lnTo>
                    <a:lnTo>
                      <a:pt x="38" y="1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3" name="Freeform 241"/>
              <p:cNvSpPr>
                <a:spLocks/>
              </p:cNvSpPr>
              <p:nvPr/>
            </p:nvSpPr>
            <p:spPr bwMode="auto">
              <a:xfrm>
                <a:off x="4465638" y="4579938"/>
                <a:ext cx="80962" cy="20637"/>
              </a:xfrm>
              <a:custGeom>
                <a:avLst/>
                <a:gdLst>
                  <a:gd name="T0" fmla="*/ 80962 w 51"/>
                  <a:gd name="T1" fmla="*/ 0 h 13"/>
                  <a:gd name="T2" fmla="*/ 80962 w 51"/>
                  <a:gd name="T3" fmla="*/ 0 h 13"/>
                  <a:gd name="T4" fmla="*/ 39687 w 51"/>
                  <a:gd name="T5" fmla="*/ 0 h 13"/>
                  <a:gd name="T6" fmla="*/ 20637 w 51"/>
                  <a:gd name="T7" fmla="*/ 0 h 13"/>
                  <a:gd name="T8" fmla="*/ 0 w 51"/>
                  <a:gd name="T9" fmla="*/ 20637 h 13"/>
                  <a:gd name="T10" fmla="*/ 0 w 51"/>
                  <a:gd name="T11" fmla="*/ 20637 h 13"/>
                  <a:gd name="T12" fmla="*/ 50800 w 51"/>
                  <a:gd name="T13" fmla="*/ 20637 h 13"/>
                  <a:gd name="T14" fmla="*/ 69850 w 51"/>
                  <a:gd name="T15" fmla="*/ 9525 h 13"/>
                  <a:gd name="T16" fmla="*/ 80962 w 51"/>
                  <a:gd name="T17" fmla="*/ 0 h 13"/>
                  <a:gd name="T18" fmla="*/ 80962 w 51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13"/>
                  <a:gd name="T32" fmla="*/ 51 w 5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13">
                    <a:moveTo>
                      <a:pt x="51" y="0"/>
                    </a:moveTo>
                    <a:lnTo>
                      <a:pt x="51" y="0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32" y="13"/>
                    </a:lnTo>
                    <a:lnTo>
                      <a:pt x="44" y="6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4" name="Freeform 243"/>
              <p:cNvSpPr>
                <a:spLocks/>
              </p:cNvSpPr>
              <p:nvPr/>
            </p:nvSpPr>
            <p:spPr bwMode="auto">
              <a:xfrm>
                <a:off x="4465638" y="4610100"/>
                <a:ext cx="60325" cy="20638"/>
              </a:xfrm>
              <a:custGeom>
                <a:avLst/>
                <a:gdLst>
                  <a:gd name="T0" fmla="*/ 9525 w 38"/>
                  <a:gd name="T1" fmla="*/ 20638 h 13"/>
                  <a:gd name="T2" fmla="*/ 9525 w 38"/>
                  <a:gd name="T3" fmla="*/ 20638 h 13"/>
                  <a:gd name="T4" fmla="*/ 30163 w 38"/>
                  <a:gd name="T5" fmla="*/ 20638 h 13"/>
                  <a:gd name="T6" fmla="*/ 60325 w 38"/>
                  <a:gd name="T7" fmla="*/ 20638 h 13"/>
                  <a:gd name="T8" fmla="*/ 60325 w 38"/>
                  <a:gd name="T9" fmla="*/ 20638 h 13"/>
                  <a:gd name="T10" fmla="*/ 60325 w 38"/>
                  <a:gd name="T11" fmla="*/ 0 h 13"/>
                  <a:gd name="T12" fmla="*/ 60325 w 38"/>
                  <a:gd name="T13" fmla="*/ 0 h 13"/>
                  <a:gd name="T14" fmla="*/ 60325 w 38"/>
                  <a:gd name="T15" fmla="*/ 0 h 13"/>
                  <a:gd name="T16" fmla="*/ 50800 w 38"/>
                  <a:gd name="T17" fmla="*/ 0 h 13"/>
                  <a:gd name="T18" fmla="*/ 50800 w 38"/>
                  <a:gd name="T19" fmla="*/ 0 h 13"/>
                  <a:gd name="T20" fmla="*/ 39687 w 38"/>
                  <a:gd name="T21" fmla="*/ 0 h 13"/>
                  <a:gd name="T22" fmla="*/ 20637 w 38"/>
                  <a:gd name="T23" fmla="*/ 11113 h 13"/>
                  <a:gd name="T24" fmla="*/ 0 w 38"/>
                  <a:gd name="T25" fmla="*/ 11113 h 13"/>
                  <a:gd name="T26" fmla="*/ 0 w 38"/>
                  <a:gd name="T27" fmla="*/ 11113 h 13"/>
                  <a:gd name="T28" fmla="*/ 9525 w 38"/>
                  <a:gd name="T29" fmla="*/ 20638 h 13"/>
                  <a:gd name="T30" fmla="*/ 9525 w 38"/>
                  <a:gd name="T31" fmla="*/ 20638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"/>
                  <a:gd name="T49" fmla="*/ 0 h 13"/>
                  <a:gd name="T50" fmla="*/ 38 w 38"/>
                  <a:gd name="T51" fmla="*/ 13 h 1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" h="13">
                    <a:moveTo>
                      <a:pt x="6" y="13"/>
                    </a:moveTo>
                    <a:lnTo>
                      <a:pt x="6" y="13"/>
                    </a:lnTo>
                    <a:lnTo>
                      <a:pt x="19" y="13"/>
                    </a:lnTo>
                    <a:lnTo>
                      <a:pt x="38" y="1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5" name="Freeform 245"/>
              <p:cNvSpPr>
                <a:spLocks/>
              </p:cNvSpPr>
              <p:nvPr/>
            </p:nvSpPr>
            <p:spPr bwMode="auto">
              <a:xfrm>
                <a:off x="4465638" y="4540250"/>
                <a:ext cx="60325" cy="30163"/>
              </a:xfrm>
              <a:custGeom>
                <a:avLst/>
                <a:gdLst>
                  <a:gd name="T0" fmla="*/ 50800 w 38"/>
                  <a:gd name="T1" fmla="*/ 0 h 19"/>
                  <a:gd name="T2" fmla="*/ 50800 w 38"/>
                  <a:gd name="T3" fmla="*/ 0 h 19"/>
                  <a:gd name="T4" fmla="*/ 50800 w 38"/>
                  <a:gd name="T5" fmla="*/ 9525 h 19"/>
                  <a:gd name="T6" fmla="*/ 50800 w 38"/>
                  <a:gd name="T7" fmla="*/ 9525 h 19"/>
                  <a:gd name="T8" fmla="*/ 30163 w 38"/>
                  <a:gd name="T9" fmla="*/ 9525 h 19"/>
                  <a:gd name="T10" fmla="*/ 9525 w 38"/>
                  <a:gd name="T11" fmla="*/ 9525 h 19"/>
                  <a:gd name="T12" fmla="*/ 0 w 38"/>
                  <a:gd name="T13" fmla="*/ 9525 h 19"/>
                  <a:gd name="T14" fmla="*/ 0 w 38"/>
                  <a:gd name="T15" fmla="*/ 30163 h 19"/>
                  <a:gd name="T16" fmla="*/ 0 w 38"/>
                  <a:gd name="T17" fmla="*/ 30163 h 19"/>
                  <a:gd name="T18" fmla="*/ 50800 w 38"/>
                  <a:gd name="T19" fmla="*/ 30163 h 19"/>
                  <a:gd name="T20" fmla="*/ 60325 w 38"/>
                  <a:gd name="T21" fmla="*/ 19050 h 19"/>
                  <a:gd name="T22" fmla="*/ 50800 w 38"/>
                  <a:gd name="T23" fmla="*/ 0 h 19"/>
                  <a:gd name="T24" fmla="*/ 50800 w 38"/>
                  <a:gd name="T25" fmla="*/ 0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8"/>
                  <a:gd name="T40" fmla="*/ 0 h 19"/>
                  <a:gd name="T41" fmla="*/ 38 w 38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8" h="19">
                    <a:moveTo>
                      <a:pt x="32" y="0"/>
                    </a:moveTo>
                    <a:lnTo>
                      <a:pt x="32" y="0"/>
                    </a:lnTo>
                    <a:lnTo>
                      <a:pt x="32" y="6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32" y="19"/>
                    </a:lnTo>
                    <a:lnTo>
                      <a:pt x="38" y="1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6" name="Freeform 281"/>
              <p:cNvSpPr>
                <a:spLocks/>
              </p:cNvSpPr>
              <p:nvPr/>
            </p:nvSpPr>
            <p:spPr bwMode="auto">
              <a:xfrm>
                <a:off x="3629025" y="34512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7" name="Freeform 282"/>
              <p:cNvSpPr>
                <a:spLocks/>
              </p:cNvSpPr>
              <p:nvPr/>
            </p:nvSpPr>
            <p:spPr bwMode="auto">
              <a:xfrm>
                <a:off x="3629025" y="3511550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w 1588"/>
                  <a:gd name="T19" fmla="*/ 0 h 15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8"/>
                  <a:gd name="T31" fmla="*/ 0 h 1588"/>
                  <a:gd name="T32" fmla="*/ 1588 w 1588"/>
                  <a:gd name="T33" fmla="*/ 1588 h 15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8" name="Freeform 283"/>
              <p:cNvSpPr>
                <a:spLocks/>
              </p:cNvSpPr>
              <p:nvPr/>
            </p:nvSpPr>
            <p:spPr bwMode="auto">
              <a:xfrm>
                <a:off x="3629025" y="351155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69" name="Rectangle 284"/>
              <p:cNvSpPr>
                <a:spLocks noChangeArrowheads="1"/>
              </p:cNvSpPr>
              <p:nvPr/>
            </p:nvSpPr>
            <p:spPr bwMode="auto">
              <a:xfrm>
                <a:off x="3629025" y="352107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0" name="Freeform 285"/>
              <p:cNvSpPr>
                <a:spLocks/>
              </p:cNvSpPr>
              <p:nvPr/>
            </p:nvSpPr>
            <p:spPr bwMode="auto">
              <a:xfrm>
                <a:off x="3608388" y="353218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1" name="Freeform 286"/>
              <p:cNvSpPr>
                <a:spLocks/>
              </p:cNvSpPr>
              <p:nvPr/>
            </p:nvSpPr>
            <p:spPr bwMode="auto">
              <a:xfrm>
                <a:off x="3629025" y="3532188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2" name="Freeform 287"/>
              <p:cNvSpPr>
                <a:spLocks/>
              </p:cNvSpPr>
              <p:nvPr/>
            </p:nvSpPr>
            <p:spPr bwMode="auto">
              <a:xfrm>
                <a:off x="3648075" y="3551238"/>
                <a:ext cx="1588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8"/>
                  <a:gd name="T28" fmla="*/ 0 h 1588"/>
                  <a:gd name="T29" fmla="*/ 1588 w 1588"/>
                  <a:gd name="T30" fmla="*/ 1588 h 15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3" name="Rectangle 290"/>
              <p:cNvSpPr>
                <a:spLocks noChangeArrowheads="1"/>
              </p:cNvSpPr>
              <p:nvPr/>
            </p:nvSpPr>
            <p:spPr bwMode="auto">
              <a:xfrm>
                <a:off x="3648075" y="38338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4" name="Freeform 291"/>
              <p:cNvSpPr>
                <a:spLocks/>
              </p:cNvSpPr>
              <p:nvPr/>
            </p:nvSpPr>
            <p:spPr bwMode="auto">
              <a:xfrm>
                <a:off x="3659188" y="3833813"/>
                <a:ext cx="1587" cy="11112"/>
              </a:xfrm>
              <a:custGeom>
                <a:avLst/>
                <a:gdLst>
                  <a:gd name="T0" fmla="*/ 0 w 1588"/>
                  <a:gd name="T1" fmla="*/ 11112 h 7"/>
                  <a:gd name="T2" fmla="*/ 0 w 1588"/>
                  <a:gd name="T3" fmla="*/ 11112 h 7"/>
                  <a:gd name="T4" fmla="*/ 0 w 1588"/>
                  <a:gd name="T5" fmla="*/ 0 h 7"/>
                  <a:gd name="T6" fmla="*/ 0 w 1588"/>
                  <a:gd name="T7" fmla="*/ 11112 h 7"/>
                  <a:gd name="T8" fmla="*/ 0 w 1588"/>
                  <a:gd name="T9" fmla="*/ 11112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8"/>
                  <a:gd name="T16" fmla="*/ 0 h 7"/>
                  <a:gd name="T17" fmla="*/ 1588 w 1588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5" name="Rectangle 292"/>
              <p:cNvSpPr>
                <a:spLocks noChangeArrowheads="1"/>
              </p:cNvSpPr>
              <p:nvPr/>
            </p:nvSpPr>
            <p:spPr bwMode="auto">
              <a:xfrm>
                <a:off x="3538538" y="384492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6" name="Rectangle 293"/>
              <p:cNvSpPr>
                <a:spLocks noChangeArrowheads="1"/>
              </p:cNvSpPr>
              <p:nvPr/>
            </p:nvSpPr>
            <p:spPr bwMode="auto">
              <a:xfrm>
                <a:off x="3659188" y="384492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7" name="Freeform 294"/>
              <p:cNvSpPr>
                <a:spLocks/>
              </p:cNvSpPr>
              <p:nvPr/>
            </p:nvSpPr>
            <p:spPr bwMode="auto">
              <a:xfrm>
                <a:off x="3648075" y="38449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8" name="Freeform 295"/>
              <p:cNvSpPr>
                <a:spLocks/>
              </p:cNvSpPr>
              <p:nvPr/>
            </p:nvSpPr>
            <p:spPr bwMode="auto">
              <a:xfrm>
                <a:off x="3648075" y="38449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79" name="Rectangle 296"/>
              <p:cNvSpPr>
                <a:spLocks noChangeArrowheads="1"/>
              </p:cNvSpPr>
              <p:nvPr/>
            </p:nvSpPr>
            <p:spPr bwMode="auto">
              <a:xfrm>
                <a:off x="3659188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0" name="Freeform 297"/>
              <p:cNvSpPr>
                <a:spLocks/>
              </p:cNvSpPr>
              <p:nvPr/>
            </p:nvSpPr>
            <p:spPr bwMode="auto">
              <a:xfrm>
                <a:off x="3638550" y="39147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1" name="Rectangle 298"/>
              <p:cNvSpPr>
                <a:spLocks noChangeArrowheads="1"/>
              </p:cNvSpPr>
              <p:nvPr/>
            </p:nvSpPr>
            <p:spPr bwMode="auto">
              <a:xfrm>
                <a:off x="3668713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2" name="Freeform 299"/>
              <p:cNvSpPr>
                <a:spLocks/>
              </p:cNvSpPr>
              <p:nvPr/>
            </p:nvSpPr>
            <p:spPr bwMode="auto">
              <a:xfrm>
                <a:off x="3679825" y="39147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3" name="Rectangle 300"/>
              <p:cNvSpPr>
                <a:spLocks noChangeArrowheads="1"/>
              </p:cNvSpPr>
              <p:nvPr/>
            </p:nvSpPr>
            <p:spPr bwMode="auto">
              <a:xfrm>
                <a:off x="3709988" y="3914775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4" name="Freeform 301"/>
              <p:cNvSpPr>
                <a:spLocks/>
              </p:cNvSpPr>
              <p:nvPr/>
            </p:nvSpPr>
            <p:spPr bwMode="auto">
              <a:xfrm>
                <a:off x="3587750" y="3914775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0 h 19"/>
                  <a:gd name="T6" fmla="*/ 0 w 1588"/>
                  <a:gd name="T7" fmla="*/ 0 h 19"/>
                  <a:gd name="T8" fmla="*/ 0 w 1588"/>
                  <a:gd name="T9" fmla="*/ 30163 h 19"/>
                  <a:gd name="T10" fmla="*/ 0 w 1588"/>
                  <a:gd name="T11" fmla="*/ 30163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9"/>
                  <a:gd name="T20" fmla="*/ 1588 w 1588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5" name="Freeform 302"/>
              <p:cNvSpPr>
                <a:spLocks/>
              </p:cNvSpPr>
              <p:nvPr/>
            </p:nvSpPr>
            <p:spPr bwMode="auto">
              <a:xfrm>
                <a:off x="3698875" y="39147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0 h 6"/>
                  <a:gd name="T14" fmla="*/ 0 w 1588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6"/>
                  <a:gd name="T26" fmla="*/ 1588 w 1588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6" name="Freeform 303"/>
              <p:cNvSpPr>
                <a:spLocks/>
              </p:cNvSpPr>
              <p:nvPr/>
            </p:nvSpPr>
            <p:spPr bwMode="auto">
              <a:xfrm>
                <a:off x="3587750" y="3924300"/>
                <a:ext cx="1588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11113 h 13"/>
                  <a:gd name="T10" fmla="*/ 0 w 1588"/>
                  <a:gd name="T11" fmla="*/ 20638 h 13"/>
                  <a:gd name="T12" fmla="*/ 0 w 1588"/>
                  <a:gd name="T13" fmla="*/ 20638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659188" y="3924300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8" name="Freeform 305"/>
              <p:cNvSpPr>
                <a:spLocks/>
              </p:cNvSpPr>
              <p:nvPr/>
            </p:nvSpPr>
            <p:spPr bwMode="auto">
              <a:xfrm>
                <a:off x="3578225" y="3924300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0 h 19"/>
                  <a:gd name="T6" fmla="*/ 0 w 1588"/>
                  <a:gd name="T7" fmla="*/ 0 h 19"/>
                  <a:gd name="T8" fmla="*/ 0 w 1588"/>
                  <a:gd name="T9" fmla="*/ 20638 h 19"/>
                  <a:gd name="T10" fmla="*/ 0 w 1588"/>
                  <a:gd name="T11" fmla="*/ 30163 h 19"/>
                  <a:gd name="T12" fmla="*/ 0 w 1588"/>
                  <a:gd name="T13" fmla="*/ 30163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89" name="Freeform 306"/>
              <p:cNvSpPr>
                <a:spLocks/>
              </p:cNvSpPr>
              <p:nvPr/>
            </p:nvSpPr>
            <p:spPr bwMode="auto">
              <a:xfrm>
                <a:off x="3568700" y="3924300"/>
                <a:ext cx="9525" cy="30163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0 h 19"/>
                  <a:gd name="T4" fmla="*/ 0 w 6"/>
                  <a:gd name="T5" fmla="*/ 20638 h 19"/>
                  <a:gd name="T6" fmla="*/ 9525 w 6"/>
                  <a:gd name="T7" fmla="*/ 30163 h 19"/>
                  <a:gd name="T8" fmla="*/ 9525 w 6"/>
                  <a:gd name="T9" fmla="*/ 30163 h 19"/>
                  <a:gd name="T10" fmla="*/ 0 w 6"/>
                  <a:gd name="T11" fmla="*/ 0 h 19"/>
                  <a:gd name="T12" fmla="*/ 0 w 6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19"/>
                  <a:gd name="T23" fmla="*/ 6 w 6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13"/>
                    </a:lnTo>
                    <a:lnTo>
                      <a:pt x="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0" name="Rectangle 307"/>
              <p:cNvSpPr>
                <a:spLocks noChangeArrowheads="1"/>
              </p:cNvSpPr>
              <p:nvPr/>
            </p:nvSpPr>
            <p:spPr bwMode="auto">
              <a:xfrm>
                <a:off x="3648075" y="39354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1" name="Rectangle 308"/>
              <p:cNvSpPr>
                <a:spLocks noChangeArrowheads="1"/>
              </p:cNvSpPr>
              <p:nvPr/>
            </p:nvSpPr>
            <p:spPr bwMode="auto">
              <a:xfrm>
                <a:off x="3648075" y="393541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2" name="Freeform 309"/>
              <p:cNvSpPr>
                <a:spLocks/>
              </p:cNvSpPr>
              <p:nvPr/>
            </p:nvSpPr>
            <p:spPr bwMode="auto">
              <a:xfrm>
                <a:off x="3557588" y="39449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0 h 6"/>
                  <a:gd name="T14" fmla="*/ 0 w 1588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6"/>
                  <a:gd name="T26" fmla="*/ 1588 w 1588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3" name="Freeform 310"/>
              <p:cNvSpPr>
                <a:spLocks/>
              </p:cNvSpPr>
              <p:nvPr/>
            </p:nvSpPr>
            <p:spPr bwMode="auto">
              <a:xfrm>
                <a:off x="3557588" y="3954463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4" name="Freeform 311"/>
              <p:cNvSpPr>
                <a:spLocks/>
              </p:cNvSpPr>
              <p:nvPr/>
            </p:nvSpPr>
            <p:spPr bwMode="auto">
              <a:xfrm>
                <a:off x="3557588" y="3954463"/>
                <a:ext cx="11112" cy="11112"/>
              </a:xfrm>
              <a:custGeom>
                <a:avLst/>
                <a:gdLst>
                  <a:gd name="T0" fmla="*/ 11112 w 7"/>
                  <a:gd name="T1" fmla="*/ 0 h 7"/>
                  <a:gd name="T2" fmla="*/ 11112 w 7"/>
                  <a:gd name="T3" fmla="*/ 0 h 7"/>
                  <a:gd name="T4" fmla="*/ 0 w 7"/>
                  <a:gd name="T5" fmla="*/ 0 h 7"/>
                  <a:gd name="T6" fmla="*/ 0 w 7"/>
                  <a:gd name="T7" fmla="*/ 11112 h 7"/>
                  <a:gd name="T8" fmla="*/ 0 w 7"/>
                  <a:gd name="T9" fmla="*/ 11112 h 7"/>
                  <a:gd name="T10" fmla="*/ 11112 w 7"/>
                  <a:gd name="T11" fmla="*/ 11112 h 7"/>
                  <a:gd name="T12" fmla="*/ 11112 w 7"/>
                  <a:gd name="T13" fmla="*/ 0 h 7"/>
                  <a:gd name="T14" fmla="*/ 11112 w 7"/>
                  <a:gd name="T15" fmla="*/ 0 h 7"/>
                  <a:gd name="T16" fmla="*/ 11112 w 7"/>
                  <a:gd name="T17" fmla="*/ 0 h 7"/>
                  <a:gd name="T18" fmla="*/ 11112 w 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7"/>
                  <a:gd name="T32" fmla="*/ 7 w 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5" name="Freeform 312"/>
              <p:cNvSpPr>
                <a:spLocks/>
              </p:cNvSpPr>
              <p:nvPr/>
            </p:nvSpPr>
            <p:spPr bwMode="auto">
              <a:xfrm>
                <a:off x="3587750" y="3954463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11112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6" name="Freeform 313"/>
              <p:cNvSpPr>
                <a:spLocks/>
              </p:cNvSpPr>
              <p:nvPr/>
            </p:nvSpPr>
            <p:spPr bwMode="auto">
              <a:xfrm>
                <a:off x="3587750" y="3954463"/>
                <a:ext cx="1588" cy="30162"/>
              </a:xfrm>
              <a:custGeom>
                <a:avLst/>
                <a:gdLst>
                  <a:gd name="T0" fmla="*/ 0 w 1588"/>
                  <a:gd name="T1" fmla="*/ 30162 h 19"/>
                  <a:gd name="T2" fmla="*/ 0 w 1588"/>
                  <a:gd name="T3" fmla="*/ 30162 h 19"/>
                  <a:gd name="T4" fmla="*/ 0 w 1588"/>
                  <a:gd name="T5" fmla="*/ 11112 h 19"/>
                  <a:gd name="T6" fmla="*/ 0 w 1588"/>
                  <a:gd name="T7" fmla="*/ 0 h 19"/>
                  <a:gd name="T8" fmla="*/ 0 w 1588"/>
                  <a:gd name="T9" fmla="*/ 0 h 19"/>
                  <a:gd name="T10" fmla="*/ 0 w 1588"/>
                  <a:gd name="T11" fmla="*/ 30162 h 19"/>
                  <a:gd name="T12" fmla="*/ 0 w 1588"/>
                  <a:gd name="T13" fmla="*/ 30162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7" name="Freeform 314"/>
              <p:cNvSpPr>
                <a:spLocks/>
              </p:cNvSpPr>
              <p:nvPr/>
            </p:nvSpPr>
            <p:spPr bwMode="auto">
              <a:xfrm>
                <a:off x="3578225" y="3965575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9525 h 12"/>
                  <a:gd name="T6" fmla="*/ 0 w 1588"/>
                  <a:gd name="T7" fmla="*/ 19050 h 12"/>
                  <a:gd name="T8" fmla="*/ 0 w 1588"/>
                  <a:gd name="T9" fmla="*/ 19050 h 12"/>
                  <a:gd name="T10" fmla="*/ 0 w 1588"/>
                  <a:gd name="T11" fmla="*/ 9525 h 12"/>
                  <a:gd name="T12" fmla="*/ 0 w 1588"/>
                  <a:gd name="T13" fmla="*/ 0 h 12"/>
                  <a:gd name="T14" fmla="*/ 0 w 1588"/>
                  <a:gd name="T15" fmla="*/ 0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12"/>
                  <a:gd name="T26" fmla="*/ 1588 w 1588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8" name="Freeform 315"/>
              <p:cNvSpPr>
                <a:spLocks/>
              </p:cNvSpPr>
              <p:nvPr/>
            </p:nvSpPr>
            <p:spPr bwMode="auto">
              <a:xfrm>
                <a:off x="3568700" y="3965575"/>
                <a:ext cx="9525" cy="19050"/>
              </a:xfrm>
              <a:custGeom>
                <a:avLst/>
                <a:gdLst>
                  <a:gd name="T0" fmla="*/ 9525 w 6"/>
                  <a:gd name="T1" fmla="*/ 19050 h 12"/>
                  <a:gd name="T2" fmla="*/ 9525 w 6"/>
                  <a:gd name="T3" fmla="*/ 19050 h 12"/>
                  <a:gd name="T4" fmla="*/ 0 w 6"/>
                  <a:gd name="T5" fmla="*/ 0 h 12"/>
                  <a:gd name="T6" fmla="*/ 0 w 6"/>
                  <a:gd name="T7" fmla="*/ 0 h 12"/>
                  <a:gd name="T8" fmla="*/ 9525 w 6"/>
                  <a:gd name="T9" fmla="*/ 19050 h 12"/>
                  <a:gd name="T10" fmla="*/ 9525 w 6"/>
                  <a:gd name="T11" fmla="*/ 1905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12"/>
                  <a:gd name="T20" fmla="*/ 6 w 6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12">
                    <a:moveTo>
                      <a:pt x="6" y="12"/>
                    </a:moveTo>
                    <a:lnTo>
                      <a:pt x="6" y="12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199" name="Freeform 316"/>
              <p:cNvSpPr>
                <a:spLocks/>
              </p:cNvSpPr>
              <p:nvPr/>
            </p:nvSpPr>
            <p:spPr bwMode="auto">
              <a:xfrm>
                <a:off x="3648075" y="39655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0" name="Freeform 317"/>
              <p:cNvSpPr>
                <a:spLocks/>
              </p:cNvSpPr>
              <p:nvPr/>
            </p:nvSpPr>
            <p:spPr bwMode="auto">
              <a:xfrm>
                <a:off x="3568700" y="3965575"/>
                <a:ext cx="1588" cy="30163"/>
              </a:xfrm>
              <a:custGeom>
                <a:avLst/>
                <a:gdLst>
                  <a:gd name="T0" fmla="*/ 0 w 1588"/>
                  <a:gd name="T1" fmla="*/ 30163 h 19"/>
                  <a:gd name="T2" fmla="*/ 0 w 1588"/>
                  <a:gd name="T3" fmla="*/ 30163 h 19"/>
                  <a:gd name="T4" fmla="*/ 0 w 1588"/>
                  <a:gd name="T5" fmla="*/ 19050 h 19"/>
                  <a:gd name="T6" fmla="*/ 0 w 1588"/>
                  <a:gd name="T7" fmla="*/ 0 h 19"/>
                  <a:gd name="T8" fmla="*/ 0 w 1588"/>
                  <a:gd name="T9" fmla="*/ 0 h 19"/>
                  <a:gd name="T10" fmla="*/ 0 w 1588"/>
                  <a:gd name="T11" fmla="*/ 30163 h 19"/>
                  <a:gd name="T12" fmla="*/ 0 w 1588"/>
                  <a:gd name="T13" fmla="*/ 30163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9"/>
                  <a:gd name="T23" fmla="*/ 1588 w 1588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1" name="Freeform 318"/>
              <p:cNvSpPr>
                <a:spLocks/>
              </p:cNvSpPr>
              <p:nvPr/>
            </p:nvSpPr>
            <p:spPr bwMode="auto">
              <a:xfrm>
                <a:off x="3557588" y="3975100"/>
                <a:ext cx="1587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9525 h 13"/>
                  <a:gd name="T10" fmla="*/ 0 w 1588"/>
                  <a:gd name="T11" fmla="*/ 20638 h 13"/>
                  <a:gd name="T12" fmla="*/ 0 w 1588"/>
                  <a:gd name="T13" fmla="*/ 20638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2" name="Freeform 319"/>
              <p:cNvSpPr>
                <a:spLocks/>
              </p:cNvSpPr>
              <p:nvPr/>
            </p:nvSpPr>
            <p:spPr bwMode="auto">
              <a:xfrm>
                <a:off x="3659188" y="3984625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3" name="Freeform 320"/>
              <p:cNvSpPr>
                <a:spLocks/>
              </p:cNvSpPr>
              <p:nvPr/>
            </p:nvSpPr>
            <p:spPr bwMode="auto">
              <a:xfrm>
                <a:off x="3729038" y="3984625"/>
                <a:ext cx="1587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20638 h 13"/>
                  <a:gd name="T10" fmla="*/ 0 w 1588"/>
                  <a:gd name="T11" fmla="*/ 2063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3"/>
                  <a:gd name="T20" fmla="*/ 1588 w 1588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4" name="Freeform 322"/>
              <p:cNvSpPr>
                <a:spLocks/>
              </p:cNvSpPr>
              <p:nvPr/>
            </p:nvSpPr>
            <p:spPr bwMode="auto">
              <a:xfrm>
                <a:off x="3659188" y="399573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5" name="Rectangle 323"/>
              <p:cNvSpPr>
                <a:spLocks noChangeArrowheads="1"/>
              </p:cNvSpPr>
              <p:nvPr/>
            </p:nvSpPr>
            <p:spPr bwMode="auto">
              <a:xfrm>
                <a:off x="3648075" y="3995738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6" name="Freeform 324"/>
              <p:cNvSpPr>
                <a:spLocks/>
              </p:cNvSpPr>
              <p:nvPr/>
            </p:nvSpPr>
            <p:spPr bwMode="auto">
              <a:xfrm>
                <a:off x="3538538" y="3995738"/>
                <a:ext cx="1587" cy="1587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7" name="Freeform 325"/>
              <p:cNvSpPr>
                <a:spLocks/>
              </p:cNvSpPr>
              <p:nvPr/>
            </p:nvSpPr>
            <p:spPr bwMode="auto">
              <a:xfrm>
                <a:off x="3587750" y="3995738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9525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8" name="Rectangle 326"/>
              <p:cNvSpPr>
                <a:spLocks noChangeArrowheads="1"/>
              </p:cNvSpPr>
              <p:nvPr/>
            </p:nvSpPr>
            <p:spPr bwMode="auto">
              <a:xfrm>
                <a:off x="3538538" y="3995738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09" name="Freeform 327"/>
              <p:cNvSpPr>
                <a:spLocks/>
              </p:cNvSpPr>
              <p:nvPr/>
            </p:nvSpPr>
            <p:spPr bwMode="auto">
              <a:xfrm>
                <a:off x="3587750" y="4005263"/>
                <a:ext cx="11113" cy="11112"/>
              </a:xfrm>
              <a:custGeom>
                <a:avLst/>
                <a:gdLst>
                  <a:gd name="T0" fmla="*/ 0 w 7"/>
                  <a:gd name="T1" fmla="*/ 11112 h 7"/>
                  <a:gd name="T2" fmla="*/ 0 w 7"/>
                  <a:gd name="T3" fmla="*/ 11112 h 7"/>
                  <a:gd name="T4" fmla="*/ 1111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11112 h 7"/>
                  <a:gd name="T12" fmla="*/ 0 w 7"/>
                  <a:gd name="T13" fmla="*/ 11112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0" name="Rectangle 328"/>
              <p:cNvSpPr>
                <a:spLocks noChangeArrowheads="1"/>
              </p:cNvSpPr>
              <p:nvPr/>
            </p:nvSpPr>
            <p:spPr bwMode="auto">
              <a:xfrm>
                <a:off x="3527425" y="400526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1" name="Freeform 329"/>
              <p:cNvSpPr>
                <a:spLocks/>
              </p:cNvSpPr>
              <p:nvPr/>
            </p:nvSpPr>
            <p:spPr bwMode="auto">
              <a:xfrm>
                <a:off x="3578225" y="4005263"/>
                <a:ext cx="1588" cy="11112"/>
              </a:xfrm>
              <a:custGeom>
                <a:avLst/>
                <a:gdLst>
                  <a:gd name="T0" fmla="*/ 0 w 1588"/>
                  <a:gd name="T1" fmla="*/ 0 h 7"/>
                  <a:gd name="T2" fmla="*/ 0 w 1588"/>
                  <a:gd name="T3" fmla="*/ 0 h 7"/>
                  <a:gd name="T4" fmla="*/ 0 w 1588"/>
                  <a:gd name="T5" fmla="*/ 0 h 7"/>
                  <a:gd name="T6" fmla="*/ 0 w 1588"/>
                  <a:gd name="T7" fmla="*/ 11112 h 7"/>
                  <a:gd name="T8" fmla="*/ 0 w 1588"/>
                  <a:gd name="T9" fmla="*/ 11112 h 7"/>
                  <a:gd name="T10" fmla="*/ 0 w 1588"/>
                  <a:gd name="T11" fmla="*/ 0 h 7"/>
                  <a:gd name="T12" fmla="*/ 0 w 1588"/>
                  <a:gd name="T13" fmla="*/ 0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7"/>
                  <a:gd name="T23" fmla="*/ 1588 w 1588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2" name="Freeform 330"/>
              <p:cNvSpPr>
                <a:spLocks/>
              </p:cNvSpPr>
              <p:nvPr/>
            </p:nvSpPr>
            <p:spPr bwMode="auto">
              <a:xfrm>
                <a:off x="3568700" y="4005263"/>
                <a:ext cx="9525" cy="20637"/>
              </a:xfrm>
              <a:custGeom>
                <a:avLst/>
                <a:gdLst>
                  <a:gd name="T0" fmla="*/ 9525 w 6"/>
                  <a:gd name="T1" fmla="*/ 0 h 13"/>
                  <a:gd name="T2" fmla="*/ 9525 w 6"/>
                  <a:gd name="T3" fmla="*/ 0 h 13"/>
                  <a:gd name="T4" fmla="*/ 0 w 6"/>
                  <a:gd name="T5" fmla="*/ 0 h 13"/>
                  <a:gd name="T6" fmla="*/ 9525 w 6"/>
                  <a:gd name="T7" fmla="*/ 20637 h 13"/>
                  <a:gd name="T8" fmla="*/ 9525 w 6"/>
                  <a:gd name="T9" fmla="*/ 20637 h 13"/>
                  <a:gd name="T10" fmla="*/ 9525 w 6"/>
                  <a:gd name="T11" fmla="*/ 0 h 13"/>
                  <a:gd name="T12" fmla="*/ 9525 w 6"/>
                  <a:gd name="T13" fmla="*/ 0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13"/>
                  <a:gd name="T23" fmla="*/ 6 w 6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1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3" name="Freeform 331"/>
              <p:cNvSpPr>
                <a:spLocks/>
              </p:cNvSpPr>
              <p:nvPr/>
            </p:nvSpPr>
            <p:spPr bwMode="auto">
              <a:xfrm>
                <a:off x="3648075" y="4005263"/>
                <a:ext cx="11113" cy="11112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11112 h 7"/>
                  <a:gd name="T6" fmla="*/ 0 w 7"/>
                  <a:gd name="T7" fmla="*/ 11112 h 7"/>
                  <a:gd name="T8" fmla="*/ 0 w 7"/>
                  <a:gd name="T9" fmla="*/ 0 h 7"/>
                  <a:gd name="T10" fmla="*/ 0 w 7"/>
                  <a:gd name="T11" fmla="*/ 0 h 7"/>
                  <a:gd name="T12" fmla="*/ 11113 w 7"/>
                  <a:gd name="T13" fmla="*/ 0 h 7"/>
                  <a:gd name="T14" fmla="*/ 11113 w 7"/>
                  <a:gd name="T15" fmla="*/ 0 h 7"/>
                  <a:gd name="T16" fmla="*/ 0 w 7"/>
                  <a:gd name="T17" fmla="*/ 0 h 7"/>
                  <a:gd name="T18" fmla="*/ 0 w 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7"/>
                  <a:gd name="T32" fmla="*/ 7 w 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4" name="Rectangle 332"/>
              <p:cNvSpPr>
                <a:spLocks noChangeArrowheads="1"/>
              </p:cNvSpPr>
              <p:nvPr/>
            </p:nvSpPr>
            <p:spPr bwMode="auto">
              <a:xfrm>
                <a:off x="3648075" y="4005263"/>
                <a:ext cx="1588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5" name="Rectangle 333"/>
              <p:cNvSpPr>
                <a:spLocks noChangeArrowheads="1"/>
              </p:cNvSpPr>
              <p:nvPr/>
            </p:nvSpPr>
            <p:spPr bwMode="auto">
              <a:xfrm>
                <a:off x="3779838" y="4005263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6" name="Freeform 334"/>
              <p:cNvSpPr>
                <a:spLocks/>
              </p:cNvSpPr>
              <p:nvPr/>
            </p:nvSpPr>
            <p:spPr bwMode="auto">
              <a:xfrm>
                <a:off x="3729038" y="4016375"/>
                <a:ext cx="1587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7" name="Rectangle 335"/>
              <p:cNvSpPr>
                <a:spLocks noChangeArrowheads="1"/>
              </p:cNvSpPr>
              <p:nvPr/>
            </p:nvSpPr>
            <p:spPr bwMode="auto">
              <a:xfrm>
                <a:off x="3648075" y="401637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8" name="Freeform 336"/>
              <p:cNvSpPr>
                <a:spLocks/>
              </p:cNvSpPr>
              <p:nvPr/>
            </p:nvSpPr>
            <p:spPr bwMode="auto">
              <a:xfrm>
                <a:off x="3729038" y="401637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19" name="Freeform 337"/>
              <p:cNvSpPr>
                <a:spLocks/>
              </p:cNvSpPr>
              <p:nvPr/>
            </p:nvSpPr>
            <p:spPr bwMode="auto">
              <a:xfrm>
                <a:off x="3648075" y="401637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w 1588"/>
                  <a:gd name="T15" fmla="*/ 0 h 1588"/>
                  <a:gd name="T16" fmla="*/ 0 w 1588"/>
                  <a:gd name="T17" fmla="*/ 0 h 1588"/>
                  <a:gd name="T18" fmla="*/ 0 w 1588"/>
                  <a:gd name="T19" fmla="*/ 0 h 15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8"/>
                  <a:gd name="T31" fmla="*/ 0 h 1588"/>
                  <a:gd name="T32" fmla="*/ 1588 w 1588"/>
                  <a:gd name="T33" fmla="*/ 1588 h 15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0" name="Freeform 338"/>
              <p:cNvSpPr>
                <a:spLocks/>
              </p:cNvSpPr>
              <p:nvPr/>
            </p:nvSpPr>
            <p:spPr bwMode="auto">
              <a:xfrm>
                <a:off x="3648075" y="401637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0 h 6"/>
                  <a:gd name="T8" fmla="*/ 0 w 1588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8"/>
                  <a:gd name="T16" fmla="*/ 0 h 6"/>
                  <a:gd name="T17" fmla="*/ 1588 w 1588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1" name="Rectangle 339"/>
              <p:cNvSpPr>
                <a:spLocks noChangeArrowheads="1"/>
              </p:cNvSpPr>
              <p:nvPr/>
            </p:nvSpPr>
            <p:spPr bwMode="auto">
              <a:xfrm>
                <a:off x="3587750" y="40259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2" name="Freeform 340"/>
              <p:cNvSpPr>
                <a:spLocks/>
              </p:cNvSpPr>
              <p:nvPr/>
            </p:nvSpPr>
            <p:spPr bwMode="auto">
              <a:xfrm>
                <a:off x="3587750" y="4025900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3" name="Freeform 341"/>
              <p:cNvSpPr>
                <a:spLocks/>
              </p:cNvSpPr>
              <p:nvPr/>
            </p:nvSpPr>
            <p:spPr bwMode="auto">
              <a:xfrm>
                <a:off x="3587750" y="4025900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4" name="Rectangle 342"/>
              <p:cNvSpPr>
                <a:spLocks noChangeArrowheads="1"/>
              </p:cNvSpPr>
              <p:nvPr/>
            </p:nvSpPr>
            <p:spPr bwMode="auto">
              <a:xfrm>
                <a:off x="3578225" y="40259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5" name="Freeform 343"/>
              <p:cNvSpPr>
                <a:spLocks/>
              </p:cNvSpPr>
              <p:nvPr/>
            </p:nvSpPr>
            <p:spPr bwMode="auto">
              <a:xfrm>
                <a:off x="3578225" y="4025900"/>
                <a:ext cx="1588" cy="20638"/>
              </a:xfrm>
              <a:custGeom>
                <a:avLst/>
                <a:gdLst>
                  <a:gd name="T0" fmla="*/ 0 w 1588"/>
                  <a:gd name="T1" fmla="*/ 20638 h 13"/>
                  <a:gd name="T2" fmla="*/ 0 w 1588"/>
                  <a:gd name="T3" fmla="*/ 20638 h 13"/>
                  <a:gd name="T4" fmla="*/ 0 w 1588"/>
                  <a:gd name="T5" fmla="*/ 0 h 13"/>
                  <a:gd name="T6" fmla="*/ 0 w 1588"/>
                  <a:gd name="T7" fmla="*/ 0 h 13"/>
                  <a:gd name="T8" fmla="*/ 0 w 1588"/>
                  <a:gd name="T9" fmla="*/ 20638 h 13"/>
                  <a:gd name="T10" fmla="*/ 0 w 1588"/>
                  <a:gd name="T11" fmla="*/ 2063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3"/>
                  <a:gd name="T20" fmla="*/ 1588 w 1588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6" name="Freeform 344"/>
              <p:cNvSpPr>
                <a:spLocks/>
              </p:cNvSpPr>
              <p:nvPr/>
            </p:nvSpPr>
            <p:spPr bwMode="auto">
              <a:xfrm>
                <a:off x="3648075" y="40259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7" name="Freeform 345"/>
              <p:cNvSpPr>
                <a:spLocks/>
              </p:cNvSpPr>
              <p:nvPr/>
            </p:nvSpPr>
            <p:spPr bwMode="auto">
              <a:xfrm>
                <a:off x="3568700" y="4025900"/>
                <a:ext cx="9525" cy="20638"/>
              </a:xfrm>
              <a:custGeom>
                <a:avLst/>
                <a:gdLst>
                  <a:gd name="T0" fmla="*/ 0 w 6"/>
                  <a:gd name="T1" fmla="*/ 0 h 13"/>
                  <a:gd name="T2" fmla="*/ 0 w 6"/>
                  <a:gd name="T3" fmla="*/ 0 h 13"/>
                  <a:gd name="T4" fmla="*/ 0 w 6"/>
                  <a:gd name="T5" fmla="*/ 9525 h 13"/>
                  <a:gd name="T6" fmla="*/ 9525 w 6"/>
                  <a:gd name="T7" fmla="*/ 20638 h 13"/>
                  <a:gd name="T8" fmla="*/ 9525 w 6"/>
                  <a:gd name="T9" fmla="*/ 20638 h 13"/>
                  <a:gd name="T10" fmla="*/ 9525 w 6"/>
                  <a:gd name="T11" fmla="*/ 9525 h 13"/>
                  <a:gd name="T12" fmla="*/ 0 w 6"/>
                  <a:gd name="T13" fmla="*/ 0 h 13"/>
                  <a:gd name="T14" fmla="*/ 0 w 6"/>
                  <a:gd name="T15" fmla="*/ 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13"/>
                  <a:gd name="T26" fmla="*/ 6 w 6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13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8" name="Freeform 346"/>
              <p:cNvSpPr>
                <a:spLocks/>
              </p:cNvSpPr>
              <p:nvPr/>
            </p:nvSpPr>
            <p:spPr bwMode="auto">
              <a:xfrm>
                <a:off x="3587750" y="40259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29" name="Freeform 347"/>
              <p:cNvSpPr>
                <a:spLocks/>
              </p:cNvSpPr>
              <p:nvPr/>
            </p:nvSpPr>
            <p:spPr bwMode="auto">
              <a:xfrm>
                <a:off x="3527425" y="4035425"/>
                <a:ext cx="11113" cy="11113"/>
              </a:xfrm>
              <a:custGeom>
                <a:avLst/>
                <a:gdLst>
                  <a:gd name="T0" fmla="*/ 11113 w 7"/>
                  <a:gd name="T1" fmla="*/ 11113 h 7"/>
                  <a:gd name="T2" fmla="*/ 11113 w 7"/>
                  <a:gd name="T3" fmla="*/ 11113 h 7"/>
                  <a:gd name="T4" fmla="*/ 11113 w 7"/>
                  <a:gd name="T5" fmla="*/ 0 h 7"/>
                  <a:gd name="T6" fmla="*/ 11113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11113 h 7"/>
                  <a:gd name="T14" fmla="*/ 0 w 7"/>
                  <a:gd name="T15" fmla="*/ 11113 h 7"/>
                  <a:gd name="T16" fmla="*/ 11113 w 7"/>
                  <a:gd name="T17" fmla="*/ 11113 h 7"/>
                  <a:gd name="T18" fmla="*/ 11113 w 7"/>
                  <a:gd name="T19" fmla="*/ 11113 h 7"/>
                  <a:gd name="T20" fmla="*/ 11113 w 7"/>
                  <a:gd name="T21" fmla="*/ 11113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7"/>
                  <a:gd name="T35" fmla="*/ 7 w 7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0" name="Rectangle 348"/>
              <p:cNvSpPr>
                <a:spLocks noChangeArrowheads="1"/>
              </p:cNvSpPr>
              <p:nvPr/>
            </p:nvSpPr>
            <p:spPr bwMode="auto">
              <a:xfrm>
                <a:off x="3648075" y="4035425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1" name="Freeform 349"/>
              <p:cNvSpPr>
                <a:spLocks/>
              </p:cNvSpPr>
              <p:nvPr/>
            </p:nvSpPr>
            <p:spPr bwMode="auto">
              <a:xfrm>
                <a:off x="3648075" y="4035425"/>
                <a:ext cx="1588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2" name="Freeform 350"/>
              <p:cNvSpPr>
                <a:spLocks/>
              </p:cNvSpPr>
              <p:nvPr/>
            </p:nvSpPr>
            <p:spPr bwMode="auto">
              <a:xfrm>
                <a:off x="3729038" y="4035425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1588"/>
                  <a:gd name="T20" fmla="*/ 1588 w 1588"/>
                  <a:gd name="T21" fmla="*/ 1588 h 15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3" name="Freeform 351"/>
              <p:cNvSpPr>
                <a:spLocks/>
              </p:cNvSpPr>
              <p:nvPr/>
            </p:nvSpPr>
            <p:spPr bwMode="auto">
              <a:xfrm>
                <a:off x="3587750" y="4046538"/>
                <a:ext cx="11113" cy="19050"/>
              </a:xfrm>
              <a:custGeom>
                <a:avLst/>
                <a:gdLst>
                  <a:gd name="T0" fmla="*/ 0 w 7"/>
                  <a:gd name="T1" fmla="*/ 0 h 12"/>
                  <a:gd name="T2" fmla="*/ 0 w 7"/>
                  <a:gd name="T3" fmla="*/ 0 h 12"/>
                  <a:gd name="T4" fmla="*/ 0 w 7"/>
                  <a:gd name="T5" fmla="*/ 9525 h 12"/>
                  <a:gd name="T6" fmla="*/ 11113 w 7"/>
                  <a:gd name="T7" fmla="*/ 19050 h 12"/>
                  <a:gd name="T8" fmla="*/ 11113 w 7"/>
                  <a:gd name="T9" fmla="*/ 19050 h 12"/>
                  <a:gd name="T10" fmla="*/ 0 w 7"/>
                  <a:gd name="T11" fmla="*/ 0 h 12"/>
                  <a:gd name="T12" fmla="*/ 0 w 7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12"/>
                  <a:gd name="T23" fmla="*/ 7 w 7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7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4" name="Freeform 352"/>
              <p:cNvSpPr>
                <a:spLocks/>
              </p:cNvSpPr>
              <p:nvPr/>
            </p:nvSpPr>
            <p:spPr bwMode="auto">
              <a:xfrm>
                <a:off x="3729038" y="40465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5" name="Freeform 353"/>
              <p:cNvSpPr>
                <a:spLocks/>
              </p:cNvSpPr>
              <p:nvPr/>
            </p:nvSpPr>
            <p:spPr bwMode="auto">
              <a:xfrm>
                <a:off x="3729038" y="4046538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6" name="Freeform 354"/>
              <p:cNvSpPr>
                <a:spLocks/>
              </p:cNvSpPr>
              <p:nvPr/>
            </p:nvSpPr>
            <p:spPr bwMode="auto">
              <a:xfrm>
                <a:off x="3578225" y="4056063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w 1588"/>
                  <a:gd name="T13" fmla="*/ 9525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7" name="Freeform 355"/>
              <p:cNvSpPr>
                <a:spLocks/>
              </p:cNvSpPr>
              <p:nvPr/>
            </p:nvSpPr>
            <p:spPr bwMode="auto">
              <a:xfrm>
                <a:off x="3587750" y="4056063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8" name="Freeform 356"/>
              <p:cNvSpPr>
                <a:spLocks/>
              </p:cNvSpPr>
              <p:nvPr/>
            </p:nvSpPr>
            <p:spPr bwMode="auto">
              <a:xfrm>
                <a:off x="3568700" y="4056063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9525 h 6"/>
                  <a:gd name="T6" fmla="*/ 9525 w 6"/>
                  <a:gd name="T7" fmla="*/ 9525 h 6"/>
                  <a:gd name="T8" fmla="*/ 9525 w 6"/>
                  <a:gd name="T9" fmla="*/ 9525 h 6"/>
                  <a:gd name="T10" fmla="*/ 9525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6"/>
                  <a:gd name="T26" fmla="*/ 6 w 6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39" name="Freeform 357"/>
              <p:cNvSpPr>
                <a:spLocks/>
              </p:cNvSpPr>
              <p:nvPr/>
            </p:nvSpPr>
            <p:spPr bwMode="auto">
              <a:xfrm>
                <a:off x="3568700" y="4056063"/>
                <a:ext cx="1588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9525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9525 h 13"/>
                  <a:gd name="T12" fmla="*/ 0 w 1588"/>
                  <a:gd name="T13" fmla="*/ 20637 h 13"/>
                  <a:gd name="T14" fmla="*/ 0 w 1588"/>
                  <a:gd name="T15" fmla="*/ 20637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8"/>
                  <a:gd name="T25" fmla="*/ 0 h 13"/>
                  <a:gd name="T26" fmla="*/ 1588 w 1588"/>
                  <a:gd name="T27" fmla="*/ 13 h 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0" name="Freeform 358"/>
              <p:cNvSpPr>
                <a:spLocks/>
              </p:cNvSpPr>
              <p:nvPr/>
            </p:nvSpPr>
            <p:spPr bwMode="auto">
              <a:xfrm>
                <a:off x="3557588" y="4056063"/>
                <a:ext cx="1587" cy="20637"/>
              </a:xfrm>
              <a:custGeom>
                <a:avLst/>
                <a:gdLst>
                  <a:gd name="T0" fmla="*/ 0 w 1588"/>
                  <a:gd name="T1" fmla="*/ 20637 h 13"/>
                  <a:gd name="T2" fmla="*/ 0 w 1588"/>
                  <a:gd name="T3" fmla="*/ 20637 h 13"/>
                  <a:gd name="T4" fmla="*/ 0 w 1588"/>
                  <a:gd name="T5" fmla="*/ 9525 h 13"/>
                  <a:gd name="T6" fmla="*/ 0 w 1588"/>
                  <a:gd name="T7" fmla="*/ 0 h 13"/>
                  <a:gd name="T8" fmla="*/ 0 w 1588"/>
                  <a:gd name="T9" fmla="*/ 0 h 13"/>
                  <a:gd name="T10" fmla="*/ 0 w 1588"/>
                  <a:gd name="T11" fmla="*/ 20637 h 13"/>
                  <a:gd name="T12" fmla="*/ 0 w 1588"/>
                  <a:gd name="T13" fmla="*/ 20637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3"/>
                  <a:gd name="T23" fmla="*/ 1588 w 1588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1" name="Rectangle 359"/>
              <p:cNvSpPr>
                <a:spLocks noChangeArrowheads="1"/>
              </p:cNvSpPr>
              <p:nvPr/>
            </p:nvSpPr>
            <p:spPr bwMode="auto">
              <a:xfrm>
                <a:off x="3729038" y="4065588"/>
                <a:ext cx="1587" cy="15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2" name="Freeform 360"/>
              <p:cNvSpPr>
                <a:spLocks/>
              </p:cNvSpPr>
              <p:nvPr/>
            </p:nvSpPr>
            <p:spPr bwMode="auto">
              <a:xfrm>
                <a:off x="3729038" y="4065588"/>
                <a:ext cx="1587" cy="11112"/>
              </a:xfrm>
              <a:custGeom>
                <a:avLst/>
                <a:gdLst>
                  <a:gd name="T0" fmla="*/ 0 w 1588"/>
                  <a:gd name="T1" fmla="*/ 0 h 7"/>
                  <a:gd name="T2" fmla="*/ 0 w 1588"/>
                  <a:gd name="T3" fmla="*/ 0 h 7"/>
                  <a:gd name="T4" fmla="*/ 0 w 1588"/>
                  <a:gd name="T5" fmla="*/ 11112 h 7"/>
                  <a:gd name="T6" fmla="*/ 0 w 1588"/>
                  <a:gd name="T7" fmla="*/ 11112 h 7"/>
                  <a:gd name="T8" fmla="*/ 0 w 1588"/>
                  <a:gd name="T9" fmla="*/ 0 h 7"/>
                  <a:gd name="T10" fmla="*/ 0 w 1588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7"/>
                  <a:gd name="T20" fmla="*/ 1588 w 1588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3" name="Freeform 361"/>
              <p:cNvSpPr>
                <a:spLocks/>
              </p:cNvSpPr>
              <p:nvPr/>
            </p:nvSpPr>
            <p:spPr bwMode="auto">
              <a:xfrm>
                <a:off x="3729038" y="4076700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0 h 6"/>
                  <a:gd name="T10" fmla="*/ 0 w 158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4" name="Freeform 362"/>
              <p:cNvSpPr>
                <a:spLocks/>
              </p:cNvSpPr>
              <p:nvPr/>
            </p:nvSpPr>
            <p:spPr bwMode="auto">
              <a:xfrm>
                <a:off x="3578225" y="4076700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19050 h 12"/>
                  <a:gd name="T6" fmla="*/ 0 w 1588"/>
                  <a:gd name="T7" fmla="*/ 19050 h 12"/>
                  <a:gd name="T8" fmla="*/ 0 w 1588"/>
                  <a:gd name="T9" fmla="*/ 9525 h 12"/>
                  <a:gd name="T10" fmla="*/ 0 w 1588"/>
                  <a:gd name="T11" fmla="*/ 0 h 12"/>
                  <a:gd name="T12" fmla="*/ 0 w 1588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2"/>
                  <a:gd name="T23" fmla="*/ 1588 w 158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5" name="Rectangle 363"/>
              <p:cNvSpPr>
                <a:spLocks noChangeArrowheads="1"/>
              </p:cNvSpPr>
              <p:nvPr/>
            </p:nvSpPr>
            <p:spPr bwMode="auto">
              <a:xfrm>
                <a:off x="3568700" y="4076700"/>
                <a:ext cx="1588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6" name="Freeform 364"/>
              <p:cNvSpPr>
                <a:spLocks/>
              </p:cNvSpPr>
              <p:nvPr/>
            </p:nvSpPr>
            <p:spPr bwMode="auto">
              <a:xfrm>
                <a:off x="3578225" y="4076700"/>
                <a:ext cx="1588" cy="19050"/>
              </a:xfrm>
              <a:custGeom>
                <a:avLst/>
                <a:gdLst>
                  <a:gd name="T0" fmla="*/ 0 w 1588"/>
                  <a:gd name="T1" fmla="*/ 0 h 12"/>
                  <a:gd name="T2" fmla="*/ 0 w 1588"/>
                  <a:gd name="T3" fmla="*/ 0 h 12"/>
                  <a:gd name="T4" fmla="*/ 0 w 1588"/>
                  <a:gd name="T5" fmla="*/ 19050 h 12"/>
                  <a:gd name="T6" fmla="*/ 0 w 1588"/>
                  <a:gd name="T7" fmla="*/ 19050 h 12"/>
                  <a:gd name="T8" fmla="*/ 0 w 1588"/>
                  <a:gd name="T9" fmla="*/ 19050 h 12"/>
                  <a:gd name="T10" fmla="*/ 0 w 1588"/>
                  <a:gd name="T11" fmla="*/ 0 h 12"/>
                  <a:gd name="T12" fmla="*/ 0 w 1588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2"/>
                  <a:gd name="T23" fmla="*/ 1588 w 158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7" name="Freeform 365"/>
              <p:cNvSpPr>
                <a:spLocks/>
              </p:cNvSpPr>
              <p:nvPr/>
            </p:nvSpPr>
            <p:spPr bwMode="auto">
              <a:xfrm>
                <a:off x="3527425" y="4076700"/>
                <a:ext cx="11113" cy="9525"/>
              </a:xfrm>
              <a:custGeom>
                <a:avLst/>
                <a:gdLst>
                  <a:gd name="T0" fmla="*/ 11113 w 7"/>
                  <a:gd name="T1" fmla="*/ 9525 h 6"/>
                  <a:gd name="T2" fmla="*/ 11113 w 7"/>
                  <a:gd name="T3" fmla="*/ 9525 h 6"/>
                  <a:gd name="T4" fmla="*/ 0 w 7"/>
                  <a:gd name="T5" fmla="*/ 9525 h 6"/>
                  <a:gd name="T6" fmla="*/ 0 w 7"/>
                  <a:gd name="T7" fmla="*/ 9525 h 6"/>
                  <a:gd name="T8" fmla="*/ 0 w 7"/>
                  <a:gd name="T9" fmla="*/ 9525 h 6"/>
                  <a:gd name="T10" fmla="*/ 0 w 7"/>
                  <a:gd name="T11" fmla="*/ 9525 h 6"/>
                  <a:gd name="T12" fmla="*/ 0 w 7"/>
                  <a:gd name="T13" fmla="*/ 9525 h 6"/>
                  <a:gd name="T14" fmla="*/ 11113 w 7"/>
                  <a:gd name="T15" fmla="*/ 9525 h 6"/>
                  <a:gd name="T16" fmla="*/ 11113 w 7"/>
                  <a:gd name="T17" fmla="*/ 9525 h 6"/>
                  <a:gd name="T18" fmla="*/ 11113 w 7"/>
                  <a:gd name="T19" fmla="*/ 0 h 6"/>
                  <a:gd name="T20" fmla="*/ 11113 w 7"/>
                  <a:gd name="T21" fmla="*/ 0 h 6"/>
                  <a:gd name="T22" fmla="*/ 11113 w 7"/>
                  <a:gd name="T23" fmla="*/ 9525 h 6"/>
                  <a:gd name="T24" fmla="*/ 11113 w 7"/>
                  <a:gd name="T25" fmla="*/ 9525 h 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"/>
                  <a:gd name="T40" fmla="*/ 0 h 6"/>
                  <a:gd name="T41" fmla="*/ 7 w 7"/>
                  <a:gd name="T42" fmla="*/ 6 h 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" h="6">
                    <a:moveTo>
                      <a:pt x="7" y="6"/>
                    </a:moveTo>
                    <a:lnTo>
                      <a:pt x="7" y="6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8" name="Freeform 366"/>
              <p:cNvSpPr>
                <a:spLocks/>
              </p:cNvSpPr>
              <p:nvPr/>
            </p:nvSpPr>
            <p:spPr bwMode="auto">
              <a:xfrm>
                <a:off x="3587750" y="4076700"/>
                <a:ext cx="1588" cy="9525"/>
              </a:xfrm>
              <a:custGeom>
                <a:avLst/>
                <a:gdLst>
                  <a:gd name="T0" fmla="*/ 0 w 1588"/>
                  <a:gd name="T1" fmla="*/ 9525 h 6"/>
                  <a:gd name="T2" fmla="*/ 0 w 1588"/>
                  <a:gd name="T3" fmla="*/ 9525 h 6"/>
                  <a:gd name="T4" fmla="*/ 0 w 1588"/>
                  <a:gd name="T5" fmla="*/ 0 h 6"/>
                  <a:gd name="T6" fmla="*/ 0 w 1588"/>
                  <a:gd name="T7" fmla="*/ 0 h 6"/>
                  <a:gd name="T8" fmla="*/ 0 w 1588"/>
                  <a:gd name="T9" fmla="*/ 9525 h 6"/>
                  <a:gd name="T10" fmla="*/ 0 w 1588"/>
                  <a:gd name="T11" fmla="*/ 952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8"/>
                  <a:gd name="T19" fmla="*/ 0 h 6"/>
                  <a:gd name="T20" fmla="*/ 1588 w 158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8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49" name="Freeform 367"/>
              <p:cNvSpPr>
                <a:spLocks/>
              </p:cNvSpPr>
              <p:nvPr/>
            </p:nvSpPr>
            <p:spPr bwMode="auto">
              <a:xfrm>
                <a:off x="3587750" y="4076700"/>
                <a:ext cx="11113" cy="9525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0 h 6"/>
                  <a:gd name="T4" fmla="*/ 11113 w 7"/>
                  <a:gd name="T5" fmla="*/ 9525 h 6"/>
                  <a:gd name="T6" fmla="*/ 11113 w 7"/>
                  <a:gd name="T7" fmla="*/ 9525 h 6"/>
                  <a:gd name="T8" fmla="*/ 11113 w 7"/>
                  <a:gd name="T9" fmla="*/ 9525 h 6"/>
                  <a:gd name="T10" fmla="*/ 0 w 7"/>
                  <a:gd name="T11" fmla="*/ 0 h 6"/>
                  <a:gd name="T12" fmla="*/ 0 w 7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6"/>
                  <a:gd name="T23" fmla="*/ 7 w 7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0" name="Freeform 368"/>
              <p:cNvSpPr>
                <a:spLocks/>
              </p:cNvSpPr>
              <p:nvPr/>
            </p:nvSpPr>
            <p:spPr bwMode="auto">
              <a:xfrm>
                <a:off x="3557588" y="408622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1" name="Freeform 369"/>
              <p:cNvSpPr>
                <a:spLocks/>
              </p:cNvSpPr>
              <p:nvPr/>
            </p:nvSpPr>
            <p:spPr bwMode="auto">
              <a:xfrm>
                <a:off x="3568700" y="4086225"/>
                <a:ext cx="1588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2" name="Freeform 370"/>
              <p:cNvSpPr>
                <a:spLocks/>
              </p:cNvSpPr>
              <p:nvPr/>
            </p:nvSpPr>
            <p:spPr bwMode="auto">
              <a:xfrm>
                <a:off x="3729038" y="4086225"/>
                <a:ext cx="1587" cy="9525"/>
              </a:xfrm>
              <a:custGeom>
                <a:avLst/>
                <a:gdLst>
                  <a:gd name="T0" fmla="*/ 0 w 1588"/>
                  <a:gd name="T1" fmla="*/ 0 h 6"/>
                  <a:gd name="T2" fmla="*/ 0 w 1588"/>
                  <a:gd name="T3" fmla="*/ 0 h 6"/>
                  <a:gd name="T4" fmla="*/ 0 w 1588"/>
                  <a:gd name="T5" fmla="*/ 9525 h 6"/>
                  <a:gd name="T6" fmla="*/ 0 w 1588"/>
                  <a:gd name="T7" fmla="*/ 9525 h 6"/>
                  <a:gd name="T8" fmla="*/ 0 w 1588"/>
                  <a:gd name="T9" fmla="*/ 9525 h 6"/>
                  <a:gd name="T10" fmla="*/ 0 w 1588"/>
                  <a:gd name="T11" fmla="*/ 0 h 6"/>
                  <a:gd name="T12" fmla="*/ 0 w 1588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6"/>
                  <a:gd name="T23" fmla="*/ 1588 w 158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3" name="Oval 371"/>
              <p:cNvSpPr>
                <a:spLocks noChangeArrowheads="1"/>
              </p:cNvSpPr>
              <p:nvPr/>
            </p:nvSpPr>
            <p:spPr bwMode="auto">
              <a:xfrm>
                <a:off x="3538538" y="4086225"/>
                <a:ext cx="1587" cy="9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4" name="Freeform 372"/>
              <p:cNvSpPr>
                <a:spLocks/>
              </p:cNvSpPr>
              <p:nvPr/>
            </p:nvSpPr>
            <p:spPr bwMode="auto">
              <a:xfrm>
                <a:off x="3729038" y="4095750"/>
                <a:ext cx="1587" cy="1588"/>
              </a:xfrm>
              <a:custGeom>
                <a:avLst/>
                <a:gdLst>
                  <a:gd name="T0" fmla="*/ 0 w 1588"/>
                  <a:gd name="T1" fmla="*/ 0 h 1588"/>
                  <a:gd name="T2" fmla="*/ 0 w 1588"/>
                  <a:gd name="T3" fmla="*/ 0 h 1588"/>
                  <a:gd name="T4" fmla="*/ 0 w 1588"/>
                  <a:gd name="T5" fmla="*/ 0 h 1588"/>
                  <a:gd name="T6" fmla="*/ 0 w 1588"/>
                  <a:gd name="T7" fmla="*/ 0 h 1588"/>
                  <a:gd name="T8" fmla="*/ 0 w 1588"/>
                  <a:gd name="T9" fmla="*/ 0 h 1588"/>
                  <a:gd name="T10" fmla="*/ 0 w 1588"/>
                  <a:gd name="T11" fmla="*/ 0 h 1588"/>
                  <a:gd name="T12" fmla="*/ 0 w 1588"/>
                  <a:gd name="T13" fmla="*/ 0 h 15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8"/>
                  <a:gd name="T22" fmla="*/ 0 h 1588"/>
                  <a:gd name="T23" fmla="*/ 1588 w 1588"/>
                  <a:gd name="T24" fmla="*/ 1588 h 15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8" h="1588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5" name="Rectangle 373"/>
              <p:cNvSpPr>
                <a:spLocks noChangeArrowheads="1"/>
              </p:cNvSpPr>
              <p:nvPr/>
            </p:nvSpPr>
            <p:spPr bwMode="auto">
              <a:xfrm>
                <a:off x="3598863" y="4095750"/>
                <a:ext cx="1587" cy="1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6" name="Freeform 380"/>
              <p:cNvSpPr>
                <a:spLocks/>
              </p:cNvSpPr>
              <p:nvPr/>
            </p:nvSpPr>
            <p:spPr bwMode="auto">
              <a:xfrm>
                <a:off x="4264025" y="3824288"/>
                <a:ext cx="261938" cy="331787"/>
              </a:xfrm>
              <a:custGeom>
                <a:avLst/>
                <a:gdLst>
                  <a:gd name="T0" fmla="*/ 141288 w 165"/>
                  <a:gd name="T1" fmla="*/ 9525 h 209"/>
                  <a:gd name="T2" fmla="*/ 141288 w 165"/>
                  <a:gd name="T3" fmla="*/ 9525 h 209"/>
                  <a:gd name="T4" fmla="*/ 100013 w 165"/>
                  <a:gd name="T5" fmla="*/ 0 h 209"/>
                  <a:gd name="T6" fmla="*/ 100013 w 165"/>
                  <a:gd name="T7" fmla="*/ 0 h 209"/>
                  <a:gd name="T8" fmla="*/ 90488 w 165"/>
                  <a:gd name="T9" fmla="*/ 9525 h 209"/>
                  <a:gd name="T10" fmla="*/ 80963 w 165"/>
                  <a:gd name="T11" fmla="*/ 20637 h 209"/>
                  <a:gd name="T12" fmla="*/ 80963 w 165"/>
                  <a:gd name="T13" fmla="*/ 20637 h 209"/>
                  <a:gd name="T14" fmla="*/ 50800 w 165"/>
                  <a:gd name="T15" fmla="*/ 60325 h 209"/>
                  <a:gd name="T16" fmla="*/ 39688 w 165"/>
                  <a:gd name="T17" fmla="*/ 111125 h 209"/>
                  <a:gd name="T18" fmla="*/ 39688 w 165"/>
                  <a:gd name="T19" fmla="*/ 111125 h 209"/>
                  <a:gd name="T20" fmla="*/ 39688 w 165"/>
                  <a:gd name="T21" fmla="*/ 160337 h 209"/>
                  <a:gd name="T22" fmla="*/ 30163 w 165"/>
                  <a:gd name="T23" fmla="*/ 211137 h 209"/>
                  <a:gd name="T24" fmla="*/ 30163 w 165"/>
                  <a:gd name="T25" fmla="*/ 211137 h 209"/>
                  <a:gd name="T26" fmla="*/ 9525 w 165"/>
                  <a:gd name="T27" fmla="*/ 252412 h 209"/>
                  <a:gd name="T28" fmla="*/ 0 w 165"/>
                  <a:gd name="T29" fmla="*/ 282575 h 209"/>
                  <a:gd name="T30" fmla="*/ 9525 w 165"/>
                  <a:gd name="T31" fmla="*/ 312737 h 209"/>
                  <a:gd name="T32" fmla="*/ 9525 w 165"/>
                  <a:gd name="T33" fmla="*/ 312737 h 209"/>
                  <a:gd name="T34" fmla="*/ 39688 w 165"/>
                  <a:gd name="T35" fmla="*/ 331787 h 209"/>
                  <a:gd name="T36" fmla="*/ 39688 w 165"/>
                  <a:gd name="T37" fmla="*/ 331787 h 209"/>
                  <a:gd name="T38" fmla="*/ 60325 w 165"/>
                  <a:gd name="T39" fmla="*/ 331787 h 209"/>
                  <a:gd name="T40" fmla="*/ 80963 w 165"/>
                  <a:gd name="T41" fmla="*/ 322262 h 209"/>
                  <a:gd name="T42" fmla="*/ 80963 w 165"/>
                  <a:gd name="T43" fmla="*/ 322262 h 209"/>
                  <a:gd name="T44" fmla="*/ 160338 w 165"/>
                  <a:gd name="T45" fmla="*/ 322262 h 209"/>
                  <a:gd name="T46" fmla="*/ 241300 w 165"/>
                  <a:gd name="T47" fmla="*/ 322262 h 209"/>
                  <a:gd name="T48" fmla="*/ 241300 w 165"/>
                  <a:gd name="T49" fmla="*/ 322262 h 209"/>
                  <a:gd name="T50" fmla="*/ 261938 w 165"/>
                  <a:gd name="T51" fmla="*/ 312737 h 209"/>
                  <a:gd name="T52" fmla="*/ 261938 w 165"/>
                  <a:gd name="T53" fmla="*/ 312737 h 209"/>
                  <a:gd name="T54" fmla="*/ 261938 w 165"/>
                  <a:gd name="T55" fmla="*/ 282575 h 209"/>
                  <a:gd name="T56" fmla="*/ 261938 w 165"/>
                  <a:gd name="T57" fmla="*/ 282575 h 209"/>
                  <a:gd name="T58" fmla="*/ 252413 w 165"/>
                  <a:gd name="T59" fmla="*/ 252412 h 209"/>
                  <a:gd name="T60" fmla="*/ 241300 w 165"/>
                  <a:gd name="T61" fmla="*/ 222250 h 209"/>
                  <a:gd name="T62" fmla="*/ 241300 w 165"/>
                  <a:gd name="T63" fmla="*/ 222250 h 209"/>
                  <a:gd name="T64" fmla="*/ 231775 w 165"/>
                  <a:gd name="T65" fmla="*/ 201612 h 209"/>
                  <a:gd name="T66" fmla="*/ 222250 w 165"/>
                  <a:gd name="T67" fmla="*/ 171450 h 209"/>
                  <a:gd name="T68" fmla="*/ 222250 w 165"/>
                  <a:gd name="T69" fmla="*/ 120650 h 209"/>
                  <a:gd name="T70" fmla="*/ 222250 w 165"/>
                  <a:gd name="T71" fmla="*/ 120650 h 209"/>
                  <a:gd name="T72" fmla="*/ 211138 w 165"/>
                  <a:gd name="T73" fmla="*/ 60325 h 209"/>
                  <a:gd name="T74" fmla="*/ 211138 w 165"/>
                  <a:gd name="T75" fmla="*/ 60325 h 209"/>
                  <a:gd name="T76" fmla="*/ 211138 w 165"/>
                  <a:gd name="T77" fmla="*/ 39687 h 209"/>
                  <a:gd name="T78" fmla="*/ 201613 w 165"/>
                  <a:gd name="T79" fmla="*/ 20637 h 209"/>
                  <a:gd name="T80" fmla="*/ 201613 w 165"/>
                  <a:gd name="T81" fmla="*/ 20637 h 209"/>
                  <a:gd name="T82" fmla="*/ 171450 w 165"/>
                  <a:gd name="T83" fmla="*/ 9525 h 209"/>
                  <a:gd name="T84" fmla="*/ 171450 w 165"/>
                  <a:gd name="T85" fmla="*/ 9525 h 209"/>
                  <a:gd name="T86" fmla="*/ 150813 w 165"/>
                  <a:gd name="T87" fmla="*/ 0 h 209"/>
                  <a:gd name="T88" fmla="*/ 141288 w 165"/>
                  <a:gd name="T89" fmla="*/ 0 h 209"/>
                  <a:gd name="T90" fmla="*/ 141288 w 165"/>
                  <a:gd name="T91" fmla="*/ 9525 h 20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65"/>
                  <a:gd name="T139" fmla="*/ 0 h 209"/>
                  <a:gd name="T140" fmla="*/ 165 w 165"/>
                  <a:gd name="T141" fmla="*/ 209 h 20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65" h="209">
                    <a:moveTo>
                      <a:pt x="89" y="6"/>
                    </a:moveTo>
                    <a:lnTo>
                      <a:pt x="89" y="6"/>
                    </a:lnTo>
                    <a:lnTo>
                      <a:pt x="63" y="0"/>
                    </a:lnTo>
                    <a:lnTo>
                      <a:pt x="57" y="6"/>
                    </a:lnTo>
                    <a:lnTo>
                      <a:pt x="51" y="13"/>
                    </a:lnTo>
                    <a:lnTo>
                      <a:pt x="32" y="38"/>
                    </a:lnTo>
                    <a:lnTo>
                      <a:pt x="25" y="70"/>
                    </a:lnTo>
                    <a:lnTo>
                      <a:pt x="25" y="101"/>
                    </a:lnTo>
                    <a:lnTo>
                      <a:pt x="19" y="133"/>
                    </a:lnTo>
                    <a:lnTo>
                      <a:pt x="6" y="159"/>
                    </a:lnTo>
                    <a:lnTo>
                      <a:pt x="0" y="178"/>
                    </a:lnTo>
                    <a:lnTo>
                      <a:pt x="6" y="197"/>
                    </a:lnTo>
                    <a:lnTo>
                      <a:pt x="25" y="209"/>
                    </a:lnTo>
                    <a:lnTo>
                      <a:pt x="38" y="209"/>
                    </a:lnTo>
                    <a:lnTo>
                      <a:pt x="51" y="203"/>
                    </a:lnTo>
                    <a:lnTo>
                      <a:pt x="101" y="203"/>
                    </a:lnTo>
                    <a:lnTo>
                      <a:pt x="152" y="203"/>
                    </a:lnTo>
                    <a:lnTo>
                      <a:pt x="165" y="197"/>
                    </a:lnTo>
                    <a:lnTo>
                      <a:pt x="165" y="178"/>
                    </a:lnTo>
                    <a:lnTo>
                      <a:pt x="159" y="159"/>
                    </a:lnTo>
                    <a:lnTo>
                      <a:pt x="152" y="140"/>
                    </a:lnTo>
                    <a:lnTo>
                      <a:pt x="146" y="127"/>
                    </a:lnTo>
                    <a:lnTo>
                      <a:pt x="140" y="108"/>
                    </a:lnTo>
                    <a:lnTo>
                      <a:pt x="140" y="76"/>
                    </a:lnTo>
                    <a:lnTo>
                      <a:pt x="133" y="38"/>
                    </a:lnTo>
                    <a:lnTo>
                      <a:pt x="133" y="25"/>
                    </a:lnTo>
                    <a:lnTo>
                      <a:pt x="127" y="13"/>
                    </a:lnTo>
                    <a:lnTo>
                      <a:pt x="108" y="6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6"/>
                    </a:lnTo>
                    <a:close/>
                  </a:path>
                </a:pathLst>
              </a:custGeom>
              <a:solidFill>
                <a:srgbClr val="173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  <p:sp>
            <p:nvSpPr>
              <p:cNvPr id="257" name="Freeform 381"/>
              <p:cNvSpPr>
                <a:spLocks/>
              </p:cNvSpPr>
              <p:nvPr/>
            </p:nvSpPr>
            <p:spPr bwMode="auto">
              <a:xfrm>
                <a:off x="3337951" y="3638449"/>
                <a:ext cx="1392238" cy="2287588"/>
              </a:xfrm>
              <a:custGeom>
                <a:avLst/>
                <a:gdLst>
                  <a:gd name="T0" fmla="*/ 161925 w 877"/>
                  <a:gd name="T1" fmla="*/ 211138 h 1441"/>
                  <a:gd name="T2" fmla="*/ 242888 w 877"/>
                  <a:gd name="T3" fmla="*/ 90488 h 1441"/>
                  <a:gd name="T4" fmla="*/ 333375 w 877"/>
                  <a:gd name="T5" fmla="*/ 201613 h 1441"/>
                  <a:gd name="T6" fmla="*/ 342900 w 877"/>
                  <a:gd name="T7" fmla="*/ 271463 h 1441"/>
                  <a:gd name="T8" fmla="*/ 463550 w 877"/>
                  <a:gd name="T9" fmla="*/ 422275 h 1441"/>
                  <a:gd name="T10" fmla="*/ 685800 w 877"/>
                  <a:gd name="T11" fmla="*/ 292100 h 1441"/>
                  <a:gd name="T12" fmla="*/ 685800 w 877"/>
                  <a:gd name="T13" fmla="*/ 141288 h 1441"/>
                  <a:gd name="T14" fmla="*/ 736600 w 877"/>
                  <a:gd name="T15" fmla="*/ 19050 h 1441"/>
                  <a:gd name="T16" fmla="*/ 847725 w 877"/>
                  <a:gd name="T17" fmla="*/ 19050 h 1441"/>
                  <a:gd name="T18" fmla="*/ 887413 w 877"/>
                  <a:gd name="T19" fmla="*/ 171450 h 1441"/>
                  <a:gd name="T20" fmla="*/ 836613 w 877"/>
                  <a:gd name="T21" fmla="*/ 301625 h 1441"/>
                  <a:gd name="T22" fmla="*/ 1049338 w 877"/>
                  <a:gd name="T23" fmla="*/ 331788 h 1441"/>
                  <a:gd name="T24" fmla="*/ 1028700 w 877"/>
                  <a:gd name="T25" fmla="*/ 282575 h 1441"/>
                  <a:gd name="T26" fmla="*/ 1049338 w 877"/>
                  <a:gd name="T27" fmla="*/ 120650 h 1441"/>
                  <a:gd name="T28" fmla="*/ 1179513 w 877"/>
                  <a:gd name="T29" fmla="*/ 211138 h 1441"/>
                  <a:gd name="T30" fmla="*/ 1169988 w 877"/>
                  <a:gd name="T31" fmla="*/ 312738 h 1441"/>
                  <a:gd name="T32" fmla="*/ 1160463 w 877"/>
                  <a:gd name="T33" fmla="*/ 342900 h 1441"/>
                  <a:gd name="T34" fmla="*/ 1320800 w 877"/>
                  <a:gd name="T35" fmla="*/ 433388 h 1441"/>
                  <a:gd name="T36" fmla="*/ 1290638 w 877"/>
                  <a:gd name="T37" fmla="*/ 584200 h 1441"/>
                  <a:gd name="T38" fmla="*/ 1281113 w 877"/>
                  <a:gd name="T39" fmla="*/ 1411288 h 1441"/>
                  <a:gd name="T40" fmla="*/ 1270000 w 877"/>
                  <a:gd name="T41" fmla="*/ 1522413 h 1441"/>
                  <a:gd name="T42" fmla="*/ 1350963 w 877"/>
                  <a:gd name="T43" fmla="*/ 1944688 h 1441"/>
                  <a:gd name="T44" fmla="*/ 1239838 w 877"/>
                  <a:gd name="T45" fmla="*/ 1955801 h 1441"/>
                  <a:gd name="T46" fmla="*/ 1160463 w 877"/>
                  <a:gd name="T47" fmla="*/ 1874838 h 1441"/>
                  <a:gd name="T48" fmla="*/ 1160463 w 877"/>
                  <a:gd name="T49" fmla="*/ 1511300 h 1441"/>
                  <a:gd name="T50" fmla="*/ 1058863 w 877"/>
                  <a:gd name="T51" fmla="*/ 1077913 h 1441"/>
                  <a:gd name="T52" fmla="*/ 1068388 w 877"/>
                  <a:gd name="T53" fmla="*/ 1450975 h 1441"/>
                  <a:gd name="T54" fmla="*/ 1139825 w 877"/>
                  <a:gd name="T55" fmla="*/ 1814513 h 1441"/>
                  <a:gd name="T56" fmla="*/ 1089025 w 877"/>
                  <a:gd name="T57" fmla="*/ 1865313 h 1441"/>
                  <a:gd name="T58" fmla="*/ 989013 w 877"/>
                  <a:gd name="T59" fmla="*/ 1874838 h 1441"/>
                  <a:gd name="T60" fmla="*/ 977900 w 877"/>
                  <a:gd name="T61" fmla="*/ 1592263 h 1441"/>
                  <a:gd name="T62" fmla="*/ 908050 w 877"/>
                  <a:gd name="T63" fmla="*/ 1784351 h 1441"/>
                  <a:gd name="T64" fmla="*/ 817563 w 877"/>
                  <a:gd name="T65" fmla="*/ 2046288 h 1441"/>
                  <a:gd name="T66" fmla="*/ 787400 w 877"/>
                  <a:gd name="T67" fmla="*/ 1965326 h 1441"/>
                  <a:gd name="T68" fmla="*/ 787400 w 877"/>
                  <a:gd name="T69" fmla="*/ 1712913 h 1441"/>
                  <a:gd name="T70" fmla="*/ 766763 w 877"/>
                  <a:gd name="T71" fmla="*/ 1279525 h 1441"/>
                  <a:gd name="T72" fmla="*/ 715963 w 877"/>
                  <a:gd name="T73" fmla="*/ 1481138 h 1441"/>
                  <a:gd name="T74" fmla="*/ 695325 w 877"/>
                  <a:gd name="T75" fmla="*/ 2016126 h 1441"/>
                  <a:gd name="T76" fmla="*/ 685800 w 877"/>
                  <a:gd name="T77" fmla="*/ 2097088 h 1441"/>
                  <a:gd name="T78" fmla="*/ 646113 w 877"/>
                  <a:gd name="T79" fmla="*/ 2206626 h 1441"/>
                  <a:gd name="T80" fmla="*/ 514350 w 877"/>
                  <a:gd name="T81" fmla="*/ 2278063 h 1441"/>
                  <a:gd name="T82" fmla="*/ 554038 w 877"/>
                  <a:gd name="T83" fmla="*/ 1925638 h 1441"/>
                  <a:gd name="T84" fmla="*/ 554038 w 877"/>
                  <a:gd name="T85" fmla="*/ 1370013 h 1441"/>
                  <a:gd name="T86" fmla="*/ 544513 w 877"/>
                  <a:gd name="T87" fmla="*/ 1089025 h 1441"/>
                  <a:gd name="T88" fmla="*/ 463550 w 877"/>
                  <a:gd name="T89" fmla="*/ 1179513 h 1441"/>
                  <a:gd name="T90" fmla="*/ 523875 w 877"/>
                  <a:gd name="T91" fmla="*/ 1733551 h 1441"/>
                  <a:gd name="T92" fmla="*/ 514350 w 877"/>
                  <a:gd name="T93" fmla="*/ 2025651 h 1441"/>
                  <a:gd name="T94" fmla="*/ 423863 w 877"/>
                  <a:gd name="T95" fmla="*/ 2076451 h 1441"/>
                  <a:gd name="T96" fmla="*/ 403225 w 877"/>
                  <a:gd name="T97" fmla="*/ 1884363 h 1441"/>
                  <a:gd name="T98" fmla="*/ 292100 w 877"/>
                  <a:gd name="T99" fmla="*/ 1309688 h 1441"/>
                  <a:gd name="T100" fmla="*/ 292100 w 877"/>
                  <a:gd name="T101" fmla="*/ 1582738 h 1441"/>
                  <a:gd name="T102" fmla="*/ 303213 w 877"/>
                  <a:gd name="T103" fmla="*/ 1895476 h 1441"/>
                  <a:gd name="T104" fmla="*/ 212725 w 877"/>
                  <a:gd name="T105" fmla="*/ 1974851 h 1441"/>
                  <a:gd name="T106" fmla="*/ 171450 w 877"/>
                  <a:gd name="T107" fmla="*/ 1874838 h 1441"/>
                  <a:gd name="T108" fmla="*/ 141288 w 877"/>
                  <a:gd name="T109" fmla="*/ 1622425 h 1441"/>
                  <a:gd name="T110" fmla="*/ 11113 w 877"/>
                  <a:gd name="T111" fmla="*/ 1098550 h 1441"/>
                  <a:gd name="T112" fmla="*/ 50800 w 877"/>
                  <a:gd name="T113" fmla="*/ 533400 h 1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77"/>
                  <a:gd name="T172" fmla="*/ 0 h 1441"/>
                  <a:gd name="T173" fmla="*/ 877 w 877"/>
                  <a:gd name="T174" fmla="*/ 1441 h 1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77" h="1441">
                    <a:moveTo>
                      <a:pt x="57" y="279"/>
                    </a:moveTo>
                    <a:lnTo>
                      <a:pt x="127" y="247"/>
                    </a:lnTo>
                    <a:lnTo>
                      <a:pt x="134" y="222"/>
                    </a:lnTo>
                    <a:lnTo>
                      <a:pt x="121" y="216"/>
                    </a:lnTo>
                    <a:lnTo>
                      <a:pt x="108" y="184"/>
                    </a:lnTo>
                    <a:lnTo>
                      <a:pt x="102" y="133"/>
                    </a:lnTo>
                    <a:lnTo>
                      <a:pt x="102" y="101"/>
                    </a:lnTo>
                    <a:lnTo>
                      <a:pt x="108" y="89"/>
                    </a:lnTo>
                    <a:lnTo>
                      <a:pt x="121" y="70"/>
                    </a:lnTo>
                    <a:lnTo>
                      <a:pt x="134" y="63"/>
                    </a:lnTo>
                    <a:lnTo>
                      <a:pt x="153" y="57"/>
                    </a:lnTo>
                    <a:lnTo>
                      <a:pt x="172" y="70"/>
                    </a:lnTo>
                    <a:lnTo>
                      <a:pt x="197" y="89"/>
                    </a:lnTo>
                    <a:lnTo>
                      <a:pt x="203" y="101"/>
                    </a:lnTo>
                    <a:lnTo>
                      <a:pt x="210" y="127"/>
                    </a:lnTo>
                    <a:lnTo>
                      <a:pt x="216" y="127"/>
                    </a:lnTo>
                    <a:lnTo>
                      <a:pt x="216" y="133"/>
                    </a:lnTo>
                    <a:lnTo>
                      <a:pt x="216" y="146"/>
                    </a:lnTo>
                    <a:lnTo>
                      <a:pt x="216" y="165"/>
                    </a:lnTo>
                    <a:lnTo>
                      <a:pt x="216" y="171"/>
                    </a:lnTo>
                    <a:lnTo>
                      <a:pt x="210" y="165"/>
                    </a:lnTo>
                    <a:lnTo>
                      <a:pt x="210" y="197"/>
                    </a:lnTo>
                    <a:lnTo>
                      <a:pt x="216" y="216"/>
                    </a:lnTo>
                    <a:lnTo>
                      <a:pt x="222" y="228"/>
                    </a:lnTo>
                    <a:lnTo>
                      <a:pt x="248" y="247"/>
                    </a:lnTo>
                    <a:lnTo>
                      <a:pt x="292" y="266"/>
                    </a:lnTo>
                    <a:lnTo>
                      <a:pt x="343" y="235"/>
                    </a:lnTo>
                    <a:lnTo>
                      <a:pt x="381" y="216"/>
                    </a:lnTo>
                    <a:lnTo>
                      <a:pt x="419" y="209"/>
                    </a:lnTo>
                    <a:lnTo>
                      <a:pt x="426" y="190"/>
                    </a:lnTo>
                    <a:lnTo>
                      <a:pt x="432" y="184"/>
                    </a:lnTo>
                    <a:lnTo>
                      <a:pt x="432" y="133"/>
                    </a:lnTo>
                    <a:lnTo>
                      <a:pt x="426" y="114"/>
                    </a:lnTo>
                    <a:lnTo>
                      <a:pt x="419" y="95"/>
                    </a:lnTo>
                    <a:lnTo>
                      <a:pt x="426" y="89"/>
                    </a:lnTo>
                    <a:lnTo>
                      <a:pt x="432" y="89"/>
                    </a:lnTo>
                    <a:lnTo>
                      <a:pt x="438" y="57"/>
                    </a:lnTo>
                    <a:lnTo>
                      <a:pt x="445" y="31"/>
                    </a:lnTo>
                    <a:lnTo>
                      <a:pt x="451" y="19"/>
                    </a:lnTo>
                    <a:lnTo>
                      <a:pt x="464" y="12"/>
                    </a:lnTo>
                    <a:lnTo>
                      <a:pt x="470" y="12"/>
                    </a:lnTo>
                    <a:lnTo>
                      <a:pt x="489" y="6"/>
                    </a:lnTo>
                    <a:lnTo>
                      <a:pt x="508" y="0"/>
                    </a:lnTo>
                    <a:lnTo>
                      <a:pt x="521" y="6"/>
                    </a:lnTo>
                    <a:lnTo>
                      <a:pt x="534" y="12"/>
                    </a:lnTo>
                    <a:lnTo>
                      <a:pt x="546" y="25"/>
                    </a:lnTo>
                    <a:lnTo>
                      <a:pt x="559" y="44"/>
                    </a:lnTo>
                    <a:lnTo>
                      <a:pt x="559" y="57"/>
                    </a:lnTo>
                    <a:lnTo>
                      <a:pt x="559" y="70"/>
                    </a:lnTo>
                    <a:lnTo>
                      <a:pt x="559" y="108"/>
                    </a:lnTo>
                    <a:lnTo>
                      <a:pt x="559" y="127"/>
                    </a:lnTo>
                    <a:lnTo>
                      <a:pt x="553" y="146"/>
                    </a:lnTo>
                    <a:lnTo>
                      <a:pt x="546" y="152"/>
                    </a:lnTo>
                    <a:lnTo>
                      <a:pt x="527" y="190"/>
                    </a:lnTo>
                    <a:lnTo>
                      <a:pt x="521" y="222"/>
                    </a:lnTo>
                    <a:lnTo>
                      <a:pt x="527" y="241"/>
                    </a:lnTo>
                    <a:lnTo>
                      <a:pt x="584" y="260"/>
                    </a:lnTo>
                    <a:lnTo>
                      <a:pt x="635" y="254"/>
                    </a:lnTo>
                    <a:lnTo>
                      <a:pt x="661" y="222"/>
                    </a:lnTo>
                    <a:lnTo>
                      <a:pt x="661" y="209"/>
                    </a:lnTo>
                    <a:lnTo>
                      <a:pt x="654" y="203"/>
                    </a:lnTo>
                    <a:lnTo>
                      <a:pt x="642" y="209"/>
                    </a:lnTo>
                    <a:lnTo>
                      <a:pt x="648" y="190"/>
                    </a:lnTo>
                    <a:lnTo>
                      <a:pt x="648" y="178"/>
                    </a:lnTo>
                    <a:lnTo>
                      <a:pt x="642" y="165"/>
                    </a:lnTo>
                    <a:lnTo>
                      <a:pt x="642" y="152"/>
                    </a:lnTo>
                    <a:lnTo>
                      <a:pt x="642" y="133"/>
                    </a:lnTo>
                    <a:lnTo>
                      <a:pt x="642" y="108"/>
                    </a:lnTo>
                    <a:lnTo>
                      <a:pt x="661" y="76"/>
                    </a:lnTo>
                    <a:lnTo>
                      <a:pt x="667" y="63"/>
                    </a:lnTo>
                    <a:lnTo>
                      <a:pt x="686" y="63"/>
                    </a:lnTo>
                    <a:lnTo>
                      <a:pt x="699" y="63"/>
                    </a:lnTo>
                    <a:lnTo>
                      <a:pt x="724" y="70"/>
                    </a:lnTo>
                    <a:lnTo>
                      <a:pt x="743" y="101"/>
                    </a:lnTo>
                    <a:lnTo>
                      <a:pt x="743" y="133"/>
                    </a:lnTo>
                    <a:lnTo>
                      <a:pt x="743" y="146"/>
                    </a:lnTo>
                    <a:lnTo>
                      <a:pt x="743" y="158"/>
                    </a:lnTo>
                    <a:lnTo>
                      <a:pt x="737" y="171"/>
                    </a:lnTo>
                    <a:lnTo>
                      <a:pt x="737" y="197"/>
                    </a:lnTo>
                    <a:lnTo>
                      <a:pt x="731" y="197"/>
                    </a:lnTo>
                    <a:lnTo>
                      <a:pt x="724" y="197"/>
                    </a:lnTo>
                    <a:lnTo>
                      <a:pt x="724" y="209"/>
                    </a:lnTo>
                    <a:lnTo>
                      <a:pt x="731" y="216"/>
                    </a:lnTo>
                    <a:lnTo>
                      <a:pt x="756" y="235"/>
                    </a:lnTo>
                    <a:lnTo>
                      <a:pt x="800" y="235"/>
                    </a:lnTo>
                    <a:lnTo>
                      <a:pt x="819" y="247"/>
                    </a:lnTo>
                    <a:lnTo>
                      <a:pt x="832" y="260"/>
                    </a:lnTo>
                    <a:lnTo>
                      <a:pt x="832" y="273"/>
                    </a:lnTo>
                    <a:lnTo>
                      <a:pt x="832" y="279"/>
                    </a:lnTo>
                    <a:lnTo>
                      <a:pt x="832" y="292"/>
                    </a:lnTo>
                    <a:lnTo>
                      <a:pt x="819" y="324"/>
                    </a:lnTo>
                    <a:lnTo>
                      <a:pt x="813" y="368"/>
                    </a:lnTo>
                    <a:lnTo>
                      <a:pt x="800" y="406"/>
                    </a:lnTo>
                    <a:lnTo>
                      <a:pt x="788" y="444"/>
                    </a:lnTo>
                    <a:lnTo>
                      <a:pt x="826" y="597"/>
                    </a:lnTo>
                    <a:lnTo>
                      <a:pt x="794" y="609"/>
                    </a:lnTo>
                    <a:lnTo>
                      <a:pt x="807" y="889"/>
                    </a:lnTo>
                    <a:lnTo>
                      <a:pt x="807" y="895"/>
                    </a:lnTo>
                    <a:lnTo>
                      <a:pt x="807" y="901"/>
                    </a:lnTo>
                    <a:lnTo>
                      <a:pt x="807" y="914"/>
                    </a:lnTo>
                    <a:lnTo>
                      <a:pt x="800" y="940"/>
                    </a:lnTo>
                    <a:lnTo>
                      <a:pt x="800" y="959"/>
                    </a:lnTo>
                    <a:lnTo>
                      <a:pt x="800" y="1009"/>
                    </a:lnTo>
                    <a:lnTo>
                      <a:pt x="794" y="1048"/>
                    </a:lnTo>
                    <a:lnTo>
                      <a:pt x="800" y="1111"/>
                    </a:lnTo>
                    <a:lnTo>
                      <a:pt x="807" y="1187"/>
                    </a:lnTo>
                    <a:lnTo>
                      <a:pt x="826" y="1206"/>
                    </a:lnTo>
                    <a:lnTo>
                      <a:pt x="851" y="1225"/>
                    </a:lnTo>
                    <a:lnTo>
                      <a:pt x="870" y="1238"/>
                    </a:lnTo>
                    <a:lnTo>
                      <a:pt x="877" y="1251"/>
                    </a:lnTo>
                    <a:lnTo>
                      <a:pt x="794" y="1238"/>
                    </a:lnTo>
                    <a:lnTo>
                      <a:pt x="788" y="1238"/>
                    </a:lnTo>
                    <a:lnTo>
                      <a:pt x="781" y="1232"/>
                    </a:lnTo>
                    <a:lnTo>
                      <a:pt x="775" y="1219"/>
                    </a:lnTo>
                    <a:lnTo>
                      <a:pt x="762" y="1200"/>
                    </a:lnTo>
                    <a:lnTo>
                      <a:pt x="743" y="1187"/>
                    </a:lnTo>
                    <a:lnTo>
                      <a:pt x="737" y="1213"/>
                    </a:lnTo>
                    <a:lnTo>
                      <a:pt x="731" y="1213"/>
                    </a:lnTo>
                    <a:lnTo>
                      <a:pt x="731" y="1181"/>
                    </a:lnTo>
                    <a:lnTo>
                      <a:pt x="724" y="1175"/>
                    </a:lnTo>
                    <a:lnTo>
                      <a:pt x="724" y="1117"/>
                    </a:lnTo>
                    <a:lnTo>
                      <a:pt x="731" y="1073"/>
                    </a:lnTo>
                    <a:lnTo>
                      <a:pt x="731" y="990"/>
                    </a:lnTo>
                    <a:lnTo>
                      <a:pt x="731" y="971"/>
                    </a:lnTo>
                    <a:lnTo>
                      <a:pt x="731" y="952"/>
                    </a:lnTo>
                    <a:lnTo>
                      <a:pt x="718" y="921"/>
                    </a:lnTo>
                    <a:lnTo>
                      <a:pt x="718" y="876"/>
                    </a:lnTo>
                    <a:lnTo>
                      <a:pt x="711" y="800"/>
                    </a:lnTo>
                    <a:lnTo>
                      <a:pt x="692" y="724"/>
                    </a:lnTo>
                    <a:lnTo>
                      <a:pt x="673" y="673"/>
                    </a:lnTo>
                    <a:lnTo>
                      <a:pt x="667" y="679"/>
                    </a:lnTo>
                    <a:lnTo>
                      <a:pt x="667" y="705"/>
                    </a:lnTo>
                    <a:lnTo>
                      <a:pt x="667" y="774"/>
                    </a:lnTo>
                    <a:lnTo>
                      <a:pt x="667" y="844"/>
                    </a:lnTo>
                    <a:lnTo>
                      <a:pt x="667" y="870"/>
                    </a:lnTo>
                    <a:lnTo>
                      <a:pt x="673" y="889"/>
                    </a:lnTo>
                    <a:lnTo>
                      <a:pt x="673" y="914"/>
                    </a:lnTo>
                    <a:lnTo>
                      <a:pt x="680" y="952"/>
                    </a:lnTo>
                    <a:lnTo>
                      <a:pt x="686" y="990"/>
                    </a:lnTo>
                    <a:lnTo>
                      <a:pt x="699" y="1028"/>
                    </a:lnTo>
                    <a:lnTo>
                      <a:pt x="705" y="1060"/>
                    </a:lnTo>
                    <a:lnTo>
                      <a:pt x="718" y="1098"/>
                    </a:lnTo>
                    <a:lnTo>
                      <a:pt x="718" y="1143"/>
                    </a:lnTo>
                    <a:lnTo>
                      <a:pt x="711" y="1143"/>
                    </a:lnTo>
                    <a:lnTo>
                      <a:pt x="705" y="1168"/>
                    </a:lnTo>
                    <a:lnTo>
                      <a:pt x="699" y="1175"/>
                    </a:lnTo>
                    <a:lnTo>
                      <a:pt x="692" y="1149"/>
                    </a:lnTo>
                    <a:lnTo>
                      <a:pt x="686" y="1175"/>
                    </a:lnTo>
                    <a:lnTo>
                      <a:pt x="680" y="1181"/>
                    </a:lnTo>
                    <a:lnTo>
                      <a:pt x="673" y="1194"/>
                    </a:lnTo>
                    <a:lnTo>
                      <a:pt x="661" y="1200"/>
                    </a:lnTo>
                    <a:lnTo>
                      <a:pt x="610" y="1213"/>
                    </a:lnTo>
                    <a:lnTo>
                      <a:pt x="604" y="1200"/>
                    </a:lnTo>
                    <a:lnTo>
                      <a:pt x="623" y="1181"/>
                    </a:lnTo>
                    <a:lnTo>
                      <a:pt x="629" y="1162"/>
                    </a:lnTo>
                    <a:lnTo>
                      <a:pt x="642" y="1149"/>
                    </a:lnTo>
                    <a:lnTo>
                      <a:pt x="648" y="1124"/>
                    </a:lnTo>
                    <a:lnTo>
                      <a:pt x="635" y="1086"/>
                    </a:lnTo>
                    <a:lnTo>
                      <a:pt x="629" y="1048"/>
                    </a:lnTo>
                    <a:lnTo>
                      <a:pt x="616" y="1003"/>
                    </a:lnTo>
                    <a:lnTo>
                      <a:pt x="610" y="952"/>
                    </a:lnTo>
                    <a:lnTo>
                      <a:pt x="604" y="908"/>
                    </a:lnTo>
                    <a:lnTo>
                      <a:pt x="597" y="844"/>
                    </a:lnTo>
                    <a:lnTo>
                      <a:pt x="578" y="959"/>
                    </a:lnTo>
                    <a:lnTo>
                      <a:pt x="572" y="1022"/>
                    </a:lnTo>
                    <a:lnTo>
                      <a:pt x="572" y="1124"/>
                    </a:lnTo>
                    <a:lnTo>
                      <a:pt x="546" y="1200"/>
                    </a:lnTo>
                    <a:lnTo>
                      <a:pt x="559" y="1244"/>
                    </a:lnTo>
                    <a:lnTo>
                      <a:pt x="578" y="1263"/>
                    </a:lnTo>
                    <a:lnTo>
                      <a:pt x="578" y="1308"/>
                    </a:lnTo>
                    <a:lnTo>
                      <a:pt x="540" y="1314"/>
                    </a:lnTo>
                    <a:lnTo>
                      <a:pt x="515" y="1289"/>
                    </a:lnTo>
                    <a:lnTo>
                      <a:pt x="508" y="1282"/>
                    </a:lnTo>
                    <a:lnTo>
                      <a:pt x="502" y="1276"/>
                    </a:lnTo>
                    <a:lnTo>
                      <a:pt x="502" y="1257"/>
                    </a:lnTo>
                    <a:lnTo>
                      <a:pt x="496" y="1238"/>
                    </a:lnTo>
                    <a:lnTo>
                      <a:pt x="477" y="1225"/>
                    </a:lnTo>
                    <a:lnTo>
                      <a:pt x="477" y="1206"/>
                    </a:lnTo>
                    <a:lnTo>
                      <a:pt x="483" y="1181"/>
                    </a:lnTo>
                    <a:lnTo>
                      <a:pt x="483" y="1143"/>
                    </a:lnTo>
                    <a:lnTo>
                      <a:pt x="483" y="1117"/>
                    </a:lnTo>
                    <a:lnTo>
                      <a:pt x="496" y="1079"/>
                    </a:lnTo>
                    <a:lnTo>
                      <a:pt x="496" y="1022"/>
                    </a:lnTo>
                    <a:lnTo>
                      <a:pt x="496" y="952"/>
                    </a:lnTo>
                    <a:lnTo>
                      <a:pt x="489" y="895"/>
                    </a:lnTo>
                    <a:lnTo>
                      <a:pt x="489" y="844"/>
                    </a:lnTo>
                    <a:lnTo>
                      <a:pt x="483" y="819"/>
                    </a:lnTo>
                    <a:lnTo>
                      <a:pt x="483" y="806"/>
                    </a:lnTo>
                    <a:lnTo>
                      <a:pt x="477" y="819"/>
                    </a:lnTo>
                    <a:lnTo>
                      <a:pt x="457" y="889"/>
                    </a:lnTo>
                    <a:lnTo>
                      <a:pt x="451" y="927"/>
                    </a:lnTo>
                    <a:lnTo>
                      <a:pt x="451" y="933"/>
                    </a:lnTo>
                    <a:lnTo>
                      <a:pt x="451" y="1003"/>
                    </a:lnTo>
                    <a:lnTo>
                      <a:pt x="451" y="1086"/>
                    </a:lnTo>
                    <a:lnTo>
                      <a:pt x="451" y="1155"/>
                    </a:lnTo>
                    <a:lnTo>
                      <a:pt x="445" y="1238"/>
                    </a:lnTo>
                    <a:lnTo>
                      <a:pt x="438" y="1270"/>
                    </a:lnTo>
                    <a:lnTo>
                      <a:pt x="432" y="1282"/>
                    </a:lnTo>
                    <a:lnTo>
                      <a:pt x="426" y="1289"/>
                    </a:lnTo>
                    <a:lnTo>
                      <a:pt x="432" y="1295"/>
                    </a:lnTo>
                    <a:lnTo>
                      <a:pt x="432" y="1314"/>
                    </a:lnTo>
                    <a:lnTo>
                      <a:pt x="432" y="1321"/>
                    </a:lnTo>
                    <a:lnTo>
                      <a:pt x="432" y="1327"/>
                    </a:lnTo>
                    <a:lnTo>
                      <a:pt x="419" y="1352"/>
                    </a:lnTo>
                    <a:lnTo>
                      <a:pt x="407" y="1352"/>
                    </a:lnTo>
                    <a:lnTo>
                      <a:pt x="407" y="1378"/>
                    </a:lnTo>
                    <a:lnTo>
                      <a:pt x="407" y="1390"/>
                    </a:lnTo>
                    <a:lnTo>
                      <a:pt x="400" y="1403"/>
                    </a:lnTo>
                    <a:lnTo>
                      <a:pt x="394" y="1416"/>
                    </a:lnTo>
                    <a:lnTo>
                      <a:pt x="375" y="1435"/>
                    </a:lnTo>
                    <a:lnTo>
                      <a:pt x="369" y="1441"/>
                    </a:lnTo>
                    <a:lnTo>
                      <a:pt x="324" y="1435"/>
                    </a:lnTo>
                    <a:lnTo>
                      <a:pt x="324" y="1390"/>
                    </a:lnTo>
                    <a:lnTo>
                      <a:pt x="330" y="1378"/>
                    </a:lnTo>
                    <a:lnTo>
                      <a:pt x="349" y="1327"/>
                    </a:lnTo>
                    <a:lnTo>
                      <a:pt x="356" y="1308"/>
                    </a:lnTo>
                    <a:lnTo>
                      <a:pt x="349" y="1270"/>
                    </a:lnTo>
                    <a:lnTo>
                      <a:pt x="349" y="1213"/>
                    </a:lnTo>
                    <a:lnTo>
                      <a:pt x="343" y="1143"/>
                    </a:lnTo>
                    <a:lnTo>
                      <a:pt x="349" y="1079"/>
                    </a:lnTo>
                    <a:lnTo>
                      <a:pt x="349" y="1016"/>
                    </a:lnTo>
                    <a:lnTo>
                      <a:pt x="356" y="946"/>
                    </a:lnTo>
                    <a:lnTo>
                      <a:pt x="349" y="908"/>
                    </a:lnTo>
                    <a:lnTo>
                      <a:pt x="349" y="863"/>
                    </a:lnTo>
                    <a:lnTo>
                      <a:pt x="349" y="781"/>
                    </a:lnTo>
                    <a:lnTo>
                      <a:pt x="356" y="736"/>
                    </a:lnTo>
                    <a:lnTo>
                      <a:pt x="362" y="698"/>
                    </a:lnTo>
                    <a:lnTo>
                      <a:pt x="362" y="692"/>
                    </a:lnTo>
                    <a:lnTo>
                      <a:pt x="356" y="686"/>
                    </a:lnTo>
                    <a:lnTo>
                      <a:pt x="343" y="686"/>
                    </a:lnTo>
                    <a:lnTo>
                      <a:pt x="337" y="679"/>
                    </a:lnTo>
                    <a:lnTo>
                      <a:pt x="330" y="667"/>
                    </a:lnTo>
                    <a:lnTo>
                      <a:pt x="305" y="698"/>
                    </a:lnTo>
                    <a:lnTo>
                      <a:pt x="299" y="698"/>
                    </a:lnTo>
                    <a:lnTo>
                      <a:pt x="299" y="717"/>
                    </a:lnTo>
                    <a:lnTo>
                      <a:pt x="292" y="743"/>
                    </a:lnTo>
                    <a:lnTo>
                      <a:pt x="292" y="876"/>
                    </a:lnTo>
                    <a:lnTo>
                      <a:pt x="305" y="914"/>
                    </a:lnTo>
                    <a:lnTo>
                      <a:pt x="311" y="952"/>
                    </a:lnTo>
                    <a:lnTo>
                      <a:pt x="311" y="997"/>
                    </a:lnTo>
                    <a:lnTo>
                      <a:pt x="324" y="1048"/>
                    </a:lnTo>
                    <a:lnTo>
                      <a:pt x="330" y="1092"/>
                    </a:lnTo>
                    <a:lnTo>
                      <a:pt x="337" y="1149"/>
                    </a:lnTo>
                    <a:lnTo>
                      <a:pt x="330" y="1162"/>
                    </a:lnTo>
                    <a:lnTo>
                      <a:pt x="337" y="1181"/>
                    </a:lnTo>
                    <a:lnTo>
                      <a:pt x="324" y="1206"/>
                    </a:lnTo>
                    <a:lnTo>
                      <a:pt x="324" y="1276"/>
                    </a:lnTo>
                    <a:lnTo>
                      <a:pt x="324" y="1282"/>
                    </a:lnTo>
                    <a:lnTo>
                      <a:pt x="318" y="1295"/>
                    </a:lnTo>
                    <a:lnTo>
                      <a:pt x="305" y="1302"/>
                    </a:lnTo>
                    <a:lnTo>
                      <a:pt x="280" y="1308"/>
                    </a:lnTo>
                    <a:lnTo>
                      <a:pt x="267" y="1308"/>
                    </a:lnTo>
                    <a:lnTo>
                      <a:pt x="254" y="1302"/>
                    </a:lnTo>
                    <a:lnTo>
                      <a:pt x="248" y="1282"/>
                    </a:lnTo>
                    <a:lnTo>
                      <a:pt x="254" y="1257"/>
                    </a:lnTo>
                    <a:lnTo>
                      <a:pt x="261" y="1238"/>
                    </a:lnTo>
                    <a:lnTo>
                      <a:pt x="267" y="1213"/>
                    </a:lnTo>
                    <a:lnTo>
                      <a:pt x="254" y="1187"/>
                    </a:lnTo>
                    <a:lnTo>
                      <a:pt x="261" y="1168"/>
                    </a:lnTo>
                    <a:lnTo>
                      <a:pt x="242" y="1130"/>
                    </a:lnTo>
                    <a:lnTo>
                      <a:pt x="222" y="1041"/>
                    </a:lnTo>
                    <a:lnTo>
                      <a:pt x="203" y="940"/>
                    </a:lnTo>
                    <a:lnTo>
                      <a:pt x="191" y="876"/>
                    </a:lnTo>
                    <a:lnTo>
                      <a:pt x="184" y="825"/>
                    </a:lnTo>
                    <a:lnTo>
                      <a:pt x="172" y="838"/>
                    </a:lnTo>
                    <a:lnTo>
                      <a:pt x="172" y="882"/>
                    </a:lnTo>
                    <a:lnTo>
                      <a:pt x="172" y="908"/>
                    </a:lnTo>
                    <a:lnTo>
                      <a:pt x="178" y="933"/>
                    </a:lnTo>
                    <a:lnTo>
                      <a:pt x="178" y="959"/>
                    </a:lnTo>
                    <a:lnTo>
                      <a:pt x="184" y="997"/>
                    </a:lnTo>
                    <a:lnTo>
                      <a:pt x="184" y="1054"/>
                    </a:lnTo>
                    <a:lnTo>
                      <a:pt x="191" y="1098"/>
                    </a:lnTo>
                    <a:lnTo>
                      <a:pt x="197" y="1111"/>
                    </a:lnTo>
                    <a:lnTo>
                      <a:pt x="203" y="1136"/>
                    </a:lnTo>
                    <a:lnTo>
                      <a:pt x="191" y="1155"/>
                    </a:lnTo>
                    <a:lnTo>
                      <a:pt x="191" y="1194"/>
                    </a:lnTo>
                    <a:lnTo>
                      <a:pt x="172" y="1206"/>
                    </a:lnTo>
                    <a:lnTo>
                      <a:pt x="165" y="1200"/>
                    </a:lnTo>
                    <a:lnTo>
                      <a:pt x="146" y="1225"/>
                    </a:lnTo>
                    <a:lnTo>
                      <a:pt x="140" y="1238"/>
                    </a:lnTo>
                    <a:lnTo>
                      <a:pt x="134" y="1244"/>
                    </a:lnTo>
                    <a:lnTo>
                      <a:pt x="121" y="1251"/>
                    </a:lnTo>
                    <a:lnTo>
                      <a:pt x="102" y="1251"/>
                    </a:lnTo>
                    <a:lnTo>
                      <a:pt x="76" y="1238"/>
                    </a:lnTo>
                    <a:lnTo>
                      <a:pt x="70" y="1225"/>
                    </a:lnTo>
                    <a:lnTo>
                      <a:pt x="89" y="1206"/>
                    </a:lnTo>
                    <a:lnTo>
                      <a:pt x="108" y="1181"/>
                    </a:lnTo>
                    <a:lnTo>
                      <a:pt x="121" y="1162"/>
                    </a:lnTo>
                    <a:lnTo>
                      <a:pt x="121" y="1136"/>
                    </a:lnTo>
                    <a:lnTo>
                      <a:pt x="102" y="1124"/>
                    </a:lnTo>
                    <a:lnTo>
                      <a:pt x="102" y="1111"/>
                    </a:lnTo>
                    <a:lnTo>
                      <a:pt x="95" y="1060"/>
                    </a:lnTo>
                    <a:lnTo>
                      <a:pt x="89" y="1022"/>
                    </a:lnTo>
                    <a:lnTo>
                      <a:pt x="83" y="965"/>
                    </a:lnTo>
                    <a:lnTo>
                      <a:pt x="64" y="889"/>
                    </a:lnTo>
                    <a:lnTo>
                      <a:pt x="51" y="819"/>
                    </a:lnTo>
                    <a:lnTo>
                      <a:pt x="38" y="749"/>
                    </a:lnTo>
                    <a:lnTo>
                      <a:pt x="32" y="730"/>
                    </a:lnTo>
                    <a:lnTo>
                      <a:pt x="7" y="692"/>
                    </a:lnTo>
                    <a:lnTo>
                      <a:pt x="0" y="654"/>
                    </a:lnTo>
                    <a:lnTo>
                      <a:pt x="7" y="597"/>
                    </a:lnTo>
                    <a:lnTo>
                      <a:pt x="7" y="520"/>
                    </a:lnTo>
                    <a:lnTo>
                      <a:pt x="19" y="470"/>
                    </a:lnTo>
                    <a:lnTo>
                      <a:pt x="26" y="406"/>
                    </a:lnTo>
                    <a:lnTo>
                      <a:pt x="32" y="336"/>
                    </a:lnTo>
                    <a:lnTo>
                      <a:pt x="38" y="298"/>
                    </a:lnTo>
                    <a:lnTo>
                      <a:pt x="38" y="292"/>
                    </a:lnTo>
                    <a:lnTo>
                      <a:pt x="57" y="279"/>
                    </a:lnTo>
                    <a:close/>
                  </a:path>
                </a:pathLst>
              </a:custGeom>
              <a:solidFill>
                <a:srgbClr val="173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48" name="Freeform 382"/>
            <p:cNvSpPr>
              <a:spLocks/>
            </p:cNvSpPr>
            <p:nvPr/>
          </p:nvSpPr>
          <p:spPr bwMode="auto">
            <a:xfrm>
              <a:off x="507474" y="1004876"/>
              <a:ext cx="758359" cy="2064115"/>
            </a:xfrm>
            <a:custGeom>
              <a:avLst/>
              <a:gdLst>
                <a:gd name="T0" fmla="*/ 2147483647 w 133"/>
                <a:gd name="T1" fmla="*/ 0 h 362"/>
                <a:gd name="T2" fmla="*/ 2147483647 w 133"/>
                <a:gd name="T3" fmla="*/ 2147483647 h 362"/>
                <a:gd name="T4" fmla="*/ 2147483647 w 133"/>
                <a:gd name="T5" fmla="*/ 2147483647 h 362"/>
                <a:gd name="T6" fmla="*/ 2147483647 w 133"/>
                <a:gd name="T7" fmla="*/ 2147483647 h 362"/>
                <a:gd name="T8" fmla="*/ 2147483647 w 133"/>
                <a:gd name="T9" fmla="*/ 2147483647 h 362"/>
                <a:gd name="T10" fmla="*/ 2147483647 w 133"/>
                <a:gd name="T11" fmla="*/ 2147483647 h 362"/>
                <a:gd name="T12" fmla="*/ 2147483647 w 133"/>
                <a:gd name="T13" fmla="*/ 2147483647 h 362"/>
                <a:gd name="T14" fmla="*/ 2147483647 w 133"/>
                <a:gd name="T15" fmla="*/ 2147483647 h 362"/>
                <a:gd name="T16" fmla="*/ 2147483647 w 133"/>
                <a:gd name="T17" fmla="*/ 2147483647 h 362"/>
                <a:gd name="T18" fmla="*/ 2147483647 w 133"/>
                <a:gd name="T19" fmla="*/ 2147483647 h 362"/>
                <a:gd name="T20" fmla="*/ 0 w 133"/>
                <a:gd name="T21" fmla="*/ 2147483647 h 362"/>
                <a:gd name="T22" fmla="*/ 2147483647 w 133"/>
                <a:gd name="T23" fmla="*/ 2147483647 h 362"/>
                <a:gd name="T24" fmla="*/ 2147483647 w 133"/>
                <a:gd name="T25" fmla="*/ 2147483647 h 362"/>
                <a:gd name="T26" fmla="*/ 2147483647 w 133"/>
                <a:gd name="T27" fmla="*/ 2147483647 h 362"/>
                <a:gd name="T28" fmla="*/ 2147483647 w 133"/>
                <a:gd name="T29" fmla="*/ 2147483647 h 362"/>
                <a:gd name="T30" fmla="*/ 2147483647 w 133"/>
                <a:gd name="T31" fmla="*/ 2147483647 h 362"/>
                <a:gd name="T32" fmla="*/ 2147483647 w 133"/>
                <a:gd name="T33" fmla="*/ 2147483647 h 362"/>
                <a:gd name="T34" fmla="*/ 2147483647 w 133"/>
                <a:gd name="T35" fmla="*/ 2147483647 h 362"/>
                <a:gd name="T36" fmla="*/ 2147483647 w 133"/>
                <a:gd name="T37" fmla="*/ 2147483647 h 362"/>
                <a:gd name="T38" fmla="*/ 2147483647 w 133"/>
                <a:gd name="T39" fmla="*/ 2147483647 h 362"/>
                <a:gd name="T40" fmla="*/ 2147483647 w 133"/>
                <a:gd name="T41" fmla="*/ 2147483647 h 362"/>
                <a:gd name="T42" fmla="*/ 2147483647 w 133"/>
                <a:gd name="T43" fmla="*/ 2147483647 h 362"/>
                <a:gd name="T44" fmla="*/ 2147483647 w 133"/>
                <a:gd name="T45" fmla="*/ 2147483647 h 362"/>
                <a:gd name="T46" fmla="*/ 2147483647 w 133"/>
                <a:gd name="T47" fmla="*/ 2147483647 h 362"/>
                <a:gd name="T48" fmla="*/ 2147483647 w 133"/>
                <a:gd name="T49" fmla="*/ 2147483647 h 362"/>
                <a:gd name="T50" fmla="*/ 2147483647 w 133"/>
                <a:gd name="T51" fmla="*/ 2147483647 h 362"/>
                <a:gd name="T52" fmla="*/ 2147483647 w 133"/>
                <a:gd name="T53" fmla="*/ 2147483647 h 362"/>
                <a:gd name="T54" fmla="*/ 2147483647 w 133"/>
                <a:gd name="T55" fmla="*/ 2147483647 h 362"/>
                <a:gd name="T56" fmla="*/ 2147483647 w 133"/>
                <a:gd name="T57" fmla="*/ 2147483647 h 362"/>
                <a:gd name="T58" fmla="*/ 2147483647 w 133"/>
                <a:gd name="T59" fmla="*/ 2147483647 h 362"/>
                <a:gd name="T60" fmla="*/ 2147483647 w 133"/>
                <a:gd name="T61" fmla="*/ 2147483647 h 362"/>
                <a:gd name="T62" fmla="*/ 2147483647 w 133"/>
                <a:gd name="T63" fmla="*/ 2147483647 h 362"/>
                <a:gd name="T64" fmla="*/ 2147483647 w 133"/>
                <a:gd name="T65" fmla="*/ 2147483647 h 362"/>
                <a:gd name="T66" fmla="*/ 2147483647 w 133"/>
                <a:gd name="T67" fmla="*/ 2147483647 h 362"/>
                <a:gd name="T68" fmla="*/ 2147483647 w 133"/>
                <a:gd name="T69" fmla="*/ 2147483647 h 362"/>
                <a:gd name="T70" fmla="*/ 2147483647 w 133"/>
                <a:gd name="T71" fmla="*/ 2147483647 h 362"/>
                <a:gd name="T72" fmla="*/ 2147483647 w 133"/>
                <a:gd name="T73" fmla="*/ 0 h 362"/>
                <a:gd name="T74" fmla="*/ 2147483647 w 133"/>
                <a:gd name="T75" fmla="*/ 0 h 3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3"/>
                <a:gd name="T115" fmla="*/ 0 h 362"/>
                <a:gd name="T116" fmla="*/ 133 w 133"/>
                <a:gd name="T117" fmla="*/ 362 h 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3" h="362">
                  <a:moveTo>
                    <a:pt x="127" y="0"/>
                  </a:moveTo>
                  <a:lnTo>
                    <a:pt x="133" y="12"/>
                  </a:lnTo>
                  <a:lnTo>
                    <a:pt x="102" y="165"/>
                  </a:lnTo>
                  <a:lnTo>
                    <a:pt x="83" y="279"/>
                  </a:lnTo>
                  <a:lnTo>
                    <a:pt x="83" y="330"/>
                  </a:lnTo>
                  <a:lnTo>
                    <a:pt x="89" y="355"/>
                  </a:lnTo>
                  <a:lnTo>
                    <a:pt x="57" y="362"/>
                  </a:lnTo>
                  <a:lnTo>
                    <a:pt x="25" y="362"/>
                  </a:lnTo>
                  <a:lnTo>
                    <a:pt x="0" y="355"/>
                  </a:lnTo>
                  <a:lnTo>
                    <a:pt x="6" y="304"/>
                  </a:lnTo>
                  <a:lnTo>
                    <a:pt x="13" y="298"/>
                  </a:lnTo>
                  <a:lnTo>
                    <a:pt x="38" y="317"/>
                  </a:lnTo>
                  <a:lnTo>
                    <a:pt x="76" y="292"/>
                  </a:lnTo>
                  <a:lnTo>
                    <a:pt x="76" y="228"/>
                  </a:lnTo>
                  <a:lnTo>
                    <a:pt x="83" y="165"/>
                  </a:lnTo>
                  <a:lnTo>
                    <a:pt x="76" y="108"/>
                  </a:lnTo>
                  <a:lnTo>
                    <a:pt x="76" y="63"/>
                  </a:lnTo>
                  <a:lnTo>
                    <a:pt x="83" y="44"/>
                  </a:lnTo>
                  <a:lnTo>
                    <a:pt x="57" y="44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45" y="146"/>
                  </a:lnTo>
                  <a:lnTo>
                    <a:pt x="25" y="216"/>
                  </a:lnTo>
                  <a:lnTo>
                    <a:pt x="32" y="165"/>
                  </a:lnTo>
                  <a:lnTo>
                    <a:pt x="32" y="101"/>
                  </a:lnTo>
                  <a:lnTo>
                    <a:pt x="38" y="63"/>
                  </a:lnTo>
                  <a:lnTo>
                    <a:pt x="38" y="31"/>
                  </a:lnTo>
                  <a:lnTo>
                    <a:pt x="45" y="25"/>
                  </a:lnTo>
                  <a:lnTo>
                    <a:pt x="64" y="38"/>
                  </a:lnTo>
                  <a:lnTo>
                    <a:pt x="76" y="38"/>
                  </a:lnTo>
                  <a:lnTo>
                    <a:pt x="102" y="19"/>
                  </a:lnTo>
                  <a:lnTo>
                    <a:pt x="121" y="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49" name="Freeform 383"/>
            <p:cNvSpPr>
              <a:spLocks/>
            </p:cNvSpPr>
            <p:nvPr/>
          </p:nvSpPr>
          <p:spPr bwMode="auto">
            <a:xfrm>
              <a:off x="2605801" y="1147430"/>
              <a:ext cx="473259" cy="1699187"/>
            </a:xfrm>
            <a:custGeom>
              <a:avLst/>
              <a:gdLst>
                <a:gd name="T0" fmla="*/ 2147483647 w 83"/>
                <a:gd name="T1" fmla="*/ 0 h 298"/>
                <a:gd name="T2" fmla="*/ 2147483647 w 83"/>
                <a:gd name="T3" fmla="*/ 2147483647 h 298"/>
                <a:gd name="T4" fmla="*/ 2147483647 w 83"/>
                <a:gd name="T5" fmla="*/ 2147483647 h 298"/>
                <a:gd name="T6" fmla="*/ 2147483647 w 83"/>
                <a:gd name="T7" fmla="*/ 2147483647 h 298"/>
                <a:gd name="T8" fmla="*/ 2147483647 w 83"/>
                <a:gd name="T9" fmla="*/ 2147483647 h 298"/>
                <a:gd name="T10" fmla="*/ 2147483647 w 83"/>
                <a:gd name="T11" fmla="*/ 2147483647 h 298"/>
                <a:gd name="T12" fmla="*/ 2147483647 w 83"/>
                <a:gd name="T13" fmla="*/ 2147483647 h 298"/>
                <a:gd name="T14" fmla="*/ 2147483647 w 83"/>
                <a:gd name="T15" fmla="*/ 2147483647 h 298"/>
                <a:gd name="T16" fmla="*/ 2147483647 w 83"/>
                <a:gd name="T17" fmla="*/ 2147483647 h 298"/>
                <a:gd name="T18" fmla="*/ 2147483647 w 83"/>
                <a:gd name="T19" fmla="*/ 2147483647 h 298"/>
                <a:gd name="T20" fmla="*/ 2147483647 w 83"/>
                <a:gd name="T21" fmla="*/ 2147483647 h 298"/>
                <a:gd name="T22" fmla="*/ 2147483647 w 83"/>
                <a:gd name="T23" fmla="*/ 2147483647 h 298"/>
                <a:gd name="T24" fmla="*/ 2147483647 w 83"/>
                <a:gd name="T25" fmla="*/ 2147483647 h 298"/>
                <a:gd name="T26" fmla="*/ 2147483647 w 83"/>
                <a:gd name="T27" fmla="*/ 2147483647 h 298"/>
                <a:gd name="T28" fmla="*/ 2147483647 w 83"/>
                <a:gd name="T29" fmla="*/ 2147483647 h 298"/>
                <a:gd name="T30" fmla="*/ 2147483647 w 83"/>
                <a:gd name="T31" fmla="*/ 2147483647 h 298"/>
                <a:gd name="T32" fmla="*/ 0 w 83"/>
                <a:gd name="T33" fmla="*/ 2147483647 h 298"/>
                <a:gd name="T34" fmla="*/ 2147483647 w 83"/>
                <a:gd name="T35" fmla="*/ 0 h 2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298"/>
                <a:gd name="T56" fmla="*/ 83 w 83"/>
                <a:gd name="T57" fmla="*/ 298 h 2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298">
                  <a:moveTo>
                    <a:pt x="13" y="0"/>
                  </a:moveTo>
                  <a:lnTo>
                    <a:pt x="32" y="6"/>
                  </a:lnTo>
                  <a:lnTo>
                    <a:pt x="45" y="25"/>
                  </a:lnTo>
                  <a:lnTo>
                    <a:pt x="39" y="44"/>
                  </a:lnTo>
                  <a:lnTo>
                    <a:pt x="64" y="95"/>
                  </a:lnTo>
                  <a:lnTo>
                    <a:pt x="64" y="114"/>
                  </a:lnTo>
                  <a:lnTo>
                    <a:pt x="70" y="146"/>
                  </a:lnTo>
                  <a:lnTo>
                    <a:pt x="83" y="241"/>
                  </a:lnTo>
                  <a:lnTo>
                    <a:pt x="83" y="267"/>
                  </a:lnTo>
                  <a:lnTo>
                    <a:pt x="58" y="298"/>
                  </a:lnTo>
                  <a:lnTo>
                    <a:pt x="20" y="273"/>
                  </a:lnTo>
                  <a:lnTo>
                    <a:pt x="7" y="133"/>
                  </a:lnTo>
                  <a:lnTo>
                    <a:pt x="7" y="70"/>
                  </a:lnTo>
                  <a:lnTo>
                    <a:pt x="20" y="38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0" name="Freeform 384"/>
            <p:cNvSpPr>
              <a:spLocks/>
            </p:cNvSpPr>
            <p:nvPr/>
          </p:nvSpPr>
          <p:spPr bwMode="auto">
            <a:xfrm>
              <a:off x="3694877" y="1039092"/>
              <a:ext cx="473267" cy="650026"/>
            </a:xfrm>
            <a:custGeom>
              <a:avLst/>
              <a:gdLst>
                <a:gd name="T0" fmla="*/ 2147483647 w 83"/>
                <a:gd name="T1" fmla="*/ 2147483647 h 114"/>
                <a:gd name="T2" fmla="*/ 2147483647 w 83"/>
                <a:gd name="T3" fmla="*/ 2147483647 h 114"/>
                <a:gd name="T4" fmla="*/ 2147483647 w 83"/>
                <a:gd name="T5" fmla="*/ 2147483647 h 114"/>
                <a:gd name="T6" fmla="*/ 0 w 83"/>
                <a:gd name="T7" fmla="*/ 2147483647 h 114"/>
                <a:gd name="T8" fmla="*/ 2147483647 w 83"/>
                <a:gd name="T9" fmla="*/ 2147483647 h 114"/>
                <a:gd name="T10" fmla="*/ 2147483647 w 83"/>
                <a:gd name="T11" fmla="*/ 2147483647 h 114"/>
                <a:gd name="T12" fmla="*/ 2147483647 w 83"/>
                <a:gd name="T13" fmla="*/ 2147483647 h 114"/>
                <a:gd name="T14" fmla="*/ 2147483647 w 83"/>
                <a:gd name="T15" fmla="*/ 2147483647 h 114"/>
                <a:gd name="T16" fmla="*/ 2147483647 w 83"/>
                <a:gd name="T17" fmla="*/ 2147483647 h 114"/>
                <a:gd name="T18" fmla="*/ 2147483647 w 83"/>
                <a:gd name="T19" fmla="*/ 0 h 114"/>
                <a:gd name="T20" fmla="*/ 2147483647 w 83"/>
                <a:gd name="T21" fmla="*/ 2147483647 h 114"/>
                <a:gd name="T22" fmla="*/ 2147483647 w 83"/>
                <a:gd name="T23" fmla="*/ 2147483647 h 114"/>
                <a:gd name="T24" fmla="*/ 2147483647 w 83"/>
                <a:gd name="T25" fmla="*/ 2147483647 h 114"/>
                <a:gd name="T26" fmla="*/ 2147483647 w 83"/>
                <a:gd name="T27" fmla="*/ 2147483647 h 1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3"/>
                <a:gd name="T43" fmla="*/ 0 h 114"/>
                <a:gd name="T44" fmla="*/ 83 w 83"/>
                <a:gd name="T45" fmla="*/ 114 h 1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3" h="114">
                  <a:moveTo>
                    <a:pt x="25" y="114"/>
                  </a:moveTo>
                  <a:lnTo>
                    <a:pt x="19" y="114"/>
                  </a:lnTo>
                  <a:lnTo>
                    <a:pt x="13" y="76"/>
                  </a:lnTo>
                  <a:lnTo>
                    <a:pt x="0" y="57"/>
                  </a:lnTo>
                  <a:lnTo>
                    <a:pt x="6" y="32"/>
                  </a:lnTo>
                  <a:lnTo>
                    <a:pt x="13" y="13"/>
                  </a:lnTo>
                  <a:lnTo>
                    <a:pt x="25" y="32"/>
                  </a:lnTo>
                  <a:lnTo>
                    <a:pt x="44" y="32"/>
                  </a:lnTo>
                  <a:lnTo>
                    <a:pt x="70" y="19"/>
                  </a:lnTo>
                  <a:lnTo>
                    <a:pt x="83" y="0"/>
                  </a:lnTo>
                  <a:lnTo>
                    <a:pt x="83" y="32"/>
                  </a:lnTo>
                  <a:lnTo>
                    <a:pt x="57" y="57"/>
                  </a:lnTo>
                  <a:lnTo>
                    <a:pt x="44" y="76"/>
                  </a:lnTo>
                  <a:lnTo>
                    <a:pt x="25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870524" y="3602446"/>
            <a:ext cx="1662966" cy="696509"/>
            <a:chOff x="1811865" y="4182062"/>
            <a:chExt cx="1662966" cy="696509"/>
          </a:xfrm>
        </p:grpSpPr>
        <p:sp>
          <p:nvSpPr>
            <p:cNvPr id="32" name="Rectángulo redondeado 31"/>
            <p:cNvSpPr/>
            <p:nvPr/>
          </p:nvSpPr>
          <p:spPr>
            <a:xfrm>
              <a:off x="1811865" y="4182062"/>
              <a:ext cx="1662966" cy="69650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126874" y="4309081"/>
              <a:ext cx="105445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CANALES</a:t>
              </a:r>
              <a:endPara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8" name="Rektangel 15"/>
          <p:cNvSpPr/>
          <p:nvPr/>
        </p:nvSpPr>
        <p:spPr bwMode="auto">
          <a:xfrm>
            <a:off x="628160" y="4440221"/>
            <a:ext cx="2811997" cy="89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*Modelo de Incentivos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rgbClr val="D7D8D9">
                    <a:lumMod val="10000"/>
                  </a:srgbClr>
                </a:solidFill>
                <a:latin typeface="Calibri" pitchFamily="34" charset="0"/>
                <a:ea typeface="ＭＳ Ｐゴシック"/>
                <a:cs typeface="Arial" charset="0"/>
              </a:rPr>
              <a:t>*Canal de Venta exclusivo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endParaRPr lang="da-DK" kern="0" dirty="0">
              <a:solidFill>
                <a:srgbClr val="D7D8D9">
                  <a:lumMod val="10000"/>
                </a:srgbClr>
              </a:solidFill>
              <a:latin typeface="+mn-lt"/>
              <a:ea typeface="ＭＳ Ｐゴシック"/>
              <a:cs typeface="ＭＳ Ｐゴシック"/>
            </a:endParaRPr>
          </a:p>
        </p:txBody>
      </p:sp>
      <p:sp>
        <p:nvSpPr>
          <p:cNvPr id="261" name="Rektangel 19"/>
          <p:cNvSpPr/>
          <p:nvPr/>
        </p:nvSpPr>
        <p:spPr bwMode="auto">
          <a:xfrm>
            <a:off x="4877787" y="5595110"/>
            <a:ext cx="239788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CO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*Profesionales Aliados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CO" sz="1400" b="1" kern="0" dirty="0" smtClean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 CEM para jóvenes</a:t>
            </a: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endParaRPr lang="es-CO" sz="1400" b="1" kern="0" dirty="0" smtClean="0">
              <a:solidFill>
                <a:srgbClr val="D7D8D9">
                  <a:lumMod val="10000"/>
                </a:srgbClr>
              </a:solidFill>
              <a:ea typeface="ＭＳ Ｐゴシック"/>
              <a:cs typeface="ＭＳ Ｐゴシック"/>
            </a:endParaRPr>
          </a:p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endParaRPr lang="es-CO" sz="1400" b="1" kern="0" dirty="0" smtClean="0">
              <a:solidFill>
                <a:srgbClr val="D7D8D9">
                  <a:lumMod val="10000"/>
                </a:srgbClr>
              </a:solidFill>
              <a:ea typeface="ＭＳ Ｐゴシック"/>
              <a:cs typeface="ＭＳ Ｐゴシック"/>
            </a:endParaRPr>
          </a:p>
        </p:txBody>
      </p:sp>
      <p:sp>
        <p:nvSpPr>
          <p:cNvPr id="263" name="Rectángulo redondeado 262"/>
          <p:cNvSpPr/>
          <p:nvPr/>
        </p:nvSpPr>
        <p:spPr>
          <a:xfrm>
            <a:off x="1871722" y="1986764"/>
            <a:ext cx="1662966" cy="6965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GENERACIÓN DE VALOR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53941" y="2939657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68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da-DK" sz="1400" b="1" kern="0" dirty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* </a:t>
            </a:r>
            <a:r>
              <a:rPr lang="es-CO" sz="1400" b="1" kern="0" dirty="0">
                <a:solidFill>
                  <a:srgbClr val="D7D8D9">
                    <a:lumMod val="10000"/>
                  </a:srgbClr>
                </a:solidFill>
                <a:ea typeface="ＭＳ Ｐゴシック"/>
                <a:cs typeface="ＭＳ Ｐゴシック"/>
              </a:rPr>
              <a:t>Política de congelamiento</a:t>
            </a:r>
          </a:p>
        </p:txBody>
      </p:sp>
    </p:spTree>
    <p:extLst>
      <p:ext uri="{BB962C8B-B14F-4D97-AF65-F5344CB8AC3E}">
        <p14:creationId xmlns:p14="http://schemas.microsoft.com/office/powerpoint/2010/main" xmlns="" val="171262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 animBg="1"/>
      <p:bldP spid="29" grpId="0" animBg="1"/>
      <p:bldP spid="36" grpId="0" animBg="1"/>
      <p:bldP spid="145" grpId="0"/>
      <p:bldP spid="258" grpId="0"/>
      <p:bldP spid="261" grpId="0"/>
      <p:bldP spid="26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cumento 2"/>
          <p:cNvSpPr/>
          <p:nvPr/>
        </p:nvSpPr>
        <p:spPr>
          <a:xfrm>
            <a:off x="5436096" y="0"/>
            <a:ext cx="3707904" cy="602747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GENERACIÓN DE VALOR </a:t>
            </a:r>
          </a:p>
          <a:p>
            <a:pPr algn="ctr"/>
            <a:r>
              <a:rPr lang="es-CO" b="1" dirty="0" smtClean="0"/>
              <a:t>Política de congelamiento</a:t>
            </a:r>
            <a:endParaRPr lang="es-CO" b="1" dirty="0"/>
          </a:p>
        </p:txBody>
      </p:sp>
      <p:grpSp>
        <p:nvGrpSpPr>
          <p:cNvPr id="14" name="Grupo 13"/>
          <p:cNvGrpSpPr/>
          <p:nvPr/>
        </p:nvGrpSpPr>
        <p:grpSpPr>
          <a:xfrm>
            <a:off x="1691680" y="2050519"/>
            <a:ext cx="6696744" cy="1573164"/>
            <a:chOff x="683568" y="2207587"/>
            <a:chExt cx="7704856" cy="1573164"/>
          </a:xfrm>
        </p:grpSpPr>
        <p:sp>
          <p:nvSpPr>
            <p:cNvPr id="8" name="Forma libre 7"/>
            <p:cNvSpPr/>
            <p:nvPr/>
          </p:nvSpPr>
          <p:spPr>
            <a:xfrm>
              <a:off x="683568" y="2207587"/>
              <a:ext cx="1101215" cy="1573164"/>
            </a:xfrm>
            <a:custGeom>
              <a:avLst/>
              <a:gdLst>
                <a:gd name="connsiteX0" fmla="*/ 0 w 1573163"/>
                <a:gd name="connsiteY0" fmla="*/ 0 h 1101214"/>
                <a:gd name="connsiteX1" fmla="*/ 1022556 w 1573163"/>
                <a:gd name="connsiteY1" fmla="*/ 0 h 1101214"/>
                <a:gd name="connsiteX2" fmla="*/ 1573163 w 1573163"/>
                <a:gd name="connsiteY2" fmla="*/ 550607 h 1101214"/>
                <a:gd name="connsiteX3" fmla="*/ 1022556 w 1573163"/>
                <a:gd name="connsiteY3" fmla="*/ 1101214 h 1101214"/>
                <a:gd name="connsiteX4" fmla="*/ 0 w 1573163"/>
                <a:gd name="connsiteY4" fmla="*/ 1101214 h 1101214"/>
                <a:gd name="connsiteX5" fmla="*/ 550607 w 1573163"/>
                <a:gd name="connsiteY5" fmla="*/ 550607 h 1101214"/>
                <a:gd name="connsiteX6" fmla="*/ 0 w 1573163"/>
                <a:gd name="connsiteY6" fmla="*/ 0 h 110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163" h="1101214">
                  <a:moveTo>
                    <a:pt x="1573162" y="0"/>
                  </a:moveTo>
                  <a:lnTo>
                    <a:pt x="1573162" y="715789"/>
                  </a:lnTo>
                  <a:lnTo>
                    <a:pt x="786582" y="1101214"/>
                  </a:lnTo>
                  <a:lnTo>
                    <a:pt x="1" y="715789"/>
                  </a:lnTo>
                  <a:lnTo>
                    <a:pt x="1" y="0"/>
                  </a:lnTo>
                  <a:lnTo>
                    <a:pt x="786582" y="385425"/>
                  </a:lnTo>
                  <a:lnTo>
                    <a:pt x="1573162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568387" rIns="17780" bIns="56838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b="1" kern="1200" dirty="0" smtClean="0"/>
                <a:t>1</a:t>
              </a:r>
              <a:endParaRPr lang="es-CO" sz="2800" b="1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784782" y="2207588"/>
              <a:ext cx="6603642" cy="1022557"/>
            </a:xfrm>
            <a:custGeom>
              <a:avLst/>
              <a:gdLst>
                <a:gd name="connsiteX0" fmla="*/ 170429 w 1022556"/>
                <a:gd name="connsiteY0" fmla="*/ 0 h 6603641"/>
                <a:gd name="connsiteX1" fmla="*/ 852127 w 1022556"/>
                <a:gd name="connsiteY1" fmla="*/ 0 h 6603641"/>
                <a:gd name="connsiteX2" fmla="*/ 1022556 w 1022556"/>
                <a:gd name="connsiteY2" fmla="*/ 170429 h 6603641"/>
                <a:gd name="connsiteX3" fmla="*/ 1022556 w 1022556"/>
                <a:gd name="connsiteY3" fmla="*/ 6603641 h 6603641"/>
                <a:gd name="connsiteX4" fmla="*/ 1022556 w 1022556"/>
                <a:gd name="connsiteY4" fmla="*/ 6603641 h 6603641"/>
                <a:gd name="connsiteX5" fmla="*/ 0 w 1022556"/>
                <a:gd name="connsiteY5" fmla="*/ 6603641 h 6603641"/>
                <a:gd name="connsiteX6" fmla="*/ 0 w 1022556"/>
                <a:gd name="connsiteY6" fmla="*/ 6603641 h 6603641"/>
                <a:gd name="connsiteX7" fmla="*/ 0 w 1022556"/>
                <a:gd name="connsiteY7" fmla="*/ 170429 h 6603641"/>
                <a:gd name="connsiteX8" fmla="*/ 170429 w 1022556"/>
                <a:gd name="connsiteY8" fmla="*/ 0 h 660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556" h="6603641">
                  <a:moveTo>
                    <a:pt x="1022556" y="1100628"/>
                  </a:moveTo>
                  <a:lnTo>
                    <a:pt x="1022556" y="5503013"/>
                  </a:lnTo>
                  <a:cubicBezTo>
                    <a:pt x="1022556" y="6110869"/>
                    <a:pt x="1010740" y="6603638"/>
                    <a:pt x="996165" y="6603638"/>
                  </a:cubicBezTo>
                  <a:lnTo>
                    <a:pt x="0" y="6603638"/>
                  </a:lnTo>
                  <a:lnTo>
                    <a:pt x="0" y="660363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6165" y="3"/>
                  </a:lnTo>
                  <a:cubicBezTo>
                    <a:pt x="1010740" y="3"/>
                    <a:pt x="1022556" y="492772"/>
                    <a:pt x="1022556" y="110062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60077" rIns="60077" bIns="60078" numCol="1" spcCol="1270" anchor="ctr" anchorCtr="0">
              <a:noAutofit/>
            </a:bodyPr>
            <a:lstStyle/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kern="1200" dirty="0" smtClean="0">
                  <a:solidFill>
                    <a:schemeClr val="tx2"/>
                  </a:solidFill>
                </a:rPr>
                <a:t>Actuales asociados en Medicina Integral que hacen cambios en su contrato</a:t>
              </a:r>
              <a:r>
                <a:rPr lang="es-CO" sz="1600" kern="1200" dirty="0" smtClean="0">
                  <a:solidFill>
                    <a:srgbClr val="FF0000"/>
                  </a:solidFill>
                </a:rPr>
                <a:t> </a:t>
              </a:r>
              <a:r>
                <a:rPr lang="es-CO" sz="1600" kern="1200" dirty="0" smtClean="0">
                  <a:solidFill>
                    <a:schemeClr val="tx2"/>
                  </a:solidFill>
                </a:rPr>
                <a:t>(cambio de programa, cambio de contratante, reactivación).</a:t>
              </a:r>
              <a:endParaRPr lang="es-CO" sz="1600" kern="12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691680" y="3429341"/>
            <a:ext cx="6696744" cy="1573164"/>
            <a:chOff x="683568" y="3586409"/>
            <a:chExt cx="7704856" cy="1573164"/>
          </a:xfrm>
        </p:grpSpPr>
        <p:sp>
          <p:nvSpPr>
            <p:cNvPr id="10" name="Forma libre 9"/>
            <p:cNvSpPr/>
            <p:nvPr/>
          </p:nvSpPr>
          <p:spPr>
            <a:xfrm>
              <a:off x="683568" y="3586409"/>
              <a:ext cx="1101215" cy="1573164"/>
            </a:xfrm>
            <a:custGeom>
              <a:avLst/>
              <a:gdLst>
                <a:gd name="connsiteX0" fmla="*/ 0 w 1573163"/>
                <a:gd name="connsiteY0" fmla="*/ 0 h 1101214"/>
                <a:gd name="connsiteX1" fmla="*/ 1022556 w 1573163"/>
                <a:gd name="connsiteY1" fmla="*/ 0 h 1101214"/>
                <a:gd name="connsiteX2" fmla="*/ 1573163 w 1573163"/>
                <a:gd name="connsiteY2" fmla="*/ 550607 h 1101214"/>
                <a:gd name="connsiteX3" fmla="*/ 1022556 w 1573163"/>
                <a:gd name="connsiteY3" fmla="*/ 1101214 h 1101214"/>
                <a:gd name="connsiteX4" fmla="*/ 0 w 1573163"/>
                <a:gd name="connsiteY4" fmla="*/ 1101214 h 1101214"/>
                <a:gd name="connsiteX5" fmla="*/ 550607 w 1573163"/>
                <a:gd name="connsiteY5" fmla="*/ 550607 h 1101214"/>
                <a:gd name="connsiteX6" fmla="*/ 0 w 1573163"/>
                <a:gd name="connsiteY6" fmla="*/ 0 h 110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163" h="1101214">
                  <a:moveTo>
                    <a:pt x="1573162" y="0"/>
                  </a:moveTo>
                  <a:lnTo>
                    <a:pt x="1573162" y="715789"/>
                  </a:lnTo>
                  <a:lnTo>
                    <a:pt x="786582" y="1101214"/>
                  </a:lnTo>
                  <a:lnTo>
                    <a:pt x="1" y="715789"/>
                  </a:lnTo>
                  <a:lnTo>
                    <a:pt x="1" y="0"/>
                  </a:lnTo>
                  <a:lnTo>
                    <a:pt x="786582" y="385425"/>
                  </a:lnTo>
                  <a:lnTo>
                    <a:pt x="1573162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568387" rIns="17780" bIns="56838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b="1" kern="1200" dirty="0" smtClean="0"/>
                <a:t>2</a:t>
              </a:r>
              <a:endParaRPr lang="es-CO" sz="2800" b="1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784782" y="3586410"/>
              <a:ext cx="6603642" cy="1022557"/>
            </a:xfrm>
            <a:custGeom>
              <a:avLst/>
              <a:gdLst>
                <a:gd name="connsiteX0" fmla="*/ 170429 w 1022556"/>
                <a:gd name="connsiteY0" fmla="*/ 0 h 6603641"/>
                <a:gd name="connsiteX1" fmla="*/ 852127 w 1022556"/>
                <a:gd name="connsiteY1" fmla="*/ 0 h 6603641"/>
                <a:gd name="connsiteX2" fmla="*/ 1022556 w 1022556"/>
                <a:gd name="connsiteY2" fmla="*/ 170429 h 6603641"/>
                <a:gd name="connsiteX3" fmla="*/ 1022556 w 1022556"/>
                <a:gd name="connsiteY3" fmla="*/ 6603641 h 6603641"/>
                <a:gd name="connsiteX4" fmla="*/ 1022556 w 1022556"/>
                <a:gd name="connsiteY4" fmla="*/ 6603641 h 6603641"/>
                <a:gd name="connsiteX5" fmla="*/ 0 w 1022556"/>
                <a:gd name="connsiteY5" fmla="*/ 6603641 h 6603641"/>
                <a:gd name="connsiteX6" fmla="*/ 0 w 1022556"/>
                <a:gd name="connsiteY6" fmla="*/ 6603641 h 6603641"/>
                <a:gd name="connsiteX7" fmla="*/ 0 w 1022556"/>
                <a:gd name="connsiteY7" fmla="*/ 170429 h 6603641"/>
                <a:gd name="connsiteX8" fmla="*/ 170429 w 1022556"/>
                <a:gd name="connsiteY8" fmla="*/ 0 h 660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556" h="6603641">
                  <a:moveTo>
                    <a:pt x="1022556" y="1100628"/>
                  </a:moveTo>
                  <a:lnTo>
                    <a:pt x="1022556" y="5503013"/>
                  </a:lnTo>
                  <a:cubicBezTo>
                    <a:pt x="1022556" y="6110869"/>
                    <a:pt x="1010740" y="6603638"/>
                    <a:pt x="996165" y="6603638"/>
                  </a:cubicBezTo>
                  <a:lnTo>
                    <a:pt x="0" y="6603638"/>
                  </a:lnTo>
                  <a:lnTo>
                    <a:pt x="0" y="660363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6165" y="3"/>
                  </a:lnTo>
                  <a:cubicBezTo>
                    <a:pt x="1010740" y="3"/>
                    <a:pt x="1022556" y="492772"/>
                    <a:pt x="1022556" y="110062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60077" rIns="60077" bIns="6007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kern="1200" dirty="0" smtClean="0">
                  <a:solidFill>
                    <a:schemeClr val="tx2"/>
                  </a:solidFill>
                </a:rPr>
                <a:t>Afiliados actuales congelados Plan Familiar, Colectivo </a:t>
              </a:r>
              <a:r>
                <a:rPr lang="es-CO" sz="1600" kern="1200" smtClean="0">
                  <a:solidFill>
                    <a:schemeClr val="tx2"/>
                  </a:solidFill>
                </a:rPr>
                <a:t>y Empleados </a:t>
              </a:r>
              <a:r>
                <a:rPr lang="es-CO" sz="1600" kern="1200" dirty="0" smtClean="0">
                  <a:solidFill>
                    <a:schemeClr val="tx2"/>
                  </a:solidFill>
                </a:rPr>
                <a:t>que se vinculen a la cooperativa</a:t>
              </a:r>
              <a:endParaRPr lang="es-CO" sz="1600" kern="12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691680" y="4808164"/>
            <a:ext cx="6696744" cy="1573164"/>
            <a:chOff x="683568" y="4965232"/>
            <a:chExt cx="7704856" cy="1573164"/>
          </a:xfrm>
        </p:grpSpPr>
        <p:sp>
          <p:nvSpPr>
            <p:cNvPr id="12" name="Forma libre 11"/>
            <p:cNvSpPr/>
            <p:nvPr/>
          </p:nvSpPr>
          <p:spPr>
            <a:xfrm>
              <a:off x="683568" y="4965232"/>
              <a:ext cx="1101215" cy="1573164"/>
            </a:xfrm>
            <a:custGeom>
              <a:avLst/>
              <a:gdLst>
                <a:gd name="connsiteX0" fmla="*/ 0 w 1573163"/>
                <a:gd name="connsiteY0" fmla="*/ 0 h 1101214"/>
                <a:gd name="connsiteX1" fmla="*/ 1022556 w 1573163"/>
                <a:gd name="connsiteY1" fmla="*/ 0 h 1101214"/>
                <a:gd name="connsiteX2" fmla="*/ 1573163 w 1573163"/>
                <a:gd name="connsiteY2" fmla="*/ 550607 h 1101214"/>
                <a:gd name="connsiteX3" fmla="*/ 1022556 w 1573163"/>
                <a:gd name="connsiteY3" fmla="*/ 1101214 h 1101214"/>
                <a:gd name="connsiteX4" fmla="*/ 0 w 1573163"/>
                <a:gd name="connsiteY4" fmla="*/ 1101214 h 1101214"/>
                <a:gd name="connsiteX5" fmla="*/ 550607 w 1573163"/>
                <a:gd name="connsiteY5" fmla="*/ 550607 h 1101214"/>
                <a:gd name="connsiteX6" fmla="*/ 0 w 1573163"/>
                <a:gd name="connsiteY6" fmla="*/ 0 h 110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163" h="1101214">
                  <a:moveTo>
                    <a:pt x="1573162" y="0"/>
                  </a:moveTo>
                  <a:lnTo>
                    <a:pt x="1573162" y="715789"/>
                  </a:lnTo>
                  <a:lnTo>
                    <a:pt x="786582" y="1101214"/>
                  </a:lnTo>
                  <a:lnTo>
                    <a:pt x="1" y="715789"/>
                  </a:lnTo>
                  <a:lnTo>
                    <a:pt x="1" y="0"/>
                  </a:lnTo>
                  <a:lnTo>
                    <a:pt x="786582" y="385425"/>
                  </a:lnTo>
                  <a:lnTo>
                    <a:pt x="1573162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568387" rIns="17780" bIns="56838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b="1" kern="1200" dirty="0" smtClean="0"/>
                <a:t>3</a:t>
              </a:r>
              <a:endParaRPr lang="es-CO" sz="2800" b="1" kern="1200" dirty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784782" y="4965232"/>
              <a:ext cx="6603642" cy="1022557"/>
            </a:xfrm>
            <a:custGeom>
              <a:avLst/>
              <a:gdLst>
                <a:gd name="connsiteX0" fmla="*/ 170429 w 1022556"/>
                <a:gd name="connsiteY0" fmla="*/ 0 h 6603641"/>
                <a:gd name="connsiteX1" fmla="*/ 852127 w 1022556"/>
                <a:gd name="connsiteY1" fmla="*/ 0 h 6603641"/>
                <a:gd name="connsiteX2" fmla="*/ 1022556 w 1022556"/>
                <a:gd name="connsiteY2" fmla="*/ 170429 h 6603641"/>
                <a:gd name="connsiteX3" fmla="*/ 1022556 w 1022556"/>
                <a:gd name="connsiteY3" fmla="*/ 6603641 h 6603641"/>
                <a:gd name="connsiteX4" fmla="*/ 1022556 w 1022556"/>
                <a:gd name="connsiteY4" fmla="*/ 6603641 h 6603641"/>
                <a:gd name="connsiteX5" fmla="*/ 0 w 1022556"/>
                <a:gd name="connsiteY5" fmla="*/ 6603641 h 6603641"/>
                <a:gd name="connsiteX6" fmla="*/ 0 w 1022556"/>
                <a:gd name="connsiteY6" fmla="*/ 6603641 h 6603641"/>
                <a:gd name="connsiteX7" fmla="*/ 0 w 1022556"/>
                <a:gd name="connsiteY7" fmla="*/ 170429 h 6603641"/>
                <a:gd name="connsiteX8" fmla="*/ 170429 w 1022556"/>
                <a:gd name="connsiteY8" fmla="*/ 0 h 660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556" h="6603641">
                  <a:moveTo>
                    <a:pt x="1022556" y="1100628"/>
                  </a:moveTo>
                  <a:lnTo>
                    <a:pt x="1022556" y="5503013"/>
                  </a:lnTo>
                  <a:cubicBezTo>
                    <a:pt x="1022556" y="6110869"/>
                    <a:pt x="1010740" y="6603638"/>
                    <a:pt x="996165" y="6603638"/>
                  </a:cubicBezTo>
                  <a:lnTo>
                    <a:pt x="0" y="6603638"/>
                  </a:lnTo>
                  <a:lnTo>
                    <a:pt x="0" y="660363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96165" y="3"/>
                  </a:lnTo>
                  <a:cubicBezTo>
                    <a:pt x="1010740" y="3"/>
                    <a:pt x="1022556" y="492772"/>
                    <a:pt x="1022556" y="110062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60077" rIns="60077" bIns="6007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kern="1200" dirty="0" smtClean="0">
                  <a:solidFill>
                    <a:schemeClr val="tx2"/>
                  </a:solidFill>
                </a:rPr>
                <a:t>Se mantienen las políticas que aseguran la permanencia del congelamiento cuando el asociado realiza traslado entre ciudades, muerte del contratante y desistimiento del retiro de Coomeva Cooperativa.</a:t>
              </a:r>
              <a:endParaRPr lang="es-CO" sz="1600" kern="1200" dirty="0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611560" y="675853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O" sz="2000" b="1" dirty="0">
                <a:solidFill>
                  <a:schemeClr val="tx2"/>
                </a:solidFill>
              </a:rPr>
              <a:t>Superación de las barreras actuales a los afiliados anteriores al 2007 </a:t>
            </a:r>
            <a:r>
              <a:rPr lang="es-CO" sz="1600" b="1" dirty="0">
                <a:solidFill>
                  <a:schemeClr val="tx2"/>
                </a:solidFill>
              </a:rPr>
              <a:t>(actualmente congelados</a:t>
            </a:r>
            <a:r>
              <a:rPr lang="es-CO" sz="1600" b="1" dirty="0" smtClean="0">
                <a:solidFill>
                  <a:schemeClr val="tx2"/>
                </a:solidFill>
              </a:rPr>
              <a:t>)</a:t>
            </a:r>
          </a:p>
          <a:p>
            <a:pPr lvl="0" algn="ctr"/>
            <a:endParaRPr lang="es-CO" sz="1600" b="1" dirty="0" smtClean="0">
              <a:solidFill>
                <a:schemeClr val="tx2"/>
              </a:solidFill>
            </a:endParaRPr>
          </a:p>
          <a:p>
            <a:pPr lvl="0" algn="ctr"/>
            <a:r>
              <a:rPr lang="es-CO" sz="1600" b="1" dirty="0">
                <a:solidFill>
                  <a:schemeClr val="tx2"/>
                </a:solidFill>
              </a:rPr>
              <a:t>Ninguna penalidad por pasar a ser asociado</a:t>
            </a:r>
            <a:r>
              <a:rPr lang="es-CO" sz="1600" dirty="0">
                <a:solidFill>
                  <a:schemeClr val="tx2"/>
                </a:solidFill>
              </a:rPr>
              <a:t>, pues no se vera afectada la condición de congelamiento en los siguientes </a:t>
            </a:r>
            <a:r>
              <a:rPr lang="es-CO" sz="1600" dirty="0" smtClean="0">
                <a:solidFill>
                  <a:schemeClr val="tx2"/>
                </a:solidFill>
              </a:rPr>
              <a:t>casos:</a:t>
            </a:r>
            <a:endParaRPr lang="es-CO" sz="1600" b="1" dirty="0">
              <a:solidFill>
                <a:schemeClr val="tx2"/>
              </a:solidFill>
            </a:endParaRPr>
          </a:p>
        </p:txBody>
      </p:sp>
      <p:sp>
        <p:nvSpPr>
          <p:cNvPr id="2" name="Botón de acción: Final 1">
            <a:hlinkClick r:id="rId3" action="ppaction://hlinksldjump" highlightClick="1"/>
          </p:cNvPr>
          <p:cNvSpPr/>
          <p:nvPr/>
        </p:nvSpPr>
        <p:spPr>
          <a:xfrm>
            <a:off x="8676456" y="5805264"/>
            <a:ext cx="360040" cy="360040"/>
          </a:xfrm>
          <a:prstGeom prst="actionButtonE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8991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71600" y="1007150"/>
            <a:ext cx="712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 smtClean="0"/>
              <a:t>Política de incremento diferencial aprobado el 15 de abril del 2011 por el Consejo de Administración en el acta  N° 1024</a:t>
            </a:r>
            <a:endParaRPr lang="es-CO" sz="1200" b="1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83568" y="18864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¿Como se comporta el congelamiento de la prima?</a:t>
            </a:r>
            <a:endParaRPr lang="es-CO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57648"/>
            <a:ext cx="6005264" cy="361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581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llis Standard Design">
  <a:themeElements>
    <a:clrScheme name="Willis Standard Design 1">
      <a:dk1>
        <a:srgbClr val="7F7263"/>
      </a:dk1>
      <a:lt1>
        <a:srgbClr val="FFFFFF"/>
      </a:lt1>
      <a:dk2>
        <a:srgbClr val="132647"/>
      </a:dk2>
      <a:lt2>
        <a:srgbClr val="C7BEB6"/>
      </a:lt2>
      <a:accent1>
        <a:srgbClr val="E1A800"/>
      </a:accent1>
      <a:accent2>
        <a:srgbClr val="42516C"/>
      </a:accent2>
      <a:accent3>
        <a:srgbClr val="AAACB1"/>
      </a:accent3>
      <a:accent4>
        <a:srgbClr val="DADADA"/>
      </a:accent4>
      <a:accent5>
        <a:srgbClr val="EED1AA"/>
      </a:accent5>
      <a:accent6>
        <a:srgbClr val="3B4961"/>
      </a:accent6>
      <a:hlink>
        <a:srgbClr val="8C060C"/>
      </a:hlink>
      <a:folHlink>
        <a:srgbClr val="D45121"/>
      </a:folHlink>
    </a:clrScheme>
    <a:fontScheme name="Willis Standard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Willis Standard Design 1">
        <a:dk1>
          <a:srgbClr val="7F7263"/>
        </a:dk1>
        <a:lt1>
          <a:srgbClr val="FFFFFF"/>
        </a:lt1>
        <a:dk2>
          <a:srgbClr val="132647"/>
        </a:dk2>
        <a:lt2>
          <a:srgbClr val="C7BEB6"/>
        </a:lt2>
        <a:accent1>
          <a:srgbClr val="E1A800"/>
        </a:accent1>
        <a:accent2>
          <a:srgbClr val="42516C"/>
        </a:accent2>
        <a:accent3>
          <a:srgbClr val="AAACB1"/>
        </a:accent3>
        <a:accent4>
          <a:srgbClr val="DADADA"/>
        </a:accent4>
        <a:accent5>
          <a:srgbClr val="EED1AA"/>
        </a:accent5>
        <a:accent6>
          <a:srgbClr val="3B4961"/>
        </a:accent6>
        <a:hlink>
          <a:srgbClr val="8C060C"/>
        </a:hlink>
        <a:folHlink>
          <a:srgbClr val="D451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13748</TotalTime>
  <Words>1619</Words>
  <Application>Microsoft Office PowerPoint</Application>
  <PresentationFormat>Presentación en pantalla (4:3)</PresentationFormat>
  <Paragraphs>250</Paragraphs>
  <Slides>20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Willis Standard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Leydy Lorena Restrepo Ramirez</dc:creator>
  <cp:lastModifiedBy>Angela castañeda</cp:lastModifiedBy>
  <cp:revision>656</cp:revision>
  <cp:lastPrinted>2014-09-05T12:58:29Z</cp:lastPrinted>
  <dcterms:created xsi:type="dcterms:W3CDTF">2014-01-15T02:51:40Z</dcterms:created>
  <dcterms:modified xsi:type="dcterms:W3CDTF">2015-08-05T15:51:02Z</dcterms:modified>
</cp:coreProperties>
</file>