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media/audio81.wav" ContentType="audio/x-wav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media/audio41.wav" ContentType="audio/x-wav"/>
  <Override PartName="/ppt/media/audio61.wav" ContentType="audio/x-wav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media/audio101.wav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media/audio71.wav" ContentType="audio/x-wav"/>
  <Override PartName="/ppt/media/audio91.wav" ContentType="audio/x-wav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media/audio51.wav" ContentType="audio/x-wav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60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1" r:id="rId13"/>
    <p:sldId id="262" r:id="rId14"/>
    <p:sldId id="300" r:id="rId15"/>
    <p:sldId id="301" r:id="rId16"/>
    <p:sldId id="302" r:id="rId17"/>
    <p:sldId id="263" r:id="rId18"/>
    <p:sldId id="264" r:id="rId19"/>
    <p:sldId id="299" r:id="rId20"/>
    <p:sldId id="298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9" r:id="rId35"/>
    <p:sldId id="280" r:id="rId36"/>
    <p:sldId id="281" r:id="rId37"/>
    <p:sldId id="282" r:id="rId38"/>
    <p:sldId id="283" r:id="rId39"/>
    <p:sldId id="303" r:id="rId40"/>
    <p:sldId id="304" r:id="rId41"/>
    <p:sldId id="305" r:id="rId42"/>
    <p:sldId id="287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9BC7E-A148-4CAE-889D-67C2EBB72ECF}" type="doc">
      <dgm:prSet loTypeId="urn:microsoft.com/office/officeart/2005/8/layout/cycle4#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5862E6F-8CAA-48A3-BAF1-8D9B1E98B6A2}">
      <dgm:prSet phldrT="[Texto]" custT="1"/>
      <dgm:spPr/>
      <dgm:t>
        <a:bodyPr/>
        <a:lstStyle/>
        <a:p>
          <a:r>
            <a:rPr lang="es-CO" sz="1400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Día 1-Hasta el primer día del 7 mes.</a:t>
          </a:r>
          <a:endParaRPr lang="es-CO" sz="1400" b="1" dirty="0">
            <a:latin typeface="+mn-lt"/>
          </a:endParaRPr>
        </a:p>
      </dgm:t>
    </dgm:pt>
    <dgm:pt modelId="{08F1E0D9-3C5A-4B90-8535-975080331E46}" type="parTrans" cxnId="{923A7C71-F72B-48B8-8A83-BA93E1289D9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90EFBA88-C660-4E08-ABAC-BCB1815AFF31}" type="sibTrans" cxnId="{923A7C71-F72B-48B8-8A83-BA93E1289D9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B20EF412-8C03-4BF6-A3DA-BB6008C830E1}">
      <dgm:prSet phldrT="[Texto]"/>
      <dgm:spPr/>
      <dgm:t>
        <a:bodyPr/>
        <a:lstStyle/>
        <a:p>
          <a:r>
            <a:rPr lang="es-ES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HASTA EL 50% DE S. M. M. L. V.</a:t>
          </a:r>
          <a:endParaRPr lang="es-CO" dirty="0">
            <a:latin typeface="+mn-lt"/>
          </a:endParaRPr>
        </a:p>
      </dgm:t>
    </dgm:pt>
    <dgm:pt modelId="{70D8DD0C-D35A-4792-B821-DB6742FC58CC}" type="parTrans" cxnId="{9F34EFD5-EFBF-4B1F-9770-9B89C7E672A4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CCD5A90F-6763-4625-BEBF-4870148F2D40}" type="sibTrans" cxnId="{9F34EFD5-EFBF-4B1F-9770-9B89C7E672A4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9896CA0B-4083-4E42-87A6-772D0E296D7C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1400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Del 1 día del 7 mes hasta el primer día del 13</a:t>
          </a:r>
        </a:p>
        <a:p>
          <a:r>
            <a:rPr lang="es-CO" sz="1400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 Mes con    excepciones.</a:t>
          </a:r>
          <a:endParaRPr lang="es-CO" sz="1400" b="1" dirty="0">
            <a:latin typeface="+mn-lt"/>
          </a:endParaRPr>
        </a:p>
      </dgm:t>
    </dgm:pt>
    <dgm:pt modelId="{8F7301C6-AABF-4C6C-8ED4-7A7303E629CF}" type="parTrans" cxnId="{0D27858E-8620-43F8-A6F0-D05AA2D75B1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8AD4180B-B27C-4E59-B696-E2D23404B596}" type="sibTrans" cxnId="{0D27858E-8620-43F8-A6F0-D05AA2D75B10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8A631543-3CC5-4BFB-9AFD-7608927F7229}">
      <dgm:prSet phldrT="[Texto]"/>
      <dgm:spPr/>
      <dgm:t>
        <a:bodyPr/>
        <a:lstStyle/>
        <a:p>
          <a:r>
            <a:rPr lang="es-ES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ENTRE EL 50%-100% DE UNS. M. M. L. V.</a:t>
          </a:r>
          <a:endParaRPr lang="es-CO" dirty="0">
            <a:latin typeface="+mn-lt"/>
          </a:endParaRPr>
        </a:p>
      </dgm:t>
    </dgm:pt>
    <dgm:pt modelId="{4638E09E-1E4D-492E-A300-7901445AB74C}" type="parTrans" cxnId="{A89F91A3-189C-4F10-89A1-DDCAEA3021EA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3814C290-5AE4-49EC-8A23-3CC3CAAFD8D0}" type="sibTrans" cxnId="{A89F91A3-189C-4F10-89A1-DDCAEA3021EA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3EE33C1-4F11-48DD-82BE-A5F84B3D1743}">
      <dgm:prSet phldrT="[Texto]"/>
      <dgm:spPr>
        <a:solidFill>
          <a:srgbClr val="7030A0"/>
        </a:solidFill>
      </dgm:spPr>
      <dgm:t>
        <a:bodyPr/>
        <a:lstStyle/>
        <a:p>
          <a:r>
            <a:rPr lang="es-CO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Después Del Mes 13. </a:t>
          </a:r>
          <a:endParaRPr lang="es-CO" b="1" dirty="0">
            <a:latin typeface="+mn-lt"/>
          </a:endParaRPr>
        </a:p>
      </dgm:t>
    </dgm:pt>
    <dgm:pt modelId="{87FC2544-BEF4-4E47-99A7-1C13CB54DE78}" type="parTrans" cxnId="{AE264EA3-79C7-4556-A66B-20D5010EF3E4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2D2F0BBC-1746-439C-AE5F-973D6BD96AA2}" type="sibTrans" cxnId="{AE264EA3-79C7-4556-A66B-20D5010EF3E4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519E8490-9F6B-4D6D-A47B-76B5E1C0E726}">
      <dgm:prSet phldrT="[Texto]"/>
      <dgm:spPr/>
      <dgm:t>
        <a:bodyPr/>
        <a:lstStyle/>
        <a:p>
          <a:r>
            <a:rPr lang="es-CO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DEL 100%</a:t>
          </a:r>
          <a:endParaRPr lang="es-CO" dirty="0">
            <a:latin typeface="+mn-lt"/>
          </a:endParaRPr>
        </a:p>
      </dgm:t>
    </dgm:pt>
    <dgm:pt modelId="{F2A44ECF-9C0F-4C5E-9100-3F12234D38F9}" type="parTrans" cxnId="{066FBF5E-EFF1-4D06-8C2A-36EB87009E5D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F29625EF-BBA8-4FFC-92C3-51B4103A6C28}" type="sibTrans" cxnId="{066FBF5E-EFF1-4D06-8C2A-36EB87009E5D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B3CE50B4-3D1C-443D-9857-3EE250292AF4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CO" sz="2100" b="1" dirty="0" smtClean="0">
              <a:latin typeface="+mn-lt"/>
            </a:rPr>
            <a:t>USUARIO COMUN</a:t>
          </a:r>
        </a:p>
        <a:p>
          <a:r>
            <a:rPr lang="es-CO" sz="1800" b="1" dirty="0" err="1" smtClean="0">
              <a:latin typeface="+mn-lt"/>
            </a:rPr>
            <a:t>Ips</a:t>
          </a:r>
          <a:r>
            <a:rPr lang="es-CO" sz="1800" b="1" dirty="0" smtClean="0">
              <a:latin typeface="+mn-lt"/>
            </a:rPr>
            <a:t> de Asignación</a:t>
          </a:r>
          <a:endParaRPr lang="es-CO" sz="1800" b="1" dirty="0">
            <a:latin typeface="+mn-lt"/>
          </a:endParaRPr>
        </a:p>
      </dgm:t>
    </dgm:pt>
    <dgm:pt modelId="{9C096FE3-4CB2-44F3-83CC-4E805BDC2185}" type="parTrans" cxnId="{D5FC847E-9192-48BA-882B-30E77F6CEA1C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7B4A924-48C7-4BCD-A5D6-0C5BE32D090C}" type="sibTrans" cxnId="{D5FC847E-9192-48BA-882B-30E77F6CEA1C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4253BB78-7F77-41E0-B5BC-656A48D645B7}">
      <dgm:prSet phldrT="[Texto]"/>
      <dgm:spPr/>
      <dgm:t>
        <a:bodyPr/>
        <a:lstStyle/>
        <a:p>
          <a:r>
            <a:rPr lang="es-CO" b="1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DEL 100%</a:t>
          </a:r>
          <a:endParaRPr lang="es-CO" dirty="0">
            <a:latin typeface="+mn-lt"/>
          </a:endParaRPr>
        </a:p>
      </dgm:t>
    </dgm:pt>
    <dgm:pt modelId="{BDD217DB-5FFB-49A4-A03E-F0CFD3F0715F}" type="parTrans" cxnId="{6022C7E6-4D43-4678-80A5-89E57D81ECDD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A9DFFB5E-DE76-4374-AE4B-B881C88A5C2E}" type="sibTrans" cxnId="{6022C7E6-4D43-4678-80A5-89E57D81ECDD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64BFC296-F393-4362-BEB8-027CEECBB667}" type="pres">
      <dgm:prSet presAssocID="{4A29BC7E-A148-4CAE-889D-67C2EBB72EC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802DE28-44B9-4299-8F53-AB30AEB73745}" type="pres">
      <dgm:prSet presAssocID="{4A29BC7E-A148-4CAE-889D-67C2EBB72ECF}" presName="children" presStyleCnt="0"/>
      <dgm:spPr/>
    </dgm:pt>
    <dgm:pt modelId="{76235B49-6B67-4C3B-A135-B71732342791}" type="pres">
      <dgm:prSet presAssocID="{4A29BC7E-A148-4CAE-889D-67C2EBB72ECF}" presName="child1group" presStyleCnt="0"/>
      <dgm:spPr/>
    </dgm:pt>
    <dgm:pt modelId="{9EF6EDC7-69DA-48C7-9A66-03460E61A864}" type="pres">
      <dgm:prSet presAssocID="{4A29BC7E-A148-4CAE-889D-67C2EBB72ECF}" presName="child1" presStyleLbl="bgAcc1" presStyleIdx="0" presStyleCnt="4"/>
      <dgm:spPr/>
      <dgm:t>
        <a:bodyPr/>
        <a:lstStyle/>
        <a:p>
          <a:endParaRPr lang="es-CO"/>
        </a:p>
      </dgm:t>
    </dgm:pt>
    <dgm:pt modelId="{6303ABC8-FD91-4EFD-BFB9-BDC174565E26}" type="pres">
      <dgm:prSet presAssocID="{4A29BC7E-A148-4CAE-889D-67C2EBB72EC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3632C16-39BC-45B3-B694-2116BF9EB298}" type="pres">
      <dgm:prSet presAssocID="{4A29BC7E-A148-4CAE-889D-67C2EBB72ECF}" presName="child2group" presStyleCnt="0"/>
      <dgm:spPr/>
    </dgm:pt>
    <dgm:pt modelId="{482EAC31-EF4D-4243-B400-C2E09E68E240}" type="pres">
      <dgm:prSet presAssocID="{4A29BC7E-A148-4CAE-889D-67C2EBB72ECF}" presName="child2" presStyleLbl="bgAcc1" presStyleIdx="1" presStyleCnt="4" custLinFactNeighborX="5531"/>
      <dgm:spPr/>
      <dgm:t>
        <a:bodyPr/>
        <a:lstStyle/>
        <a:p>
          <a:endParaRPr lang="es-CO"/>
        </a:p>
      </dgm:t>
    </dgm:pt>
    <dgm:pt modelId="{8EFACA61-4A2C-49D4-B8BF-311E6D48D905}" type="pres">
      <dgm:prSet presAssocID="{4A29BC7E-A148-4CAE-889D-67C2EBB72EC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E6A0CC-27F4-4337-8617-C43D8137A5C5}" type="pres">
      <dgm:prSet presAssocID="{4A29BC7E-A148-4CAE-889D-67C2EBB72ECF}" presName="child3group" presStyleCnt="0"/>
      <dgm:spPr/>
    </dgm:pt>
    <dgm:pt modelId="{4CFAF2CE-5F53-49B2-90B5-A4DD54BFE526}" type="pres">
      <dgm:prSet presAssocID="{4A29BC7E-A148-4CAE-889D-67C2EBB72ECF}" presName="child3" presStyleLbl="bgAcc1" presStyleIdx="2" presStyleCnt="4" custLinFactNeighborX="5531"/>
      <dgm:spPr/>
      <dgm:t>
        <a:bodyPr/>
        <a:lstStyle/>
        <a:p>
          <a:endParaRPr lang="es-CO"/>
        </a:p>
      </dgm:t>
    </dgm:pt>
    <dgm:pt modelId="{ED42945D-CDED-494F-8E7A-E856907202E6}" type="pres">
      <dgm:prSet presAssocID="{4A29BC7E-A148-4CAE-889D-67C2EBB72EC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11AC88-AF9A-4944-9322-4714E4BFCFB7}" type="pres">
      <dgm:prSet presAssocID="{4A29BC7E-A148-4CAE-889D-67C2EBB72ECF}" presName="child4group" presStyleCnt="0"/>
      <dgm:spPr/>
    </dgm:pt>
    <dgm:pt modelId="{5568F9CA-4B12-4158-89F1-E6F3BAF34804}" type="pres">
      <dgm:prSet presAssocID="{4A29BC7E-A148-4CAE-889D-67C2EBB72ECF}" presName="child4" presStyleLbl="bgAcc1" presStyleIdx="3" presStyleCnt="4"/>
      <dgm:spPr/>
      <dgm:t>
        <a:bodyPr/>
        <a:lstStyle/>
        <a:p>
          <a:endParaRPr lang="es-CO"/>
        </a:p>
      </dgm:t>
    </dgm:pt>
    <dgm:pt modelId="{700CC019-6F31-404C-9472-AD2D96035E5B}" type="pres">
      <dgm:prSet presAssocID="{4A29BC7E-A148-4CAE-889D-67C2EBB72EC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C50B09-97E1-4B89-A5C7-96BAC42FD65B}" type="pres">
      <dgm:prSet presAssocID="{4A29BC7E-A148-4CAE-889D-67C2EBB72ECF}" presName="childPlaceholder" presStyleCnt="0"/>
      <dgm:spPr/>
    </dgm:pt>
    <dgm:pt modelId="{BF6084EE-B35A-4EF8-9024-7C9520E6E4C8}" type="pres">
      <dgm:prSet presAssocID="{4A29BC7E-A148-4CAE-889D-67C2EBB72ECF}" presName="circle" presStyleCnt="0"/>
      <dgm:spPr/>
    </dgm:pt>
    <dgm:pt modelId="{3519F8E4-D0D6-486C-905F-3C777DDE2F29}" type="pres">
      <dgm:prSet presAssocID="{4A29BC7E-A148-4CAE-889D-67C2EBB72EC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9C9E0E3-32CC-456E-AA08-30D57E9F8671}" type="pres">
      <dgm:prSet presAssocID="{4A29BC7E-A148-4CAE-889D-67C2EBB72ECF}" presName="quadrant2" presStyleLbl="node1" presStyleIdx="1" presStyleCnt="4" custLinFactNeighborX="279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51D55A-78E0-41CE-86E1-A8C0D4E8C932}" type="pres">
      <dgm:prSet presAssocID="{4A29BC7E-A148-4CAE-889D-67C2EBB72ECF}" presName="quadrant3" presStyleLbl="node1" presStyleIdx="2" presStyleCnt="4" custLinFactNeighborX="279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F4A2E96-F4A6-4818-A1A6-2F680E5C0205}" type="pres">
      <dgm:prSet presAssocID="{4A29BC7E-A148-4CAE-889D-67C2EBB72EC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3A7D9F-9D8F-4F56-BA03-AE2A73DD80B9}" type="pres">
      <dgm:prSet presAssocID="{4A29BC7E-A148-4CAE-889D-67C2EBB72ECF}" presName="quadrantPlaceholder" presStyleCnt="0"/>
      <dgm:spPr/>
    </dgm:pt>
    <dgm:pt modelId="{6AD8F30C-C654-4837-970B-AA4418791B64}" type="pres">
      <dgm:prSet presAssocID="{4A29BC7E-A148-4CAE-889D-67C2EBB72ECF}" presName="center1" presStyleLbl="fgShp" presStyleIdx="0" presStyleCnt="2"/>
      <dgm:spPr/>
    </dgm:pt>
    <dgm:pt modelId="{BB7DAF4A-4DC0-42D4-AD7D-28FB61369C16}" type="pres">
      <dgm:prSet presAssocID="{4A29BC7E-A148-4CAE-889D-67C2EBB72ECF}" presName="center2" presStyleLbl="fgShp" presStyleIdx="1" presStyleCnt="2"/>
      <dgm:spPr/>
    </dgm:pt>
  </dgm:ptLst>
  <dgm:cxnLst>
    <dgm:cxn modelId="{D5FC847E-9192-48BA-882B-30E77F6CEA1C}" srcId="{4A29BC7E-A148-4CAE-889D-67C2EBB72ECF}" destId="{B3CE50B4-3D1C-443D-9857-3EE250292AF4}" srcOrd="3" destOrd="0" parTransId="{9C096FE3-4CB2-44F3-83CC-4E805BDC2185}" sibTransId="{47B4A924-48C7-4BCD-A5D6-0C5BE32D090C}"/>
    <dgm:cxn modelId="{E071FA2A-A0E7-4EFD-888A-7F6D6C831141}" type="presOf" srcId="{519E8490-9F6B-4D6D-A47B-76B5E1C0E726}" destId="{ED42945D-CDED-494F-8E7A-E856907202E6}" srcOrd="1" destOrd="0" presId="urn:microsoft.com/office/officeart/2005/8/layout/cycle4#1"/>
    <dgm:cxn modelId="{0D27858E-8620-43F8-A6F0-D05AA2D75B10}" srcId="{4A29BC7E-A148-4CAE-889D-67C2EBB72ECF}" destId="{9896CA0B-4083-4E42-87A6-772D0E296D7C}" srcOrd="1" destOrd="0" parTransId="{8F7301C6-AABF-4C6C-8ED4-7A7303E629CF}" sibTransId="{8AD4180B-B27C-4E59-B696-E2D23404B596}"/>
    <dgm:cxn modelId="{D6AA860C-77F1-4F5D-AB82-5036768B3454}" type="presOf" srcId="{4A29BC7E-A148-4CAE-889D-67C2EBB72ECF}" destId="{64BFC296-F393-4362-BEB8-027CEECBB667}" srcOrd="0" destOrd="0" presId="urn:microsoft.com/office/officeart/2005/8/layout/cycle4#1"/>
    <dgm:cxn modelId="{48A58677-986A-4EA3-BA7D-1E4626AF2029}" type="presOf" srcId="{B20EF412-8C03-4BF6-A3DA-BB6008C830E1}" destId="{6303ABC8-FD91-4EFD-BFB9-BDC174565E26}" srcOrd="1" destOrd="0" presId="urn:microsoft.com/office/officeart/2005/8/layout/cycle4#1"/>
    <dgm:cxn modelId="{0089F15E-37E8-46ED-9D9C-E638B6D0B4D5}" type="presOf" srcId="{B20EF412-8C03-4BF6-A3DA-BB6008C830E1}" destId="{9EF6EDC7-69DA-48C7-9A66-03460E61A864}" srcOrd="0" destOrd="0" presId="urn:microsoft.com/office/officeart/2005/8/layout/cycle4#1"/>
    <dgm:cxn modelId="{9F34EFD5-EFBF-4B1F-9770-9B89C7E672A4}" srcId="{05862E6F-8CAA-48A3-BAF1-8D9B1E98B6A2}" destId="{B20EF412-8C03-4BF6-A3DA-BB6008C830E1}" srcOrd="0" destOrd="0" parTransId="{70D8DD0C-D35A-4792-B821-DB6742FC58CC}" sibTransId="{CCD5A90F-6763-4625-BEBF-4870148F2D40}"/>
    <dgm:cxn modelId="{7470A23B-BDFF-4FAE-BF85-BAE3FF398E00}" type="presOf" srcId="{4253BB78-7F77-41E0-B5BC-656A48D645B7}" destId="{5568F9CA-4B12-4158-89F1-E6F3BAF34804}" srcOrd="0" destOrd="0" presId="urn:microsoft.com/office/officeart/2005/8/layout/cycle4#1"/>
    <dgm:cxn modelId="{149A4B1D-C4EF-4DDF-82CA-1C19C4BF1AE3}" type="presOf" srcId="{4253BB78-7F77-41E0-B5BC-656A48D645B7}" destId="{700CC019-6F31-404C-9472-AD2D96035E5B}" srcOrd="1" destOrd="0" presId="urn:microsoft.com/office/officeart/2005/8/layout/cycle4#1"/>
    <dgm:cxn modelId="{923A7C71-F72B-48B8-8A83-BA93E1289D90}" srcId="{4A29BC7E-A148-4CAE-889D-67C2EBB72ECF}" destId="{05862E6F-8CAA-48A3-BAF1-8D9B1E98B6A2}" srcOrd="0" destOrd="0" parTransId="{08F1E0D9-3C5A-4B90-8535-975080331E46}" sibTransId="{90EFBA88-C660-4E08-ABAC-BCB1815AFF31}"/>
    <dgm:cxn modelId="{09FB47E2-5208-4954-BE27-DCA3221B4665}" type="presOf" srcId="{05862E6F-8CAA-48A3-BAF1-8D9B1E98B6A2}" destId="{3519F8E4-D0D6-486C-905F-3C777DDE2F29}" srcOrd="0" destOrd="0" presId="urn:microsoft.com/office/officeart/2005/8/layout/cycle4#1"/>
    <dgm:cxn modelId="{6022C7E6-4D43-4678-80A5-89E57D81ECDD}" srcId="{B3CE50B4-3D1C-443D-9857-3EE250292AF4}" destId="{4253BB78-7F77-41E0-B5BC-656A48D645B7}" srcOrd="0" destOrd="0" parTransId="{BDD217DB-5FFB-49A4-A03E-F0CFD3F0715F}" sibTransId="{A9DFFB5E-DE76-4374-AE4B-B881C88A5C2E}"/>
    <dgm:cxn modelId="{4281D747-98A1-4701-B1EF-AC2F51811CC4}" type="presOf" srcId="{8A631543-3CC5-4BFB-9AFD-7608927F7229}" destId="{8EFACA61-4A2C-49D4-B8BF-311E6D48D905}" srcOrd="1" destOrd="0" presId="urn:microsoft.com/office/officeart/2005/8/layout/cycle4#1"/>
    <dgm:cxn modelId="{AE264EA3-79C7-4556-A66B-20D5010EF3E4}" srcId="{4A29BC7E-A148-4CAE-889D-67C2EBB72ECF}" destId="{43EE33C1-4F11-48DD-82BE-A5F84B3D1743}" srcOrd="2" destOrd="0" parTransId="{87FC2544-BEF4-4E47-99A7-1C13CB54DE78}" sibTransId="{2D2F0BBC-1746-439C-AE5F-973D6BD96AA2}"/>
    <dgm:cxn modelId="{CA92FC83-4FB1-4F4D-9167-3F3C7DE26CFD}" type="presOf" srcId="{B3CE50B4-3D1C-443D-9857-3EE250292AF4}" destId="{CF4A2E96-F4A6-4818-A1A6-2F680E5C0205}" srcOrd="0" destOrd="0" presId="urn:microsoft.com/office/officeart/2005/8/layout/cycle4#1"/>
    <dgm:cxn modelId="{A89F91A3-189C-4F10-89A1-DDCAEA3021EA}" srcId="{9896CA0B-4083-4E42-87A6-772D0E296D7C}" destId="{8A631543-3CC5-4BFB-9AFD-7608927F7229}" srcOrd="0" destOrd="0" parTransId="{4638E09E-1E4D-492E-A300-7901445AB74C}" sibTransId="{3814C290-5AE4-49EC-8A23-3CC3CAAFD8D0}"/>
    <dgm:cxn modelId="{86105C28-81BA-4ACA-96A6-C2667B0A0283}" type="presOf" srcId="{8A631543-3CC5-4BFB-9AFD-7608927F7229}" destId="{482EAC31-EF4D-4243-B400-C2E09E68E240}" srcOrd="0" destOrd="0" presId="urn:microsoft.com/office/officeart/2005/8/layout/cycle4#1"/>
    <dgm:cxn modelId="{F37930D0-6CC0-43EC-B2C6-1829A67C1F13}" type="presOf" srcId="{519E8490-9F6B-4D6D-A47B-76B5E1C0E726}" destId="{4CFAF2CE-5F53-49B2-90B5-A4DD54BFE526}" srcOrd="0" destOrd="0" presId="urn:microsoft.com/office/officeart/2005/8/layout/cycle4#1"/>
    <dgm:cxn modelId="{93E9BEF0-4FD1-40A5-82BF-0602A0884911}" type="presOf" srcId="{9896CA0B-4083-4E42-87A6-772D0E296D7C}" destId="{B9C9E0E3-32CC-456E-AA08-30D57E9F8671}" srcOrd="0" destOrd="0" presId="urn:microsoft.com/office/officeart/2005/8/layout/cycle4#1"/>
    <dgm:cxn modelId="{42EA25B3-C360-4EC6-9836-D1F46E6AB18F}" type="presOf" srcId="{43EE33C1-4F11-48DD-82BE-A5F84B3D1743}" destId="{9451D55A-78E0-41CE-86E1-A8C0D4E8C932}" srcOrd="0" destOrd="0" presId="urn:microsoft.com/office/officeart/2005/8/layout/cycle4#1"/>
    <dgm:cxn modelId="{066FBF5E-EFF1-4D06-8C2A-36EB87009E5D}" srcId="{43EE33C1-4F11-48DD-82BE-A5F84B3D1743}" destId="{519E8490-9F6B-4D6D-A47B-76B5E1C0E726}" srcOrd="0" destOrd="0" parTransId="{F2A44ECF-9C0F-4C5E-9100-3F12234D38F9}" sibTransId="{F29625EF-BBA8-4FFC-92C3-51B4103A6C28}"/>
    <dgm:cxn modelId="{A8E4940D-623A-448C-BBAD-1A5DB1BEEF20}" type="presParOf" srcId="{64BFC296-F393-4362-BEB8-027CEECBB667}" destId="{0802DE28-44B9-4299-8F53-AB30AEB73745}" srcOrd="0" destOrd="0" presId="urn:microsoft.com/office/officeart/2005/8/layout/cycle4#1"/>
    <dgm:cxn modelId="{2BA19F79-9E77-4B2F-BD04-1C7906F74FD7}" type="presParOf" srcId="{0802DE28-44B9-4299-8F53-AB30AEB73745}" destId="{76235B49-6B67-4C3B-A135-B71732342791}" srcOrd="0" destOrd="0" presId="urn:microsoft.com/office/officeart/2005/8/layout/cycle4#1"/>
    <dgm:cxn modelId="{AB60F0E8-6FA3-405A-9746-9572DF1CC1BE}" type="presParOf" srcId="{76235B49-6B67-4C3B-A135-B71732342791}" destId="{9EF6EDC7-69DA-48C7-9A66-03460E61A864}" srcOrd="0" destOrd="0" presId="urn:microsoft.com/office/officeart/2005/8/layout/cycle4#1"/>
    <dgm:cxn modelId="{FA883B42-521F-4ACE-B37B-617815906FBF}" type="presParOf" srcId="{76235B49-6B67-4C3B-A135-B71732342791}" destId="{6303ABC8-FD91-4EFD-BFB9-BDC174565E26}" srcOrd="1" destOrd="0" presId="urn:microsoft.com/office/officeart/2005/8/layout/cycle4#1"/>
    <dgm:cxn modelId="{71401DEB-C4D5-4DA0-946A-F2D514D767D2}" type="presParOf" srcId="{0802DE28-44B9-4299-8F53-AB30AEB73745}" destId="{03632C16-39BC-45B3-B694-2116BF9EB298}" srcOrd="1" destOrd="0" presId="urn:microsoft.com/office/officeart/2005/8/layout/cycle4#1"/>
    <dgm:cxn modelId="{9C79E2E1-B788-47E8-9CFE-0BB3C2BD423E}" type="presParOf" srcId="{03632C16-39BC-45B3-B694-2116BF9EB298}" destId="{482EAC31-EF4D-4243-B400-C2E09E68E240}" srcOrd="0" destOrd="0" presId="urn:microsoft.com/office/officeart/2005/8/layout/cycle4#1"/>
    <dgm:cxn modelId="{8F7BC787-C2A7-4523-8E0B-B54E380315E1}" type="presParOf" srcId="{03632C16-39BC-45B3-B694-2116BF9EB298}" destId="{8EFACA61-4A2C-49D4-B8BF-311E6D48D905}" srcOrd="1" destOrd="0" presId="urn:microsoft.com/office/officeart/2005/8/layout/cycle4#1"/>
    <dgm:cxn modelId="{81CCFEA0-4CC6-458E-8BFF-9A3E64EADBAC}" type="presParOf" srcId="{0802DE28-44B9-4299-8F53-AB30AEB73745}" destId="{C8E6A0CC-27F4-4337-8617-C43D8137A5C5}" srcOrd="2" destOrd="0" presId="urn:microsoft.com/office/officeart/2005/8/layout/cycle4#1"/>
    <dgm:cxn modelId="{6DF8FFDE-089E-48C0-A16D-F0796785BD1B}" type="presParOf" srcId="{C8E6A0CC-27F4-4337-8617-C43D8137A5C5}" destId="{4CFAF2CE-5F53-49B2-90B5-A4DD54BFE526}" srcOrd="0" destOrd="0" presId="urn:microsoft.com/office/officeart/2005/8/layout/cycle4#1"/>
    <dgm:cxn modelId="{FDD913B8-6A76-47F3-AD73-16C1D250AA8E}" type="presParOf" srcId="{C8E6A0CC-27F4-4337-8617-C43D8137A5C5}" destId="{ED42945D-CDED-494F-8E7A-E856907202E6}" srcOrd="1" destOrd="0" presId="urn:microsoft.com/office/officeart/2005/8/layout/cycle4#1"/>
    <dgm:cxn modelId="{DC4442D3-1ED3-4A30-A7B3-97E54341DF85}" type="presParOf" srcId="{0802DE28-44B9-4299-8F53-AB30AEB73745}" destId="{AF11AC88-AF9A-4944-9322-4714E4BFCFB7}" srcOrd="3" destOrd="0" presId="urn:microsoft.com/office/officeart/2005/8/layout/cycle4#1"/>
    <dgm:cxn modelId="{554721CE-151C-48B0-8229-B5BCB953C5C3}" type="presParOf" srcId="{AF11AC88-AF9A-4944-9322-4714E4BFCFB7}" destId="{5568F9CA-4B12-4158-89F1-E6F3BAF34804}" srcOrd="0" destOrd="0" presId="urn:microsoft.com/office/officeart/2005/8/layout/cycle4#1"/>
    <dgm:cxn modelId="{C5719364-6116-4CAD-B594-FEB7CBD57A09}" type="presParOf" srcId="{AF11AC88-AF9A-4944-9322-4714E4BFCFB7}" destId="{700CC019-6F31-404C-9472-AD2D96035E5B}" srcOrd="1" destOrd="0" presId="urn:microsoft.com/office/officeart/2005/8/layout/cycle4#1"/>
    <dgm:cxn modelId="{AF69DB43-E5EC-4FAB-BCB3-179C7E64A88D}" type="presParOf" srcId="{0802DE28-44B9-4299-8F53-AB30AEB73745}" destId="{90C50B09-97E1-4B89-A5C7-96BAC42FD65B}" srcOrd="4" destOrd="0" presId="urn:microsoft.com/office/officeart/2005/8/layout/cycle4#1"/>
    <dgm:cxn modelId="{6D25C1F5-6747-4DBA-B849-1D70A29B34C7}" type="presParOf" srcId="{64BFC296-F393-4362-BEB8-027CEECBB667}" destId="{BF6084EE-B35A-4EF8-9024-7C9520E6E4C8}" srcOrd="1" destOrd="0" presId="urn:microsoft.com/office/officeart/2005/8/layout/cycle4#1"/>
    <dgm:cxn modelId="{41D50A51-DA51-4BBF-BD74-C5DA4F9CC624}" type="presParOf" srcId="{BF6084EE-B35A-4EF8-9024-7C9520E6E4C8}" destId="{3519F8E4-D0D6-486C-905F-3C777DDE2F29}" srcOrd="0" destOrd="0" presId="urn:microsoft.com/office/officeart/2005/8/layout/cycle4#1"/>
    <dgm:cxn modelId="{331F90E4-52D7-4F49-8C9F-0E77B4BF1CC6}" type="presParOf" srcId="{BF6084EE-B35A-4EF8-9024-7C9520E6E4C8}" destId="{B9C9E0E3-32CC-456E-AA08-30D57E9F8671}" srcOrd="1" destOrd="0" presId="urn:microsoft.com/office/officeart/2005/8/layout/cycle4#1"/>
    <dgm:cxn modelId="{51F231BF-F2A1-4F58-B27E-239EE0BD2F1C}" type="presParOf" srcId="{BF6084EE-B35A-4EF8-9024-7C9520E6E4C8}" destId="{9451D55A-78E0-41CE-86E1-A8C0D4E8C932}" srcOrd="2" destOrd="0" presId="urn:microsoft.com/office/officeart/2005/8/layout/cycle4#1"/>
    <dgm:cxn modelId="{19BE186A-B93B-4169-9DE1-6739C1F4CA62}" type="presParOf" srcId="{BF6084EE-B35A-4EF8-9024-7C9520E6E4C8}" destId="{CF4A2E96-F4A6-4818-A1A6-2F680E5C0205}" srcOrd="3" destOrd="0" presId="urn:microsoft.com/office/officeart/2005/8/layout/cycle4#1"/>
    <dgm:cxn modelId="{CF01490C-8433-4D54-B0CD-ED6F7DBDE293}" type="presParOf" srcId="{BF6084EE-B35A-4EF8-9024-7C9520E6E4C8}" destId="{863A7D9F-9D8F-4F56-BA03-AE2A73DD80B9}" srcOrd="4" destOrd="0" presId="urn:microsoft.com/office/officeart/2005/8/layout/cycle4#1"/>
    <dgm:cxn modelId="{0A973B2F-1C67-439C-BF20-A0EB818C6F11}" type="presParOf" srcId="{64BFC296-F393-4362-BEB8-027CEECBB667}" destId="{6AD8F30C-C654-4837-970B-AA4418791B64}" srcOrd="2" destOrd="0" presId="urn:microsoft.com/office/officeart/2005/8/layout/cycle4#1"/>
    <dgm:cxn modelId="{E313596C-EE1D-4491-B59E-E9450B4487A9}" type="presParOf" srcId="{64BFC296-F393-4362-BEB8-027CEECBB667}" destId="{BB7DAF4A-4DC0-42D4-AD7D-28FB61369C16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A80A8-9ACF-4D6A-AC7A-3DC30CC63765}" type="doc">
      <dgm:prSet loTypeId="urn:microsoft.com/office/officeart/2005/8/layout/hProcess3" loCatId="process" qsTypeId="urn:microsoft.com/office/officeart/2005/8/quickstyle/3d9" qsCatId="3D" csTypeId="urn:microsoft.com/office/officeart/2005/8/colors/colorful4" csCatId="colorful" phldr="1"/>
      <dgm:spPr/>
    </dgm:pt>
    <dgm:pt modelId="{743BCE6D-3341-41B9-91C8-A879B8421232}">
      <dgm:prSet phldrT="[Texto]"/>
      <dgm:spPr/>
      <dgm:t>
        <a:bodyPr/>
        <a:lstStyle/>
        <a:p>
          <a:r>
            <a:rPr lang="es-CO" dirty="0" smtClean="0"/>
            <a:t>35 años</a:t>
          </a:r>
          <a:endParaRPr lang="es-CO" dirty="0"/>
        </a:p>
      </dgm:t>
    </dgm:pt>
    <dgm:pt modelId="{C15361FC-0601-4D9E-B9D0-14DD8E01D9A6}" type="parTrans" cxnId="{47B1E9ED-0EEA-4F86-9817-CDFC011C0157}">
      <dgm:prSet/>
      <dgm:spPr/>
      <dgm:t>
        <a:bodyPr/>
        <a:lstStyle/>
        <a:p>
          <a:endParaRPr lang="es-CO"/>
        </a:p>
      </dgm:t>
    </dgm:pt>
    <dgm:pt modelId="{4A4FC042-FE39-4B5E-AA64-C426C5DE235D}" type="sibTrans" cxnId="{47B1E9ED-0EEA-4F86-9817-CDFC011C0157}">
      <dgm:prSet/>
      <dgm:spPr/>
      <dgm:t>
        <a:bodyPr/>
        <a:lstStyle/>
        <a:p>
          <a:endParaRPr lang="es-CO"/>
        </a:p>
      </dgm:t>
    </dgm:pt>
    <dgm:pt modelId="{98F1B2AB-DCE9-45D3-899C-F639A9DDEB04}" type="pres">
      <dgm:prSet presAssocID="{304A80A8-9ACF-4D6A-AC7A-3DC30CC63765}" presName="Name0" presStyleCnt="0">
        <dgm:presLayoutVars>
          <dgm:dir/>
          <dgm:animLvl val="lvl"/>
          <dgm:resizeHandles val="exact"/>
        </dgm:presLayoutVars>
      </dgm:prSet>
      <dgm:spPr/>
    </dgm:pt>
    <dgm:pt modelId="{54FAEFA9-EDED-4D94-8C83-45F93E4FE3D1}" type="pres">
      <dgm:prSet presAssocID="{304A80A8-9ACF-4D6A-AC7A-3DC30CC63765}" presName="dummy" presStyleCnt="0"/>
      <dgm:spPr/>
    </dgm:pt>
    <dgm:pt modelId="{3B196BAA-B89D-4AA8-A1C5-56D437523A98}" type="pres">
      <dgm:prSet presAssocID="{304A80A8-9ACF-4D6A-AC7A-3DC30CC63765}" presName="linH" presStyleCnt="0"/>
      <dgm:spPr/>
    </dgm:pt>
    <dgm:pt modelId="{2ED1AC8A-1804-4EF9-9920-BA392EF3920D}" type="pres">
      <dgm:prSet presAssocID="{304A80A8-9ACF-4D6A-AC7A-3DC30CC63765}" presName="padding1" presStyleCnt="0"/>
      <dgm:spPr/>
    </dgm:pt>
    <dgm:pt modelId="{EDED161E-830D-445B-BFA2-4C857E927936}" type="pres">
      <dgm:prSet presAssocID="{743BCE6D-3341-41B9-91C8-A879B8421232}" presName="linV" presStyleCnt="0"/>
      <dgm:spPr/>
    </dgm:pt>
    <dgm:pt modelId="{73A0B949-92C4-4AD2-BF46-AC106F4C74BD}" type="pres">
      <dgm:prSet presAssocID="{743BCE6D-3341-41B9-91C8-A879B8421232}" presName="spVertical1" presStyleCnt="0"/>
      <dgm:spPr/>
    </dgm:pt>
    <dgm:pt modelId="{4B323774-DF8C-4C34-9E15-C3D9CAC4E45F}" type="pres">
      <dgm:prSet presAssocID="{743BCE6D-3341-41B9-91C8-A879B8421232}" presName="parTx" presStyleLbl="revTx" presStyleIdx="0" presStyleCnt="1" custScaleX="410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1F37B06-1647-4984-84B1-7E4A9CA9557B}" type="pres">
      <dgm:prSet presAssocID="{743BCE6D-3341-41B9-91C8-A879B8421232}" presName="spVertical2" presStyleCnt="0"/>
      <dgm:spPr/>
    </dgm:pt>
    <dgm:pt modelId="{C2E6075A-066D-4026-8F24-641C58421F23}" type="pres">
      <dgm:prSet presAssocID="{743BCE6D-3341-41B9-91C8-A879B8421232}" presName="spVertical3" presStyleCnt="0"/>
      <dgm:spPr/>
    </dgm:pt>
    <dgm:pt modelId="{442D9EB5-80B9-4982-9867-6E637A2225CE}" type="pres">
      <dgm:prSet presAssocID="{304A80A8-9ACF-4D6A-AC7A-3DC30CC63765}" presName="padding2" presStyleCnt="0"/>
      <dgm:spPr/>
    </dgm:pt>
    <dgm:pt modelId="{167F52E9-71C1-49A9-A916-8582A089471A}" type="pres">
      <dgm:prSet presAssocID="{304A80A8-9ACF-4D6A-AC7A-3DC30CC63765}" presName="negArrow" presStyleCnt="0"/>
      <dgm:spPr/>
    </dgm:pt>
    <dgm:pt modelId="{4404E652-C4A9-41CE-B138-E10AB8A93F08}" type="pres">
      <dgm:prSet presAssocID="{304A80A8-9ACF-4D6A-AC7A-3DC30CC63765}" presName="backgroundArrow" presStyleLbl="node1" presStyleIdx="0" presStyleCnt="1"/>
      <dgm:spPr/>
    </dgm:pt>
  </dgm:ptLst>
  <dgm:cxnLst>
    <dgm:cxn modelId="{1CC5E802-A4FD-4AA9-A678-B96FBD19685E}" type="presOf" srcId="{743BCE6D-3341-41B9-91C8-A879B8421232}" destId="{4B323774-DF8C-4C34-9E15-C3D9CAC4E45F}" srcOrd="0" destOrd="0" presId="urn:microsoft.com/office/officeart/2005/8/layout/hProcess3"/>
    <dgm:cxn modelId="{47B1E9ED-0EEA-4F86-9817-CDFC011C0157}" srcId="{304A80A8-9ACF-4D6A-AC7A-3DC30CC63765}" destId="{743BCE6D-3341-41B9-91C8-A879B8421232}" srcOrd="0" destOrd="0" parTransId="{C15361FC-0601-4D9E-B9D0-14DD8E01D9A6}" sibTransId="{4A4FC042-FE39-4B5E-AA64-C426C5DE235D}"/>
    <dgm:cxn modelId="{1E20DA21-CCE5-4716-85F5-2F4073C9A5D8}" type="presOf" srcId="{304A80A8-9ACF-4D6A-AC7A-3DC30CC63765}" destId="{98F1B2AB-DCE9-45D3-899C-F639A9DDEB04}" srcOrd="0" destOrd="0" presId="urn:microsoft.com/office/officeart/2005/8/layout/hProcess3"/>
    <dgm:cxn modelId="{F239FC3E-33D1-41FC-AB07-777B43DA4183}" type="presParOf" srcId="{98F1B2AB-DCE9-45D3-899C-F639A9DDEB04}" destId="{54FAEFA9-EDED-4D94-8C83-45F93E4FE3D1}" srcOrd="0" destOrd="0" presId="urn:microsoft.com/office/officeart/2005/8/layout/hProcess3"/>
    <dgm:cxn modelId="{215FACDA-B134-474C-8DEE-706B61A1A2D9}" type="presParOf" srcId="{98F1B2AB-DCE9-45D3-899C-F639A9DDEB04}" destId="{3B196BAA-B89D-4AA8-A1C5-56D437523A98}" srcOrd="1" destOrd="0" presId="urn:microsoft.com/office/officeart/2005/8/layout/hProcess3"/>
    <dgm:cxn modelId="{1216F99C-7CB4-43D4-AA9B-52C486B47084}" type="presParOf" srcId="{3B196BAA-B89D-4AA8-A1C5-56D437523A98}" destId="{2ED1AC8A-1804-4EF9-9920-BA392EF3920D}" srcOrd="0" destOrd="0" presId="urn:microsoft.com/office/officeart/2005/8/layout/hProcess3"/>
    <dgm:cxn modelId="{DDFB991A-9F9D-42A8-92D9-543D34EF4072}" type="presParOf" srcId="{3B196BAA-B89D-4AA8-A1C5-56D437523A98}" destId="{EDED161E-830D-445B-BFA2-4C857E927936}" srcOrd="1" destOrd="0" presId="urn:microsoft.com/office/officeart/2005/8/layout/hProcess3"/>
    <dgm:cxn modelId="{F531C063-0B1E-497F-91BC-8EDF87A1CAA0}" type="presParOf" srcId="{EDED161E-830D-445B-BFA2-4C857E927936}" destId="{73A0B949-92C4-4AD2-BF46-AC106F4C74BD}" srcOrd="0" destOrd="0" presId="urn:microsoft.com/office/officeart/2005/8/layout/hProcess3"/>
    <dgm:cxn modelId="{BCCB6D4B-DD2D-4633-B15B-20D111D252A3}" type="presParOf" srcId="{EDED161E-830D-445B-BFA2-4C857E927936}" destId="{4B323774-DF8C-4C34-9E15-C3D9CAC4E45F}" srcOrd="1" destOrd="0" presId="urn:microsoft.com/office/officeart/2005/8/layout/hProcess3"/>
    <dgm:cxn modelId="{D918217E-BA74-4F80-8525-E0DA5FC4F126}" type="presParOf" srcId="{EDED161E-830D-445B-BFA2-4C857E927936}" destId="{71F37B06-1647-4984-84B1-7E4A9CA9557B}" srcOrd="2" destOrd="0" presId="urn:microsoft.com/office/officeart/2005/8/layout/hProcess3"/>
    <dgm:cxn modelId="{0CCD365C-6960-4DCB-93D6-6D88E857C7C7}" type="presParOf" srcId="{EDED161E-830D-445B-BFA2-4C857E927936}" destId="{C2E6075A-066D-4026-8F24-641C58421F23}" srcOrd="3" destOrd="0" presId="urn:microsoft.com/office/officeart/2005/8/layout/hProcess3"/>
    <dgm:cxn modelId="{721CFF53-2649-4460-96F4-52209CA01564}" type="presParOf" srcId="{3B196BAA-B89D-4AA8-A1C5-56D437523A98}" destId="{442D9EB5-80B9-4982-9867-6E637A2225CE}" srcOrd="2" destOrd="0" presId="urn:microsoft.com/office/officeart/2005/8/layout/hProcess3"/>
    <dgm:cxn modelId="{658775D9-3B90-4FAF-BA84-6E65AABEC02B}" type="presParOf" srcId="{3B196BAA-B89D-4AA8-A1C5-56D437523A98}" destId="{167F52E9-71C1-49A9-A916-8582A089471A}" srcOrd="3" destOrd="0" presId="urn:microsoft.com/office/officeart/2005/8/layout/hProcess3"/>
    <dgm:cxn modelId="{FECDA2DF-8F17-4CB2-86C7-80B9B7FFC453}" type="presParOf" srcId="{3B196BAA-B89D-4AA8-A1C5-56D437523A98}" destId="{4404E652-C4A9-41CE-B138-E10AB8A93F0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FAF2CE-5F53-49B2-90B5-A4DD54BFE526}">
      <dsp:nvSpPr>
        <dsp:cNvPr id="0" name=""/>
        <dsp:cNvSpPr/>
      </dsp:nvSpPr>
      <dsp:spPr>
        <a:xfrm>
          <a:off x="4023662" y="3084822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DEL 100%</a:t>
          </a:r>
          <a:endParaRPr lang="es-CO" sz="1500" kern="1200" dirty="0">
            <a:latin typeface="+mn-lt"/>
          </a:endParaRPr>
        </a:p>
      </dsp:txBody>
      <dsp:txXfrm>
        <a:off x="4695972" y="3447743"/>
        <a:ext cx="1568723" cy="1088760"/>
      </dsp:txXfrm>
    </dsp:sp>
    <dsp:sp modelId="{5568F9CA-4B12-4158-89F1-E6F3BAF34804}">
      <dsp:nvSpPr>
        <dsp:cNvPr id="0" name=""/>
        <dsp:cNvSpPr/>
      </dsp:nvSpPr>
      <dsp:spPr>
        <a:xfrm>
          <a:off x="243288" y="3084822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DEL 100%</a:t>
          </a:r>
          <a:endParaRPr lang="es-CO" sz="1500" kern="1200" dirty="0">
            <a:latin typeface="+mn-lt"/>
          </a:endParaRPr>
        </a:p>
      </dsp:txBody>
      <dsp:txXfrm>
        <a:off x="243288" y="3447743"/>
        <a:ext cx="1568723" cy="1088760"/>
      </dsp:txXfrm>
    </dsp:sp>
    <dsp:sp modelId="{482EAC31-EF4D-4243-B400-C2E09E68E240}">
      <dsp:nvSpPr>
        <dsp:cNvPr id="0" name=""/>
        <dsp:cNvSpPr/>
      </dsp:nvSpPr>
      <dsp:spPr>
        <a:xfrm>
          <a:off x="4023662" y="0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ENTRE EL 50%-100% DE UNS. M. M. L. V.</a:t>
          </a:r>
          <a:endParaRPr lang="es-CO" sz="1500" kern="1200" dirty="0">
            <a:latin typeface="+mn-lt"/>
          </a:endParaRPr>
        </a:p>
      </dsp:txBody>
      <dsp:txXfrm>
        <a:off x="4695972" y="0"/>
        <a:ext cx="1568723" cy="1088760"/>
      </dsp:txXfrm>
    </dsp:sp>
    <dsp:sp modelId="{9EF6EDC7-69DA-48C7-9A66-03460E61A864}">
      <dsp:nvSpPr>
        <dsp:cNvPr id="0" name=""/>
        <dsp:cNvSpPr/>
      </dsp:nvSpPr>
      <dsp:spPr>
        <a:xfrm>
          <a:off x="243288" y="0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COBERTURA HASTA EL 50% DE S. M. M. L. V.</a:t>
          </a:r>
          <a:endParaRPr lang="es-CO" sz="1500" kern="1200" dirty="0">
            <a:latin typeface="+mn-lt"/>
          </a:endParaRPr>
        </a:p>
      </dsp:txBody>
      <dsp:txXfrm>
        <a:off x="243288" y="0"/>
        <a:ext cx="1568723" cy="1088760"/>
      </dsp:txXfrm>
    </dsp:sp>
    <dsp:sp modelId="{3519F8E4-D0D6-486C-905F-3C777DDE2F29}">
      <dsp:nvSpPr>
        <dsp:cNvPr id="0" name=""/>
        <dsp:cNvSpPr/>
      </dsp:nvSpPr>
      <dsp:spPr>
        <a:xfrm>
          <a:off x="1182344" y="258580"/>
          <a:ext cx="1964306" cy="19643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Día 1-Hasta el primer día del 7 mes.</a:t>
          </a:r>
          <a:endParaRPr lang="es-CO" sz="1400" b="1" kern="1200" dirty="0">
            <a:latin typeface="+mn-lt"/>
          </a:endParaRPr>
        </a:p>
      </dsp:txBody>
      <dsp:txXfrm>
        <a:off x="1182344" y="258580"/>
        <a:ext cx="1964306" cy="1964306"/>
      </dsp:txXfrm>
    </dsp:sp>
    <dsp:sp modelId="{B9C9E0E3-32CC-456E-AA08-30D57E9F8671}">
      <dsp:nvSpPr>
        <dsp:cNvPr id="0" name=""/>
        <dsp:cNvSpPr/>
      </dsp:nvSpPr>
      <dsp:spPr>
        <a:xfrm rot="5400000">
          <a:off x="3292283" y="258580"/>
          <a:ext cx="1964306" cy="1964306"/>
        </a:xfrm>
        <a:prstGeom prst="pieWedg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Del 1 día del 7 mes hasta el primer día del 13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 Mes con    excepciones.</a:t>
          </a:r>
          <a:endParaRPr lang="es-CO" sz="1400" b="1" kern="1200" dirty="0">
            <a:latin typeface="+mn-lt"/>
          </a:endParaRPr>
        </a:p>
      </dsp:txBody>
      <dsp:txXfrm rot="5400000">
        <a:off x="3292283" y="258580"/>
        <a:ext cx="1964306" cy="1964306"/>
      </dsp:txXfrm>
    </dsp:sp>
    <dsp:sp modelId="{9451D55A-78E0-41CE-86E1-A8C0D4E8C932}">
      <dsp:nvSpPr>
        <dsp:cNvPr id="0" name=""/>
        <dsp:cNvSpPr/>
      </dsp:nvSpPr>
      <dsp:spPr>
        <a:xfrm rot="10800000">
          <a:off x="3292283" y="2313617"/>
          <a:ext cx="1964306" cy="1964306"/>
        </a:xfrm>
        <a:prstGeom prst="pieWedg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b="1" kern="1200" dirty="0" smtClean="0">
              <a:solidFill>
                <a:srgbClr val="000000"/>
              </a:solidFill>
              <a:latin typeface="+mn-lt"/>
              <a:ea typeface="Verdana" pitchFamily="34" charset="0"/>
              <a:cs typeface="Verdana" pitchFamily="34" charset="0"/>
            </a:rPr>
            <a:t>Después Del Mes 13. </a:t>
          </a:r>
          <a:endParaRPr lang="es-CO" sz="2300" b="1" kern="1200" dirty="0">
            <a:latin typeface="+mn-lt"/>
          </a:endParaRPr>
        </a:p>
      </dsp:txBody>
      <dsp:txXfrm rot="10800000">
        <a:off x="3292283" y="2313617"/>
        <a:ext cx="1964306" cy="1964306"/>
      </dsp:txXfrm>
    </dsp:sp>
    <dsp:sp modelId="{CF4A2E96-F4A6-4818-A1A6-2F680E5C0205}">
      <dsp:nvSpPr>
        <dsp:cNvPr id="0" name=""/>
        <dsp:cNvSpPr/>
      </dsp:nvSpPr>
      <dsp:spPr>
        <a:xfrm rot="16200000">
          <a:off x="1182344" y="2313617"/>
          <a:ext cx="1964306" cy="1964306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b="1" kern="1200" dirty="0" smtClean="0">
              <a:latin typeface="+mn-lt"/>
            </a:rPr>
            <a:t>USUARIO COMUN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err="1" smtClean="0">
              <a:latin typeface="+mn-lt"/>
            </a:rPr>
            <a:t>Ips</a:t>
          </a:r>
          <a:r>
            <a:rPr lang="es-CO" sz="1800" b="1" kern="1200" dirty="0" smtClean="0">
              <a:latin typeface="+mn-lt"/>
            </a:rPr>
            <a:t> de Asignación</a:t>
          </a:r>
          <a:endParaRPr lang="es-CO" sz="1800" b="1" kern="1200" dirty="0">
            <a:latin typeface="+mn-lt"/>
          </a:endParaRPr>
        </a:p>
      </dsp:txBody>
      <dsp:txXfrm rot="16200000">
        <a:off x="1182344" y="2313617"/>
        <a:ext cx="1964306" cy="1964306"/>
      </dsp:txXfrm>
    </dsp:sp>
    <dsp:sp modelId="{6AD8F30C-C654-4837-970B-AA4418791B64}">
      <dsp:nvSpPr>
        <dsp:cNvPr id="0" name=""/>
        <dsp:cNvSpPr/>
      </dsp:nvSpPr>
      <dsp:spPr>
        <a:xfrm>
          <a:off x="2852912" y="1859966"/>
          <a:ext cx="678207" cy="58974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DAF4A-4DC0-42D4-AD7D-28FB61369C16}">
      <dsp:nvSpPr>
        <dsp:cNvPr id="0" name=""/>
        <dsp:cNvSpPr/>
      </dsp:nvSpPr>
      <dsp:spPr>
        <a:xfrm rot="10800000">
          <a:off x="2852912" y="2086791"/>
          <a:ext cx="678207" cy="58974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826B-2EB3-4CFA-9CBD-BAF26039F918}" type="datetimeFigureOut">
              <a:rPr lang="es-CO" smtClean="0"/>
              <a:pPr/>
              <a:t>30/03/2015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9870-688A-481E-9DD9-5B5ED08B994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03673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B28434-FA20-4410-9DBD-57122F3CACFB}" type="slidenum">
              <a:rPr lang="es-E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703263"/>
            <a:ext cx="6113463" cy="34401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351338"/>
            <a:ext cx="4997450" cy="41433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408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B28434-FA20-4410-9DBD-57122F3CACFB}" type="slidenum">
              <a:rPr lang="es-E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703263"/>
            <a:ext cx="6113463" cy="34401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351338"/>
            <a:ext cx="4997450" cy="41433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44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60"/>
            </a:lvl1pPr>
            <a:lvl2pPr marL="411531" indent="0" algn="ctr">
              <a:buNone/>
              <a:defRPr sz="1800"/>
            </a:lvl2pPr>
            <a:lvl3pPr marL="823063" indent="0" algn="ctr">
              <a:buNone/>
              <a:defRPr sz="1620"/>
            </a:lvl3pPr>
            <a:lvl4pPr marL="1234593" indent="0" algn="ctr">
              <a:buNone/>
              <a:defRPr sz="1440"/>
            </a:lvl4pPr>
            <a:lvl5pPr marL="1646124" indent="0" algn="ctr">
              <a:buNone/>
              <a:defRPr sz="1440"/>
            </a:lvl5pPr>
            <a:lvl6pPr marL="2057655" indent="0" algn="ctr">
              <a:buNone/>
              <a:defRPr sz="1440"/>
            </a:lvl6pPr>
            <a:lvl7pPr marL="2469187" indent="0" algn="ctr">
              <a:buNone/>
              <a:defRPr sz="1440"/>
            </a:lvl7pPr>
            <a:lvl8pPr marL="2880718" indent="0" algn="ctr">
              <a:buNone/>
              <a:defRPr sz="1440"/>
            </a:lvl8pPr>
            <a:lvl9pPr marL="3292248" indent="0" algn="ctr">
              <a:buNone/>
              <a:defRPr sz="144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65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17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EPS y Medicina Prepagada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77099"/>
            <a:ext cx="12192000" cy="9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48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3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5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306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59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612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65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918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71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224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8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531" indent="0">
              <a:buNone/>
              <a:defRPr sz="1800" b="1"/>
            </a:lvl2pPr>
            <a:lvl3pPr marL="823063" indent="0">
              <a:buNone/>
              <a:defRPr sz="1620" b="1"/>
            </a:lvl3pPr>
            <a:lvl4pPr marL="1234593" indent="0">
              <a:buNone/>
              <a:defRPr sz="1440" b="1"/>
            </a:lvl4pPr>
            <a:lvl5pPr marL="1646124" indent="0">
              <a:buNone/>
              <a:defRPr sz="1440" b="1"/>
            </a:lvl5pPr>
            <a:lvl6pPr marL="2057655" indent="0">
              <a:buNone/>
              <a:defRPr sz="1440" b="1"/>
            </a:lvl6pPr>
            <a:lvl7pPr marL="2469187" indent="0">
              <a:buNone/>
              <a:defRPr sz="1440" b="1"/>
            </a:lvl7pPr>
            <a:lvl8pPr marL="2880718" indent="0">
              <a:buNone/>
              <a:defRPr sz="1440" b="1"/>
            </a:lvl8pPr>
            <a:lvl9pPr marL="3292248" indent="0">
              <a:buNone/>
              <a:defRPr sz="14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531" indent="0">
              <a:buNone/>
              <a:defRPr sz="1800" b="1"/>
            </a:lvl2pPr>
            <a:lvl3pPr marL="823063" indent="0">
              <a:buNone/>
              <a:defRPr sz="1620" b="1"/>
            </a:lvl3pPr>
            <a:lvl4pPr marL="1234593" indent="0">
              <a:buNone/>
              <a:defRPr sz="1440" b="1"/>
            </a:lvl4pPr>
            <a:lvl5pPr marL="1646124" indent="0">
              <a:buNone/>
              <a:defRPr sz="1440" b="1"/>
            </a:lvl5pPr>
            <a:lvl6pPr marL="2057655" indent="0">
              <a:buNone/>
              <a:defRPr sz="1440" b="1"/>
            </a:lvl6pPr>
            <a:lvl7pPr marL="2469187" indent="0">
              <a:buNone/>
              <a:defRPr sz="1440" b="1"/>
            </a:lvl7pPr>
            <a:lvl8pPr marL="2880718" indent="0">
              <a:buNone/>
              <a:defRPr sz="1440" b="1"/>
            </a:lvl8pPr>
            <a:lvl9pPr marL="3292248" indent="0">
              <a:buNone/>
              <a:defRPr sz="14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03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796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0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8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881"/>
            </a:lvl1pPr>
            <a:lvl2pPr>
              <a:defRPr sz="2521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531" indent="0">
              <a:buNone/>
              <a:defRPr sz="1260"/>
            </a:lvl2pPr>
            <a:lvl3pPr marL="823063" indent="0">
              <a:buNone/>
              <a:defRPr sz="1080"/>
            </a:lvl3pPr>
            <a:lvl4pPr marL="1234593" indent="0">
              <a:buNone/>
              <a:defRPr sz="900"/>
            </a:lvl4pPr>
            <a:lvl5pPr marL="1646124" indent="0">
              <a:buNone/>
              <a:defRPr sz="900"/>
            </a:lvl5pPr>
            <a:lvl6pPr marL="2057655" indent="0">
              <a:buNone/>
              <a:defRPr sz="900"/>
            </a:lvl6pPr>
            <a:lvl7pPr marL="2469187" indent="0">
              <a:buNone/>
              <a:defRPr sz="900"/>
            </a:lvl7pPr>
            <a:lvl8pPr marL="2880718" indent="0">
              <a:buNone/>
              <a:defRPr sz="900"/>
            </a:lvl8pPr>
            <a:lvl9pPr marL="329224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86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8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81"/>
            </a:lvl1pPr>
            <a:lvl2pPr marL="411531" indent="0">
              <a:buNone/>
              <a:defRPr sz="2521"/>
            </a:lvl2pPr>
            <a:lvl3pPr marL="823063" indent="0">
              <a:buNone/>
              <a:defRPr sz="2160"/>
            </a:lvl3pPr>
            <a:lvl4pPr marL="1234593" indent="0">
              <a:buNone/>
              <a:defRPr sz="1800"/>
            </a:lvl4pPr>
            <a:lvl5pPr marL="1646124" indent="0">
              <a:buNone/>
              <a:defRPr sz="1800"/>
            </a:lvl5pPr>
            <a:lvl6pPr marL="2057655" indent="0">
              <a:buNone/>
              <a:defRPr sz="1800"/>
            </a:lvl6pPr>
            <a:lvl7pPr marL="2469187" indent="0">
              <a:buNone/>
              <a:defRPr sz="1800"/>
            </a:lvl7pPr>
            <a:lvl8pPr marL="2880718" indent="0">
              <a:buNone/>
              <a:defRPr sz="1800"/>
            </a:lvl8pPr>
            <a:lvl9pPr marL="3292248" indent="0">
              <a:buNone/>
              <a:defRPr sz="18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40"/>
            </a:lvl1pPr>
            <a:lvl2pPr marL="411531" indent="0">
              <a:buNone/>
              <a:defRPr sz="1260"/>
            </a:lvl2pPr>
            <a:lvl3pPr marL="823063" indent="0">
              <a:buNone/>
              <a:defRPr sz="1080"/>
            </a:lvl3pPr>
            <a:lvl4pPr marL="1234593" indent="0">
              <a:buNone/>
              <a:defRPr sz="900"/>
            </a:lvl4pPr>
            <a:lvl5pPr marL="1646124" indent="0">
              <a:buNone/>
              <a:defRPr sz="900"/>
            </a:lvl5pPr>
            <a:lvl6pPr marL="2057655" indent="0">
              <a:buNone/>
              <a:defRPr sz="900"/>
            </a:lvl6pPr>
            <a:lvl7pPr marL="2469187" indent="0">
              <a:buNone/>
              <a:defRPr sz="900"/>
            </a:lvl7pPr>
            <a:lvl8pPr marL="2880718" indent="0">
              <a:buNone/>
              <a:defRPr sz="900"/>
            </a:lvl8pPr>
            <a:lvl9pPr marL="329224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243371-C6A7-4934-930F-24FDA98533E9}" type="datetimeFigureOut">
              <a:rPr lang="es-CO" smtClean="0">
                <a:solidFill>
                  <a:prstClr val="black"/>
                </a:solidFill>
              </a:rPr>
              <a:pPr/>
              <a:t>30/03/2015</a:t>
            </a:fld>
            <a:endParaRPr lang="es-CO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26ED2FB-4281-4D4E-BA7C-77A416A3178D}" type="slidenum">
              <a:rPr lang="es-CO" smtClean="0">
                <a:solidFill>
                  <a:prstClr val="black"/>
                </a:solidFill>
              </a:rPr>
              <a:pPr/>
              <a:t>‹Nº›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3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" y="0"/>
            <a:ext cx="12191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376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823063" rtl="0" eaLnBrk="1" latinLnBrk="0" hangingPunct="1">
        <a:lnSpc>
          <a:spcPct val="90000"/>
        </a:lnSpc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65" indent="-205765" algn="l" defTabSz="82306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17296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828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359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890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421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952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483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014" indent="-205765" algn="l" defTabSz="82306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31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063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593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124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655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187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718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248" algn="l" defTabSz="823063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ablero%20de%20Beneficions%20extracontractuales%202014.xlsx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1.wav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1.wav"/><Relationship Id="rId4" Type="http://schemas.openxmlformats.org/officeDocument/2006/relationships/hyperlink" Target="RED%20TRAE%20consolidado%20nacional%20Feb2015.xls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1.wav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audio" Target="../media/audio11.wav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1.wav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71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1.wav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9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1.wav"/><Relationship Id="rId4" Type="http://schemas.openxmlformats.org/officeDocument/2006/relationships/image" Target="../media/image41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1.wav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01.wav"/><Relationship Id="rId4" Type="http://schemas.openxmlformats.org/officeDocument/2006/relationships/image" Target="../media/image5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883178" y="4313589"/>
            <a:ext cx="5728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1600" b="1" dirty="0"/>
          </a:p>
          <a:p>
            <a:pPr algn="ctr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Dra. Bertha lucia Varela Rojas.</a:t>
            </a:r>
          </a:p>
          <a:p>
            <a:pPr algn="ctr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Jefe Nacional Auditoria MP</a:t>
            </a:r>
          </a:p>
          <a:p>
            <a:pPr algn="ctr"/>
            <a:r>
              <a:rPr lang="es-C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Marzo 2015</a:t>
            </a:r>
            <a:endParaRPr lang="es-CO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2000" b="1" dirty="0"/>
          </a:p>
        </p:txBody>
      </p:sp>
      <p:sp>
        <p:nvSpPr>
          <p:cNvPr id="5" name="6 CuadroTexto"/>
          <p:cNvSpPr txBox="1"/>
          <p:nvPr/>
        </p:nvSpPr>
        <p:spPr>
          <a:xfrm>
            <a:off x="2498501" y="1736830"/>
            <a:ext cx="62804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s-CO" sz="3200" b="1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PRODUCTOS </a:t>
            </a:r>
            <a:endParaRPr lang="es-CO" sz="3200" b="1" dirty="0" smtClean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CO" sz="32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COOMEVA </a:t>
            </a:r>
            <a:r>
              <a:rPr lang="es-CO" sz="3200" b="1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MEDICINA PREPAGADA </a:t>
            </a:r>
            <a:r>
              <a:rPr lang="es-CO" sz="3200" b="1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</a:t>
            </a:r>
            <a:endParaRPr lang="es-CO" sz="3200" b="1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1510" y="1402700"/>
            <a:ext cx="3207937" cy="32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806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  <p:sndAc>
          <p:stSnd>
            <p:snd r:embed="rId4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83606" y="954495"/>
            <a:ext cx="6096000" cy="31455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CO" b="1" dirty="0" smtClean="0"/>
              <a:t>9. Programa </a:t>
            </a:r>
            <a:r>
              <a:rPr lang="es-CO" b="1" dirty="0"/>
              <a:t>Plata Joven:</a:t>
            </a:r>
            <a:endParaRPr lang="es-CO" dirty="0"/>
          </a:p>
          <a:p>
            <a:r>
              <a:rPr lang="es-CO" dirty="0"/>
              <a:t> </a:t>
            </a:r>
          </a:p>
          <a:p>
            <a:pPr lvl="0"/>
            <a:r>
              <a:rPr lang="es-CO" dirty="0"/>
              <a:t>Paciente de 15 años con juanetes, solicita cirugía de H</a:t>
            </a:r>
            <a:r>
              <a:rPr lang="es-CO" dirty="0" smtClean="0"/>
              <a:t>allux </a:t>
            </a:r>
            <a:r>
              <a:rPr lang="es-CO" dirty="0"/>
              <a:t>V</a:t>
            </a:r>
            <a:r>
              <a:rPr lang="es-CO" dirty="0" smtClean="0"/>
              <a:t>algus </a:t>
            </a:r>
            <a:r>
              <a:rPr lang="es-CO" dirty="0"/>
              <a:t>tiene 5 años de afiliada defina la cobertura de material de osteosíntesis.</a:t>
            </a:r>
          </a:p>
          <a:p>
            <a:r>
              <a:rPr lang="es-CO" dirty="0"/>
              <a:t> 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tiene cobertura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Le otorga un tope 5 SMMLV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100% ilimitado</a:t>
            </a:r>
          </a:p>
          <a:p>
            <a:r>
              <a:rPr lang="es-CO" dirty="0"/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83606" y="3974815"/>
            <a:ext cx="6096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Describa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tope de frecuencia de ayudas diagnosticas ambulatoria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Hasta dos por usuario año contrato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por usuario año contrato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tiene Tope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4028" y="2132447"/>
            <a:ext cx="2378950" cy="14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6189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15426" y="1830258"/>
            <a:ext cx="6096000" cy="6656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82085" y="1308290"/>
            <a:ext cx="5437165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Describa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para la autorización de un paciente que no tiene derecho por Medicina Prepagada y se encuentra sin EPS vigente al momento de la solicitud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Se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cobertura integral por MP sin importar desde hace cuanto no tiene </a:t>
            </a: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EPS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</a:p>
          <a:p>
            <a:pPr marL="28575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 le brinda cobertura si durante la ejecución del contrato se desvinculó de la EPS.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Cobertura integral: si al momento de la venta o de la renovación no tiene la EPS vigente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 Se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 todo a cargo del Usuario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endParaRPr lang="es-CO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5465" y="1359806"/>
            <a:ext cx="41338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89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odossomosuno.com.mx/portal/wp-content/uploads/2012/10/khan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9270" y="883596"/>
            <a:ext cx="5433219" cy="54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442720" y="1868003"/>
            <a:ext cx="67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ORO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989647" y="4869160"/>
            <a:ext cx="179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TRADICIONAL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20307" y="1854841"/>
            <a:ext cx="108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CLASICO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18040" y="4909607"/>
            <a:ext cx="827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/>
              <a:t>PLATA</a:t>
            </a:r>
          </a:p>
        </p:txBody>
      </p:sp>
      <p:sp>
        <p:nvSpPr>
          <p:cNvPr id="8" name="5 Documento"/>
          <p:cNvSpPr/>
          <p:nvPr/>
        </p:nvSpPr>
        <p:spPr>
          <a:xfrm>
            <a:off x="0" y="-16254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PROGRAMAS INMERSOS EN CONTRATO UNICO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816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  <p:sndAc>
          <p:stSnd>
            <p:snd r:embed="rId4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2388" y="1397602"/>
            <a:ext cx="5330251" cy="3528089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959950" y="1857845"/>
            <a:ext cx="168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ORO PLUS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692339" y="4210111"/>
            <a:ext cx="2222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TRADICIONAL ESPECIAL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677427" y="161335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ASOCIADO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457784" y="4277926"/>
            <a:ext cx="222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PLATA JOVEN </a:t>
            </a:r>
          </a:p>
        </p:txBody>
      </p:sp>
      <p:sp>
        <p:nvSpPr>
          <p:cNvPr id="10" name="2 CuadroTexto"/>
          <p:cNvSpPr txBox="1"/>
          <p:nvPr/>
        </p:nvSpPr>
        <p:spPr>
          <a:xfrm>
            <a:off x="5157280" y="5402745"/>
            <a:ext cx="179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HCM</a:t>
            </a:r>
          </a:p>
        </p:txBody>
      </p:sp>
      <p:sp>
        <p:nvSpPr>
          <p:cNvPr id="1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PROGRAMAS CON CONTRATO INDIVIDUAL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009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  <p:sndAc>
          <p:stSnd>
            <p:snd r:embed="rId5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3624064" y="1340768"/>
          <a:ext cx="638403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http://www.volandojuntos.com/infoptos/ganardinero/dinero_3d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276873"/>
            <a:ext cx="2425421" cy="24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799816" y="502224"/>
            <a:ext cx="6994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Coberturas de Ayudas Diagnosticas</a:t>
            </a:r>
          </a:p>
        </p:txBody>
      </p:sp>
      <p:sp>
        <p:nvSpPr>
          <p:cNvPr id="5" name="5 Documento"/>
          <p:cNvSpPr/>
          <p:nvPr/>
        </p:nvSpPr>
        <p:spPr>
          <a:xfrm>
            <a:off x="106188" y="25552"/>
            <a:ext cx="3851921" cy="47667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bg1"/>
                </a:solidFill>
              </a:rPr>
              <a:t>CLAUSULA </a:t>
            </a:r>
            <a:r>
              <a:rPr lang="es-CO" sz="2000" b="1" dirty="0" smtClean="0">
                <a:solidFill>
                  <a:schemeClr val="bg1"/>
                </a:solidFill>
              </a:rPr>
              <a:t>CUARTA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8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578" y="1056523"/>
            <a:ext cx="1800200" cy="101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5701712" y="201034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CO" dirty="0"/>
              <a:t>Los Usuarios De  Programa Oro Y Su Extensión Años Dorados Tendrán Derecho A  Las Ayudas Del Numeral 2.2 Y 2.3  </a:t>
            </a:r>
            <a:r>
              <a:rPr lang="es-CO" u="sng" dirty="0"/>
              <a:t>Una Vez Por Usuario/Padecimiento/Año/Contrato</a:t>
            </a:r>
            <a:r>
              <a:rPr lang="es-CO" dirty="0"/>
              <a:t>, y hasta Un Segundo Por Criterio De Auditoria Medica.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/>
              <a:t>No hay proporcionalidad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CO" dirty="0"/>
              <a:t>El tope es por ayuda no por la suma de ayudas</a:t>
            </a:r>
          </a:p>
        </p:txBody>
      </p:sp>
      <p:sp>
        <p:nvSpPr>
          <p:cNvPr id="7" name="5 Documento"/>
          <p:cNvSpPr/>
          <p:nvPr/>
        </p:nvSpPr>
        <p:spPr>
          <a:xfrm>
            <a:off x="131218" y="72774"/>
            <a:ext cx="5508105" cy="571359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bg1"/>
                </a:solidFill>
              </a:rPr>
              <a:t>PROGRAMA ORO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38780" y="1110205"/>
            <a:ext cx="1292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TOPE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8546" y="2178876"/>
            <a:ext cx="2802253" cy="28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043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Documento"/>
          <p:cNvSpPr/>
          <p:nvPr/>
        </p:nvSpPr>
        <p:spPr>
          <a:xfrm>
            <a:off x="104333" y="103031"/>
            <a:ext cx="5940153" cy="720080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bg1"/>
                </a:solidFill>
              </a:rPr>
              <a:t>AYUDAS DIAGNOSTICAS EN PROGRAMAS CON TOPE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591944" y="17661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2400" dirty="0"/>
              <a:t>Los usuarios  de los programas </a:t>
            </a:r>
            <a:r>
              <a:rPr lang="es-CO" sz="2400" b="1" dirty="0"/>
              <a:t>clásico, plata y tradicional   </a:t>
            </a:r>
            <a:r>
              <a:rPr lang="es-CO" sz="2400" dirty="0"/>
              <a:t>tendrán derecho a  las ayudas del numeral 2.2 y 2.3  </a:t>
            </a:r>
            <a:r>
              <a:rPr lang="es-CO" sz="2400" u="sng" dirty="0"/>
              <a:t>una vez </a:t>
            </a:r>
            <a:r>
              <a:rPr lang="es-CO" sz="2400" b="1" u="sng" dirty="0"/>
              <a:t>por usuario/año/contrato</a:t>
            </a:r>
            <a:r>
              <a:rPr lang="es-CO" sz="2400" b="1" dirty="0"/>
              <a:t>, </a:t>
            </a:r>
            <a:r>
              <a:rPr lang="es-CO" sz="2400" dirty="0"/>
              <a:t>y hasta un segundo por criterio de auditoria </a:t>
            </a:r>
            <a:r>
              <a:rPr lang="es-CO" sz="2400" dirty="0" smtClean="0"/>
              <a:t>medica</a:t>
            </a:r>
          </a:p>
          <a:p>
            <a:pPr algn="ctr"/>
            <a:r>
              <a:rPr lang="es-CO" sz="2400" b="1" u="sng" dirty="0"/>
              <a:t>LOS TOPES DE GASTOS CLINICOS SON USUARIO AÑO CONTRATO</a:t>
            </a:r>
            <a:endParaRPr lang="es-CO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1584" y="1757905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6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QQEBAUEhEUEBUVDw8QDw8QDxQQFA8PFRUWFhQVFBQYHCggGBolHBQWITEhJSksLi4uFx8zODMsNygtLisBCgoKDQ0OEg8NDisZHxkrKysrKysrKysrKywrKysrKysrKysrKysrKysrKysrKysrKysrKysrKysrKysrKysrK//AABEIAMcA/QMBIgACEQEDEQH/xAAcAAEAAQUBAQAAAAAAAAAAAAAABQEDBAYHAgj/xABKEAACAQMABgYFBgkKBwAAAAAAAQIDBBEFEhMhMVEGQWFxgZEUIqGxwQcyM1LR0hVCVGJjcoKSkyMkQ0RFU3OisvAIFiU0ZITx/8QAFQEBAQAAAAAAAAAAAAAAAAAAAAH/xAAWEQEBAQAAAAAAAAAAAAAAAAAAQQH/2gAMAwEAAhEDEQA/AO4gAAAAAAAA8uSR52qAuAt7ZFdquYHsFEyoAAAAAAAAAAAAUk8HjbIC4C3tUVVVAewUTKgAAAAAAAAAAAAAAsXFbV7y9J4WSDrXOs2wMp1Sm1MDbFNuBIbUbUj3XKOuBJ07nV+KJCE00mjXNuSGibrLcX3r4gSoAAAAAAABbr1VFZfh2suEHpG7zNpcFuXxAvyr5Y2pHbYrtgJHaldqR23K7YCTjWwZtKprIgVXMqyucSXJ7n8AJcAAAAAAAAAAAABi6Snq0pvs97SNYlWNl0vHNCp+rny3/A0uVUDMdYptjA2pTagZ+2KbYwNqNqBnbYytG3GK1P8AWS89xC7Uy9Dy1q9Jfnp+W8DfQAAAAAAAeaksJvkm/I0uVfLb7WbnVjmLXNNew55Kphtcm14oCQ2o2xHqsV2oEhthtiP2w2wEkqxchWItVi7SqZaXNpeIG+U3lJ80mejzTWElySR6AAAAAAAAAAACk1lNPg1h9xzrSdF0as4Pqe584vgzoxB9JtDekQzDCqRT1c7lJdcW/cBpO1G1MGo3GTjJOMk8OLWGn2oKoBm7Qo6pia5bnVAzdsbJ0Ltdec6r4RWrHtk+PkveaxojR9S6qKFNbt2vN/NgubfPkjplpbRtqMYxW6K8W+tvtAzQYMr7De7raKen9gGeDA9OfIp6c+SAkAR/4SxjWWFnGV1d5nQknwA9HPuk9s6NxL6s/Xj48V5+86CRmn9Eq6pavzZLfTn9WXb2MDnirlduYd7RnRm4VIuEl1PrXNPrRZVUCS2w2xH7QqqgEkqpMdG7d1a0eUPXl4cF5mu2kJVJxhBOUm8JL/e5dp0rQWi1bUlHjJ+tUlzlyXYgJIAAAAAAAAAAAAAALNzcKmsvwXW2BD9KNDU61OVRpRnFZU1+Mvqy5mq0tCp8cmyXl1Ko973dUVw8eZ4p4AhKmg1jcmWdFdFZ1qjU24QjjWf40uyP2mzbRFY1mnlPDAmLCxhQgoU4qEVy4t82+tlb/wCjl3FLK52i7V85Fb/6OXcBHzW99795TBcmt772UwB51RqnoqBYuYZhLuZf0XVbowlx3OMu+La+B5msp9zIOh0jVrHZuhOp60m5RaS3vPBgbhTnlbj2azYdKKNSW7XpN9VWKSfim17TY4TTWc7uOQMLS2iaVzDVqxz9Wa3Sg+cWc60rob0aq4Sqxxu1ZOSjlPgmn1m8aY05qQqbLDahJqcvmppdXM5NojQdfSF0q1xLFClU1nDW1pVq634l1aqeMgbNT0Qut+R6ehG/m58SfjSSPcKiQEj0b0VSoQ9Vqc2vXn19y5RJpGvUrj/6Sdpe53S8H9oGeAAAAAAAAAAAAAM1fS1/rVpRzuj6q+Js1Weqm31Js5vXrPbKXOW/xAm3U3GFV0govey7Ue4iL+11gJWld5MqnWNPpXEqTxJ5XPkTdpeJ43gbDaXDhJNeK5ombualSk1vTW41ejXJGhcvVcc7n7H2AZ81vfeymCsailwfge9UC3gYE6qW7PxPUGmsp5A84MWro6EnlxM7VKaoEa9D0+RiaUvXQpbJPv7I9SJe7rqnFt8epc2abeVHUqxy+MsyfZxfsQEd0v0nsqKgt7cNpNdbx8yPjIn9BWPo9vRpv50YJ1H9arL1pvxk2aDeVfS76hHqndwk+ylR9fy9ReZ0qMgPFdkTXutVkxVW4g9LW+U8ASdrcZJKhUNU0VdZWHxW595O29UDbLKtrR7VuZkELo2viS5Pc/gTQAAAAAAAAAAAYGm6urQn2pR82aDdQy13x95vHSaDdvJr8Vxk+5cff7DTdHra1Yrqj68vDh7QJaVMxq1Ik5IxqqA1++ts53ERGrKlLs9xtdankhb60yBkW1+ms5MqGke0gLG1zVhCTaUpxi3F4aTaWUbRf9C5wTlTrqSX4tSDT/ej9gHujpUkaOlsrj57zUL/AEfXtvpYNRzhVIvWg3yyuHiXbSs+YGy1LrkedG3DUqnrYWVu7lxI2nUyYV1TqKTcJYT4poDYafSFZlFpNp7nnGV2lq401J9eO7ca1K2cfWT1vrc0Ys6s5PEIym+UIuT9gEzc3+ev2kRf3mIVZZ3qm4rvnu92Sw7C5lwt638KS96MHT9pVt6cI1ouEqkteMW03qRWMtLhvb3AY3ROOtpKnyp21WX7U2or2KR0hM530CWbu5lyp0Yf6pfE6EmBWUjDullGY4lirEDW6MXGs8LPqyk12R3tmyWqbSIuhUVK6pTl83W1J/qTzGXvJiyhqrV+q3HyeAMynPBs1nV16cJc4pmq1nuNosIYpU1+ZH3AZAAAAAAAAAAA8VYKUXF700012M0yxttg6ifHXa/ZXzft8TdWaX0hqOFxNc9WS8UgL0rgtueTAhWyZNOQFySMK5gZrMauBG2lDNeil11qfskn8DpF99HLuNQ6MWmvcqXVTi5ftPdH4vwNvvvo59wFLijGcZRklKMk1KL3ppmgaZ0TOzllZlSbxCpxcW+EZ9vb1nRGWrq3jVhKEllSTTQHOIXGOzvWBO4yZOmaMreWzrLMX9HVxumvhLsIq0hOrUcKUHVa3+rjCX5ze5Aerm4wsG9dEaOraU3qqLnrTbxvllvDfga9ofohVnU1rlbOC3uCkpSqdnq8F7Te4xSSSWElhJdS6gByj5XW/SrfPDYPV79d5+B1g558rOjnWVLVajLUkoyfVv6/DPkBpvydp69xU/FnVSg+cYRUc+aZ0KnI07QVJUFGEeEUorwNpt6uUBnFiqelMtVZAQ2lETGg8ygnxI52kq89WPD8aT4RX29hs2j7SNGEYrfhcX1sC3XpPBtVNbl3Ignhkxa1taK5rc+8C+AAAAAAAAAAKM5t0xvP57NclCPjhHSWc66V2i9KqPG9uMvYgI+zuckvQmQtzT1J5XiSFtU4ASWSzVR6hIpUAnOiFPEKr63US8FFY95MX/0cu4ieiL9Sqv0if+VfYTVenrRa5gehqkbK0uM7rhrs2dP7pT0O4/KX/DpfdAz7i1jUi4zipxfGMllPwKW9rGmsQjGC5RikvYYPodx+Uv8Ah0vuj0O4/KX/AA6X3QJPVGqRnodx+Uv+HS+6PQ7j8pf8Ol90CTaNY6bW2vRk1xgoT8NaUX7yU9DuPyl/w6X3S6rByhONWe01oODbSjuaf1UuYHI5Tw8k5o+trRTIm7t3CcoS4xlKL708GVomWE1yYE7rmJeV8Ix9JaXo20IyrVFTTlqxym8yxnCSRgXWl6EqLqqtFQ1tTWlmPr8tXGfYBsNrpCNKkscsvtb4niy0xtnJp7k8N9ppz0zRliKrww9zevjd4nm10nGOvq1I4c5tYnHhwXsSJR0OF7gk9GX6UuO57mc0hphv8dP9pG09ErGrdKNVyUaOs96eXUae9Lku0o6FkFEioAAAAAAAAA17pTox1FGpGLk4rE4x4uPNc8Gwlm8qasJvlFgc4vqZjWdXG7l7jPvSEdTFRd+H3MDYqMy7Ix6FPBdnLCAnOiMvp12wfsZsRrHQ15dd/wCGv9Rs4AAAAAAAAAAAc+6dWGpXjUS3VI7/APEjx9mPIgLJ4k+72nSelVhtraaSzKP8pDvjxXiso5rSeGn/AL3gar8qVT/tV/jP/QkabWqNuUcvCk8RzuT4NpG0fKfPNW1X6Oo/OSXwNTm/Wn+s/eQUZ4aPTZ5bCmC5C6nFYjUnFfVU5JeWS1kowJe16U3tLdTvK8F1JVW15PJ2j5FOkFze29z6TVdZ0q8YU5zS1tVwUmm0lnifPzZ3H/h6X8zvX/5iXlRp/aEdYABQAAAAACK6Q1tWkl9Z+xb38CVNZ6TV8yx9VY8WBq99U4kG1rSXeveSd7I9dGbdSuFJ8IQqVH3xju9rQEq5YLNWZdcCzOIGx9CY/wAnWfOol5RX2myGvdDPoqi/S5/yr7DYQAAAAAAAAAAAozlenrPY3FaK3JTbiuUZb17zqjOfdL1m6n3QT78Ack+USebm2X6H31Gawnvf6zNg6ey/nlJcqVP2zZryfHvZNFWeQ5FGwoUYyGwPLO7/APD5DFhdPnfS9lKkjg7Z9A/IFH/pdR872v7IwXwKjpQAAAw3dM8u7YGcCOd4zy759oGbdXCpxcn4drNO0lV1st8W8sztPXdScI7ODlhttcM7lj4ms3Mrh/1efsAsXSM7o9atuUuCw4v87PFdxE1KVw/6CfkTNhpBUqUIzTg1H1k0/nPiBJVqBjTomPPTtPm/Jlt6bp9vkwJnR9SVHOo8ZxnKzwMtaUqR3ueexpYNYlp+PUpfusx6mms9Uv3WB0fRt9GtHK3NPElyZmGj9GbxwVSUt2tq6sevCzltdXEnVpPvAmwQv4RK/hECZBDfhIfhQCZInTWldjiMcazWd/CK+0t/hdLmaz0muJTqKcE5rVSlDDymutc0BeqabrJ5VR927HkYbpSrZnN8XnON7ZCVLyf91U/cZIR0okkn6u5bnuYHMflFtnG/jhNxdGlh4b3xcs7+BrN1QdJQcmvXgpxxLO59T5PsO0XVeM+LT78MjalCm+MYPvjFgch2q5rzG0XNeZ1qVhRf4lP9yJlaDsLeNzS1qFCpFyUZxlRhJOL3PKaA43r9q8xrH049BaMf9QsX/wCpR+6U/wCWtFv+z7Pwtqa9yA+ZMn0R8g8caIXbd3L/AMyXwJF9D9Fv+z7XwoxXuJzRdGjbU40qFOFGnHLjTprEU3x3ATAMRXZ69JAt7MpskABR0UUdBAAU9HQ9GXIADz6Ig7SPJeSKAB6HHkvJFPQ4/VXkgAHoceS8kHZx5LyQAD0Rcl5B2iAAp6Ig7NAAefQ0U9CRUAeXYRKPR0eRQAeXoyD6izU6P0ZfOpxfeigAtvotbv8Aoo+R5/5Ttv7pFAAXRW3/ALpFyHRiguFNLuAAuLQNP6p7WhKa6gALkdGRXBF6NmkVAHtUD0qQAH//2Q=="/>
          <p:cNvSpPr>
            <a:spLocks noChangeAspect="1" noChangeArrowheads="1"/>
          </p:cNvSpPr>
          <p:nvPr/>
        </p:nvSpPr>
        <p:spPr bwMode="auto">
          <a:xfrm>
            <a:off x="1524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http://www.grupoprevenir.es/prl/wp-content/uploads/2011/05/contrato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2562" y="3300913"/>
            <a:ext cx="3749438" cy="27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CuadroTexto">
            <a:hlinkClick r:id="rId4" action="ppaction://hlinkfile"/>
          </p:cNvPr>
          <p:cNvSpPr txBox="1"/>
          <p:nvPr/>
        </p:nvSpPr>
        <p:spPr>
          <a:xfrm>
            <a:off x="2581540" y="4544374"/>
            <a:ext cx="4463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i="1" dirty="0" smtClean="0"/>
              <a:t>Que pasa con el Programa </a:t>
            </a:r>
            <a:r>
              <a:rPr lang="es-CO" sz="2800" b="1" i="1" dirty="0" smtClean="0">
                <a:solidFill>
                  <a:srgbClr val="7030A0"/>
                </a:solidFill>
              </a:rPr>
              <a:t>Tradicional </a:t>
            </a:r>
            <a:r>
              <a:rPr lang="es-CO" sz="2800" b="1" i="1" dirty="0">
                <a:solidFill>
                  <a:srgbClr val="7030A0"/>
                </a:solidFill>
              </a:rPr>
              <a:t>E</a:t>
            </a:r>
            <a:r>
              <a:rPr lang="es-CO" sz="2800" b="1" i="1" dirty="0" smtClean="0">
                <a:solidFill>
                  <a:srgbClr val="7030A0"/>
                </a:solidFill>
              </a:rPr>
              <a:t>special?</a:t>
            </a:r>
            <a:endParaRPr lang="es-CO" sz="2800" b="1" i="1" dirty="0">
              <a:solidFill>
                <a:srgbClr val="7030A0"/>
              </a:solidFill>
            </a:endParaRPr>
          </a:p>
        </p:txBody>
      </p:sp>
      <p:sp>
        <p:nvSpPr>
          <p:cNvPr id="9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COMPLEMENTARIEDAD CON EL POS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0" name="1 CuadroTexto"/>
          <p:cNvSpPr txBox="1"/>
          <p:nvPr/>
        </p:nvSpPr>
        <p:spPr>
          <a:xfrm>
            <a:off x="7174151" y="1659250"/>
            <a:ext cx="379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/>
              <a:t>ORO PLUS</a:t>
            </a:r>
          </a:p>
        </p:txBody>
      </p:sp>
      <p:sp>
        <p:nvSpPr>
          <p:cNvPr id="11" name="1 CuadroTexto"/>
          <p:cNvSpPr txBox="1"/>
          <p:nvPr/>
        </p:nvSpPr>
        <p:spPr>
          <a:xfrm>
            <a:off x="2472554" y="2096809"/>
            <a:ext cx="40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solidFill>
                  <a:srgbClr val="FF0000"/>
                </a:solidFill>
              </a:rPr>
              <a:t>Exclusivamente</a:t>
            </a:r>
            <a:endParaRPr lang="es-CO" sz="4400" b="1" dirty="0">
              <a:solidFill>
                <a:srgbClr val="FF0000"/>
              </a:solidFill>
            </a:endParaRPr>
          </a:p>
        </p:txBody>
      </p:sp>
      <p:sp>
        <p:nvSpPr>
          <p:cNvPr id="12" name="1 CuadroTexto"/>
          <p:cNvSpPr txBox="1"/>
          <p:nvPr/>
        </p:nvSpPr>
        <p:spPr>
          <a:xfrm>
            <a:off x="7391401" y="2730937"/>
            <a:ext cx="415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/>
              <a:t>ORO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6362163" y="2120347"/>
            <a:ext cx="786230" cy="286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endCxn id="12" idx="1"/>
          </p:cNvCxnSpPr>
          <p:nvPr/>
        </p:nvCxnSpPr>
        <p:spPr>
          <a:xfrm>
            <a:off x="6362163" y="2405893"/>
            <a:ext cx="1029238" cy="678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4393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  <p:sndAc>
          <p:stSnd>
            <p:snd r:embed="rId5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2517501" y="1611577"/>
            <a:ext cx="8332788" cy="93503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Estar afiliados al POS (régimen contributivo).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Diligencia declaración de estado de salud.</a:t>
            </a:r>
          </a:p>
        </p:txBody>
      </p:sp>
      <p:pic>
        <p:nvPicPr>
          <p:cNvPr id="15362" name="Picture 2" descr="http://www.cefa.edu.co/ley100/IMAGENES/P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5340" y="2968487"/>
            <a:ext cx="6432376" cy="31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CLAUSULA DECIMO PRIMERA: Obligaciones del contratante y/o Usuarios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426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icinaprepagada.coomeva.com.co/imagenes/galeria/img842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826" y="1175558"/>
            <a:ext cx="3895286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ecnoautos.com/wp-content/uploads/imagenes/coomeva/eps/descripcion/red-suroccidente/telefono-coomeva-eps-cali-uba-puerto-tejada-coomeva-eps-sa-valle-del-cauca.jpg?fb01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9692" y="2618769"/>
            <a:ext cx="319401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noticierotvputumayo.com/wp-content/uploads/2013/12/Untitled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7892" y="4061981"/>
            <a:ext cx="3019162" cy="22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IPS ASIGNACION USUARIOS COMUNES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93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  <p:sndAc>
          <p:stSnd>
            <p:snd r:embed="rId6" name="type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03042" y="438296"/>
            <a:ext cx="9994006" cy="572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Defina el periodo de carencia para  cobertura de maternidad, usuaria sola y acompañada en el contrato en el Programa Oro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Sola: A partir del primer día del mes Trece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Acompañada: A partir del primer día del segundo mes (la fecha de afiliación del acompañante deberá ser mayor o igual a la usuaria)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Sola: A partir del primer día del cuarto mes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Acompañada: A partir del primer día del segundo mes (la fecha de afiliación del acompañante deberá ser mayor o igual a la usuaria)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Sola: A partir del primer día del Séptimo mes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Usuaria Acompañada: A partir del primer día del segundo mes (la fecha de afiliación del acompañante deberá ser mayor o igual a la usuaria)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188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223792" y="404665"/>
            <a:ext cx="4063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ATENCION</a:t>
            </a:r>
          </a:p>
          <a:p>
            <a:pPr algn="ctr"/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 atención ordenamientos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999656" y="2045065"/>
            <a:ext cx="648126" cy="604674"/>
          </a:xfrm>
          <a:prstGeom prst="roundRect">
            <a:avLst>
              <a:gd name="adj" fmla="val 10000"/>
            </a:avLst>
          </a:prstGeom>
          <a:blipFill rotWithShape="1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3 Rectángulo"/>
          <p:cNvSpPr/>
          <p:nvPr/>
        </p:nvSpPr>
        <p:spPr>
          <a:xfrm>
            <a:off x="2553141" y="2780928"/>
            <a:ext cx="19586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dirty="0"/>
              <a:t>USUARIO COMÚN</a:t>
            </a:r>
          </a:p>
          <a:p>
            <a:pPr algn="ctr"/>
            <a:r>
              <a:rPr lang="es-ES" sz="1400" b="1" dirty="0"/>
              <a:t>Oro, Años Dorados Oro y Oro Plus</a:t>
            </a:r>
            <a:endParaRPr lang="es-CO" sz="1400" dirty="0"/>
          </a:p>
        </p:txBody>
      </p:sp>
      <p:pic>
        <p:nvPicPr>
          <p:cNvPr id="5" name="Picture 24" descr="MC900431641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050293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248413" y="4849997"/>
            <a:ext cx="2207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1400" b="1" dirty="0"/>
              <a:t>USUARIO Otros programas </a:t>
            </a:r>
          </a:p>
        </p:txBody>
      </p:sp>
      <p:sp>
        <p:nvSpPr>
          <p:cNvPr id="8" name="109 Rectángulo redondeado"/>
          <p:cNvSpPr/>
          <p:nvPr/>
        </p:nvSpPr>
        <p:spPr>
          <a:xfrm>
            <a:off x="6449541" y="4005064"/>
            <a:ext cx="2454771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BARRA</a:t>
            </a:r>
          </a:p>
          <a:p>
            <a:pPr algn="ctr"/>
            <a:r>
              <a:rPr lang="es-CO" dirty="0"/>
              <a:t>UIS</a:t>
            </a:r>
          </a:p>
        </p:txBody>
      </p:sp>
      <p:sp>
        <p:nvSpPr>
          <p:cNvPr id="9" name="120 Rectángulo redondeado"/>
          <p:cNvSpPr/>
          <p:nvPr/>
        </p:nvSpPr>
        <p:spPr>
          <a:xfrm>
            <a:off x="6449540" y="4778012"/>
            <a:ext cx="2483347" cy="3791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BARRA</a:t>
            </a:r>
          </a:p>
          <a:p>
            <a:pPr algn="ctr"/>
            <a:r>
              <a:rPr lang="es-CO" dirty="0"/>
              <a:t>Integral de MP</a:t>
            </a:r>
          </a:p>
        </p:txBody>
      </p:sp>
      <p:sp>
        <p:nvSpPr>
          <p:cNvPr id="10" name="121 Rectángulo redondeado"/>
          <p:cNvSpPr/>
          <p:nvPr/>
        </p:nvSpPr>
        <p:spPr>
          <a:xfrm>
            <a:off x="6478115" y="5517232"/>
            <a:ext cx="2432697" cy="4101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SALA SIP</a:t>
            </a:r>
          </a:p>
        </p:txBody>
      </p:sp>
      <p:sp>
        <p:nvSpPr>
          <p:cNvPr id="11" name="109 Rectángulo redondeado"/>
          <p:cNvSpPr/>
          <p:nvPr/>
        </p:nvSpPr>
        <p:spPr>
          <a:xfrm>
            <a:off x="6456040" y="1737552"/>
            <a:ext cx="2454772" cy="3953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BARRA MP</a:t>
            </a:r>
          </a:p>
          <a:p>
            <a:pPr algn="ctr"/>
            <a:r>
              <a:rPr lang="es-CO" dirty="0"/>
              <a:t>UIS</a:t>
            </a:r>
          </a:p>
        </p:txBody>
      </p:sp>
      <p:sp>
        <p:nvSpPr>
          <p:cNvPr id="12" name="120 Rectángulo redondeado"/>
          <p:cNvSpPr/>
          <p:nvPr/>
        </p:nvSpPr>
        <p:spPr>
          <a:xfrm>
            <a:off x="6456040" y="2348881"/>
            <a:ext cx="2454772" cy="3321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BARRA MP</a:t>
            </a:r>
          </a:p>
          <a:p>
            <a:pPr algn="ctr"/>
            <a:r>
              <a:rPr lang="es-CO" dirty="0"/>
              <a:t>UIS</a:t>
            </a:r>
          </a:p>
        </p:txBody>
      </p:sp>
      <p:sp>
        <p:nvSpPr>
          <p:cNvPr id="13" name="121 Rectángulo redondeado"/>
          <p:cNvSpPr/>
          <p:nvPr/>
        </p:nvSpPr>
        <p:spPr>
          <a:xfrm>
            <a:off x="6478115" y="2924945"/>
            <a:ext cx="2454772" cy="3321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SALA SIP</a:t>
            </a:r>
          </a:p>
        </p:txBody>
      </p:sp>
      <p:cxnSp>
        <p:nvCxnSpPr>
          <p:cNvPr id="15" name="14 Conector angular"/>
          <p:cNvCxnSpPr>
            <a:stCxn id="3" idx="3"/>
            <a:endCxn id="11" idx="1"/>
          </p:cNvCxnSpPr>
          <p:nvPr/>
        </p:nvCxnSpPr>
        <p:spPr>
          <a:xfrm flipV="1">
            <a:off x="3647782" y="1935204"/>
            <a:ext cx="2808258" cy="412198"/>
          </a:xfrm>
          <a:prstGeom prst="bentConnector3">
            <a:avLst>
              <a:gd name="adj1" fmla="val 37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3" idx="3"/>
            <a:endCxn id="12" idx="1"/>
          </p:cNvCxnSpPr>
          <p:nvPr/>
        </p:nvCxnSpPr>
        <p:spPr>
          <a:xfrm>
            <a:off x="3647782" y="2347403"/>
            <a:ext cx="2808258" cy="167543"/>
          </a:xfrm>
          <a:prstGeom prst="bentConnector3">
            <a:avLst>
              <a:gd name="adj1" fmla="val 37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3" idx="3"/>
            <a:endCxn id="13" idx="1"/>
          </p:cNvCxnSpPr>
          <p:nvPr/>
        </p:nvCxnSpPr>
        <p:spPr>
          <a:xfrm>
            <a:off x="3647783" y="2347403"/>
            <a:ext cx="2830333" cy="743607"/>
          </a:xfrm>
          <a:prstGeom prst="bentConnector3">
            <a:avLst>
              <a:gd name="adj1" fmla="val 36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5" idx="3"/>
            <a:endCxn id="8" idx="1"/>
          </p:cNvCxnSpPr>
          <p:nvPr/>
        </p:nvCxnSpPr>
        <p:spPr>
          <a:xfrm flipV="1">
            <a:off x="3704506" y="4221088"/>
            <a:ext cx="2745034" cy="181630"/>
          </a:xfrm>
          <a:prstGeom prst="bentConnector3">
            <a:avLst>
              <a:gd name="adj1" fmla="val 37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5" idx="3"/>
            <a:endCxn id="9" idx="1"/>
          </p:cNvCxnSpPr>
          <p:nvPr/>
        </p:nvCxnSpPr>
        <p:spPr>
          <a:xfrm>
            <a:off x="3704507" y="4402718"/>
            <a:ext cx="2745033" cy="564884"/>
          </a:xfrm>
          <a:prstGeom prst="bentConnector3">
            <a:avLst>
              <a:gd name="adj1" fmla="val 37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5" idx="3"/>
            <a:endCxn id="10" idx="1"/>
          </p:cNvCxnSpPr>
          <p:nvPr/>
        </p:nvCxnSpPr>
        <p:spPr>
          <a:xfrm>
            <a:off x="3704506" y="4402719"/>
            <a:ext cx="2773608" cy="1319599"/>
          </a:xfrm>
          <a:prstGeom prst="bentConnector3">
            <a:avLst>
              <a:gd name="adj1" fmla="val 362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655840" y="1609056"/>
            <a:ext cx="142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Cubrimiento MP 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4649327" y="2141304"/>
            <a:ext cx="16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Cobertura POS Puro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4751790" y="2784179"/>
            <a:ext cx="160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No POS CTC Tutela 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4751791" y="3519592"/>
            <a:ext cx="160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Cubrimiento MP y</a:t>
            </a:r>
          </a:p>
          <a:p>
            <a:r>
              <a:rPr lang="es-CO" sz="1400" dirty="0"/>
              <a:t>EPS solo si tienen</a:t>
            </a:r>
          </a:p>
          <a:p>
            <a:r>
              <a:rPr lang="es-CO" sz="1400" dirty="0"/>
              <a:t>IPS Asignación U.I.S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4655841" y="4705400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Cubrimiento MP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655841" y="5445225"/>
            <a:ext cx="139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Cubrimiento EPS</a:t>
            </a:r>
          </a:p>
        </p:txBody>
      </p:sp>
    </p:spTree>
    <p:extLst>
      <p:ext uri="{BB962C8B-B14F-4D97-AF65-F5344CB8AC3E}">
        <p14:creationId xmlns:p14="http://schemas.microsoft.com/office/powerpoint/2010/main" xmlns="" val="156106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  <p:sndAc>
          <p:stSnd>
            <p:snd r:embed="rId5" name="cashreg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guiainfantil.com/images/blog/200/212/001_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7657" y="1697626"/>
            <a:ext cx="3712667" cy="33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2162219" y="1771462"/>
            <a:ext cx="5762581" cy="3256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s-CO" sz="2000" dirty="0"/>
              <a:t>Para el ingreso de </a:t>
            </a:r>
            <a:r>
              <a:rPr lang="es-CO" sz="2000" b="1" dirty="0" smtClean="0"/>
              <a:t>Bebe </a:t>
            </a:r>
            <a:r>
              <a:rPr lang="es-CO" sz="2000" b="1" dirty="0"/>
              <a:t>G</a:t>
            </a:r>
            <a:r>
              <a:rPr lang="es-CO" sz="2000" b="1" dirty="0" smtClean="0"/>
              <a:t>estante </a:t>
            </a:r>
            <a:r>
              <a:rPr lang="es-CO" sz="2000" dirty="0"/>
              <a:t>no se cobrara la cuota mes hasta el nacimiento. </a:t>
            </a:r>
            <a:endParaRPr lang="es-CO" sz="2000" dirty="0" smtClean="0"/>
          </a:p>
          <a:p>
            <a:pPr lvl="0" algn="just"/>
            <a:endParaRPr lang="es-CO" sz="2000" dirty="0" smtClean="0"/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Estar entre la semana 22-26 de gestación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Tener EPS Con Coomeva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La madre pertenecer a programa Oro u Oro PLUS, 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Cumplir con los parámetros definidos en auditoria de ingreso con respecto a la ecografía nivel 3)</a:t>
            </a:r>
          </a:p>
          <a:p>
            <a:pPr algn="just"/>
            <a:r>
              <a:rPr lang="es-CO" sz="2000" dirty="0" smtClean="0"/>
              <a:t> 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CO" sz="600" b="1" dirty="0"/>
          </a:p>
        </p:txBody>
      </p:sp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OTRO SI Bebe Gestante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836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0661" y="851227"/>
            <a:ext cx="3333750" cy="50577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3096" y="261258"/>
            <a:ext cx="4444444" cy="44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3832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  <p:sndAc>
          <p:stSnd>
            <p:snd r:embed="rId5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4294967295"/>
          </p:nvPr>
        </p:nvSpPr>
        <p:spPr>
          <a:xfrm>
            <a:off x="2377398" y="1940091"/>
            <a:ext cx="4270146" cy="8715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CO" sz="3200" dirty="0"/>
              <a:t>S</a:t>
            </a:r>
            <a:r>
              <a:rPr lang="es-CO" sz="3200" dirty="0" smtClean="0"/>
              <a:t>e </a:t>
            </a:r>
            <a:r>
              <a:rPr lang="es-CO" sz="3200" dirty="0"/>
              <a:t>cubrirá a partir del mes </a:t>
            </a:r>
            <a:r>
              <a:rPr lang="es-CO" sz="3200" b="1" dirty="0" smtClean="0"/>
              <a:t>13</a:t>
            </a:r>
            <a:r>
              <a:rPr lang="es-CO" sz="3200" dirty="0" smtClean="0"/>
              <a:t> </a:t>
            </a:r>
          </a:p>
          <a:p>
            <a:pPr marL="0" lvl="0" indent="0">
              <a:buNone/>
            </a:pPr>
            <a:endParaRPr lang="es-CO" sz="3200" dirty="0" smtClean="0"/>
          </a:p>
          <a:p>
            <a:pPr marL="0" lvl="0" indent="0">
              <a:buNone/>
            </a:pPr>
            <a:r>
              <a:rPr lang="es-CO" sz="2800" dirty="0" smtClean="0"/>
              <a:t>En </a:t>
            </a:r>
            <a:r>
              <a:rPr lang="es-CO" sz="2800" dirty="0"/>
              <a:t>el 2014 se cubría a partir del mes 25</a:t>
            </a:r>
          </a:p>
          <a:p>
            <a:endParaRPr lang="es-CO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9431" y="1776759"/>
            <a:ext cx="4484912" cy="2988774"/>
          </a:xfrm>
          <a:prstGeom prst="rect">
            <a:avLst/>
          </a:prstGeom>
        </p:spPr>
      </p:pic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RESONANCIA MAGNETICA NUCLEAR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374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aludenlanube.com/wp-content/uploads/2013/07/embarazo-en-solitario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8193" y="1065191"/>
            <a:ext cx="4938129" cy="4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2367763" y="1065191"/>
            <a:ext cx="653112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 Oro más de 1 usuario </a:t>
            </a:r>
          </a:p>
          <a:p>
            <a:pPr algn="just">
              <a:spcBef>
                <a:spcPct val="50000"/>
              </a:spcBef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( 1 día del 2 mes de afiliacion)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Oro sola en el contrato </a:t>
            </a:r>
          </a:p>
          <a:p>
            <a:pPr algn="just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(1 día del 4 mes</a:t>
            </a:r>
            <a:r>
              <a:rPr lang="en-US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 2 Ecografías de nivel II</a:t>
            </a: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Un PBF- Una eco circulacion feto placentaria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ea typeface="Verdana" pitchFamily="34" charset="0"/>
                <a:cs typeface="Verdana" pitchFamily="34" charset="0"/>
              </a:rPr>
              <a:t> 1 Ecografía nivel III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j-lt"/>
                <a:ea typeface="Verdana" pitchFamily="34" charset="0"/>
                <a:cs typeface="Verdana" pitchFamily="34" charset="0"/>
              </a:rPr>
              <a:t>Ilimitadas en ALTO RIESGO</a:t>
            </a: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Verdana" pitchFamily="34" charset="0"/>
                <a:cs typeface="Verdana" pitchFamily="34" charset="0"/>
              </a:rPr>
              <a:t> Analgesia obstetrica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s-CO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Verdana" pitchFamily="34" charset="0"/>
                <a:cs typeface="Verdana" pitchFamily="34" charset="0"/>
              </a:rPr>
              <a:t> Cobertura para el RN 15 días</a:t>
            </a:r>
            <a:endParaRPr lang="es-ES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+mj-lt"/>
                <a:ea typeface="Verdana" pitchFamily="34" charset="0"/>
                <a:cs typeface="Verdana" pitchFamily="34" charset="0"/>
              </a:rPr>
              <a:t>Parto y/o cesarea</a:t>
            </a:r>
          </a:p>
        </p:txBody>
      </p:sp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COBERTURA DE MATERNIDAD PROGRAMA ORO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37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  <p:sndAc>
          <p:stSnd>
            <p:snd r:embed="rId4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23135" y="1957266"/>
            <a:ext cx="4408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2800" dirty="0"/>
              <a:t>Se extiende los días de atención hospitalaria por Psiquiatría a </a:t>
            </a:r>
            <a:r>
              <a:rPr lang="es-CO" sz="2800" b="1" dirty="0"/>
              <a:t>60</a:t>
            </a:r>
            <a:r>
              <a:rPr lang="es-CO" sz="2800" dirty="0"/>
              <a:t> días  </a:t>
            </a:r>
            <a:endParaRPr lang="es-CO" sz="2800" dirty="0" smtClean="0"/>
          </a:p>
          <a:p>
            <a:pPr lvl="0" algn="just"/>
            <a:endParaRPr lang="es-CO" sz="2800" dirty="0"/>
          </a:p>
          <a:p>
            <a:pPr lvl="0" algn="just"/>
            <a:r>
              <a:rPr lang="es-CO" sz="2800" dirty="0" smtClean="0"/>
              <a:t>(</a:t>
            </a:r>
            <a:r>
              <a:rPr lang="es-CO" sz="2800" dirty="0"/>
              <a:t>antes estaba en 30)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036" y="527633"/>
            <a:ext cx="5058163" cy="5106033"/>
          </a:xfrm>
          <a:prstGeom prst="rect">
            <a:avLst/>
          </a:prstGeom>
        </p:spPr>
      </p:pic>
      <p:sp>
        <p:nvSpPr>
          <p:cNvPr id="5" name="5 Documento"/>
          <p:cNvSpPr/>
          <p:nvPr/>
        </p:nvSpPr>
        <p:spPr>
          <a:xfrm>
            <a:off x="-41451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HOSPITALIZACIÓN PSIQUIATRICA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01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  <p:sndAc>
          <p:stSnd>
            <p:snd r:embed="rId4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107545" y="2479707"/>
            <a:ext cx="32500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2400" dirty="0"/>
              <a:t>Transfusión sanguínea asciende la cobertura a </a:t>
            </a:r>
            <a:r>
              <a:rPr lang="es-CO" sz="2400" b="1" dirty="0"/>
              <a:t>20 </a:t>
            </a:r>
            <a:r>
              <a:rPr lang="es-CO" sz="2400" b="1" dirty="0" smtClean="0"/>
              <a:t>SMLV</a:t>
            </a:r>
          </a:p>
          <a:p>
            <a:pPr lvl="0" algn="just"/>
            <a:r>
              <a:rPr lang="es-CO" sz="2400" b="1" dirty="0" smtClean="0"/>
              <a:t> </a:t>
            </a:r>
          </a:p>
          <a:p>
            <a:pPr lvl="0" algn="just"/>
            <a:r>
              <a:rPr lang="es-CO" sz="2400" dirty="0" smtClean="0"/>
              <a:t>Antes </a:t>
            </a:r>
            <a:r>
              <a:rPr lang="es-CO" sz="2400" dirty="0"/>
              <a:t>15 SMLV</a:t>
            </a:r>
          </a:p>
        </p:txBody>
      </p:sp>
      <p:sp>
        <p:nvSpPr>
          <p:cNvPr id="4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COBERTURA DE SANGRE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1556" y="1294690"/>
            <a:ext cx="5776174" cy="43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34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  <p:sndAc>
          <p:stSnd>
            <p:snd r:embed="rId4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26813" y="1985456"/>
            <a:ext cx="4602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2000" dirty="0"/>
              <a:t>Medicamentos Ambulatorios </a:t>
            </a:r>
            <a:r>
              <a:rPr lang="es-CO" sz="2000" b="1" dirty="0"/>
              <a:t>Pos-Hospitalarios,</a:t>
            </a:r>
            <a:r>
              <a:rPr lang="es-CO" sz="2000" dirty="0"/>
              <a:t> derivados de hospitalizaciones autorizadas por MP hasta 30 días posteriores al evento Hasta $300.000 usuario año contrato según condiciones de negociación. </a:t>
            </a:r>
            <a:endParaRPr lang="es-CO" sz="20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2000" dirty="0"/>
              <a:t>Bajo la modalidad de reembolso y a través de Operador externo</a:t>
            </a:r>
          </a:p>
        </p:txBody>
      </p:sp>
      <p:sp>
        <p:nvSpPr>
          <p:cNvPr id="4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MEDICAMENTOS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2924" y="1403193"/>
            <a:ext cx="4739426" cy="39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17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  <p:sndAc>
          <p:stSnd>
            <p:snd r:embed="rId4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002972" y="1369559"/>
            <a:ext cx="9681029" cy="45259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s-CO" b="1" i="1" dirty="0"/>
              <a:t>Medicamentos pos- hospitalarios es  por modalidad de  reembolso</a:t>
            </a:r>
            <a:r>
              <a:rPr lang="es-CO" i="1" dirty="0"/>
              <a:t>:</a:t>
            </a:r>
            <a:endParaRPr lang="es-CO" dirty="0"/>
          </a:p>
          <a:p>
            <a:pPr marL="0" indent="0" algn="just">
              <a:buNone/>
            </a:pPr>
            <a:r>
              <a:rPr lang="es-CO" i="1" dirty="0"/>
              <a:t> </a:t>
            </a:r>
            <a:endParaRPr lang="es-CO" dirty="0"/>
          </a:p>
          <a:p>
            <a:pPr algn="just"/>
            <a:r>
              <a:rPr lang="es-CO" dirty="0"/>
              <a:t>Es a través de ACE Seguros, </a:t>
            </a:r>
            <a:r>
              <a:rPr lang="es-CO" u="sng" dirty="0"/>
              <a:t>cubre a usuarios Oro y Oro Plus  SOLAMENTE,</a:t>
            </a:r>
            <a:r>
              <a:rPr lang="es-CO" dirty="0"/>
              <a:t> la cobertura de medicamentos se da  como consecuencia de una enfermedad general o un accidente de origen común (NO LABORAL), el usuarios debe haber estado hospitalizado por un periodo superior a 24 horas, la Compañía cubrirá el costo de los medicamentos ambulatorios prescritos por el médico tratante hasta por un valor de hasta $300.000 anuales. (no importa si son genéricos o si son comerciales el monto es 300.000 usuario/año/contrato).</a:t>
            </a:r>
          </a:p>
          <a:p>
            <a:pPr marL="0" indent="0" algn="just">
              <a:buNone/>
            </a:pPr>
            <a:endParaRPr lang="es-CO" dirty="0"/>
          </a:p>
          <a:p>
            <a:pPr algn="just"/>
            <a:r>
              <a:rPr lang="es-CO" dirty="0"/>
              <a:t>Para acceder al reembolso el usuario debe comunicarse a la Línea de Siniestros </a:t>
            </a:r>
            <a:r>
              <a:rPr lang="es-CO" b="1" dirty="0"/>
              <a:t>01 8000 526 006</a:t>
            </a:r>
            <a:endParaRPr lang="es-CO" dirty="0"/>
          </a:p>
          <a:p>
            <a:pPr marL="0" indent="0" algn="just">
              <a:buNone/>
            </a:pPr>
            <a:r>
              <a:rPr lang="es-CO" dirty="0"/>
              <a:t> </a:t>
            </a:r>
          </a:p>
          <a:p>
            <a:pPr algn="just"/>
            <a:r>
              <a:rPr lang="es-CO" dirty="0"/>
              <a:t>Este beneficio también contempla una póliza por muerte accidental de $5.500.000, OJO: esto es independiente del seguro de vida obligatorio (anteriormente auxilio funerario) que está por valor de $1.450.000 para todos los usuarios de los programas MI a excepción de HCM y Tradicional especial.</a:t>
            </a:r>
          </a:p>
          <a:p>
            <a:pPr algn="just"/>
            <a:endParaRPr lang="es-CO" dirty="0"/>
          </a:p>
        </p:txBody>
      </p:sp>
      <p:sp>
        <p:nvSpPr>
          <p:cNvPr id="4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MEDICAMENTOS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52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stSnd>
            <p:snd r:embed="rId3" name="click.wav"/>
          </p:stSnd>
        </p:sndAc>
      </p:transition>
    </mc:Choice>
    <mc:Fallback>
      <p:transition spd="slow"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467596" y="5219639"/>
            <a:ext cx="73203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2000" dirty="0"/>
              <a:t>Asistencia de viaje en exterior </a:t>
            </a:r>
            <a:r>
              <a:rPr lang="es-CO" sz="2000" b="1" dirty="0"/>
              <a:t>35.000 USD </a:t>
            </a:r>
            <a:r>
              <a:rPr lang="es-CO" sz="2000" b="1" dirty="0" smtClean="0"/>
              <a:t>o Euros</a:t>
            </a:r>
            <a:endParaRPr lang="es-CO" sz="2000" b="1" dirty="0"/>
          </a:p>
          <a:p>
            <a:pPr lvl="0" algn="just"/>
            <a:r>
              <a:rPr lang="es-CO" sz="2000" b="1" dirty="0" smtClean="0"/>
              <a:t>5.000 Dólares para </a:t>
            </a:r>
            <a:r>
              <a:rPr lang="es-CO" sz="2000" b="1" dirty="0"/>
              <a:t>cobertura de preexistencias hasta 90 días evento</a:t>
            </a:r>
          </a:p>
        </p:txBody>
      </p:sp>
      <p:sp>
        <p:nvSpPr>
          <p:cNvPr id="7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COBERTURA EN EL EXTERIOR </a:t>
            </a:r>
          </a:p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(Assist Card)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5482" y="1124933"/>
            <a:ext cx="5709726" cy="38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288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  <p:sndAc>
          <p:stSnd>
            <p:snd r:embed="rId4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5166" y="489812"/>
            <a:ext cx="7740204" cy="592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2. Cuáles </a:t>
            </a:r>
            <a:r>
              <a:rPr lang="es-CO" b="1" dirty="0"/>
              <a:t>son las coberturas que incluye el servicio de asistencia por </a:t>
            </a:r>
            <a:r>
              <a:rPr lang="es-CO" b="1" dirty="0" smtClean="0"/>
              <a:t>convalecencia</a:t>
            </a:r>
          </a:p>
          <a:p>
            <a:pPr lvl="0"/>
            <a:endParaRPr lang="es-CO" dirty="0"/>
          </a:p>
          <a:p>
            <a:r>
              <a:rPr lang="es-CO" dirty="0"/>
              <a:t> </a:t>
            </a:r>
            <a:r>
              <a:rPr lang="es-CO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s-CO" dirty="0"/>
              <a:t>Dos traslados para consultas medicas</a:t>
            </a:r>
          </a:p>
          <a:p>
            <a:pPr lvl="0"/>
            <a:r>
              <a:rPr lang="es-CO" dirty="0"/>
              <a:t>Dos traslados para toma de ayudas diagnosticas</a:t>
            </a:r>
          </a:p>
          <a:p>
            <a:pPr lvl="0"/>
            <a:r>
              <a:rPr lang="es-CO" dirty="0"/>
              <a:t>Cuatro traslado de mensajería</a:t>
            </a:r>
          </a:p>
          <a:p>
            <a:pPr lvl="0"/>
            <a:r>
              <a:rPr lang="es-CO" dirty="0"/>
              <a:t>Asistencia Jurídica Telefónica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b)</a:t>
            </a:r>
          </a:p>
          <a:p>
            <a:pPr lvl="0"/>
            <a:r>
              <a:rPr lang="es-CO" dirty="0"/>
              <a:t>Dos traslados para consultas medicas</a:t>
            </a:r>
          </a:p>
          <a:p>
            <a:pPr lvl="0"/>
            <a:r>
              <a:rPr lang="es-CO" dirty="0"/>
              <a:t>tres traslados para toma de ayudas diagnosticas</a:t>
            </a:r>
          </a:p>
          <a:p>
            <a:pPr lvl="0"/>
            <a:r>
              <a:rPr lang="es-CO" dirty="0"/>
              <a:t>Cuatro traslado de mensajería</a:t>
            </a:r>
          </a:p>
          <a:p>
            <a:pPr lvl="0"/>
            <a:r>
              <a:rPr lang="es-CO" dirty="0"/>
              <a:t>Asistencia Jurídica Telefónica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c)</a:t>
            </a:r>
          </a:p>
          <a:p>
            <a:pPr lvl="0"/>
            <a:r>
              <a:rPr lang="es-CO" dirty="0"/>
              <a:t>Dos traslados para consultas medicas</a:t>
            </a:r>
          </a:p>
          <a:p>
            <a:pPr lvl="0"/>
            <a:r>
              <a:rPr lang="es-CO" dirty="0"/>
              <a:t>Dos traslados para toma de ayudas diagnosticas</a:t>
            </a:r>
          </a:p>
          <a:p>
            <a:pPr lvl="0"/>
            <a:r>
              <a:rPr lang="es-CO" dirty="0"/>
              <a:t>dos traslado de mensajería</a:t>
            </a:r>
          </a:p>
          <a:p>
            <a:pPr lvl="0"/>
            <a:r>
              <a:rPr lang="es-CO" dirty="0"/>
              <a:t>Asistencia Jurídica Telefónica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42511" y="938906"/>
            <a:ext cx="2063410" cy="17914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8829" y="2937255"/>
            <a:ext cx="2543175" cy="1266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2144" y="4305874"/>
            <a:ext cx="1733818" cy="17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0031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073500" y="5356676"/>
            <a:ext cx="7714445" cy="75388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CO" sz="3600" b="1" dirty="0" smtClean="0"/>
              <a:t>Se cubre al Año de Afiliación</a:t>
            </a:r>
            <a:endParaRPr lang="es-CO" sz="3600" b="1" dirty="0"/>
          </a:p>
        </p:txBody>
      </p:sp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COBERTURA PET SCAN</a:t>
            </a:r>
            <a:endParaRPr lang="es-CO" sz="2000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730" y="1211468"/>
            <a:ext cx="6239076" cy="37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771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  <p:sndAc>
          <p:stSnd>
            <p:snd r:embed="rId4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1876878" y="1376136"/>
            <a:ext cx="668655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dirty="0"/>
              <a:t>RMN se cubrirá a partir del mes </a:t>
            </a:r>
            <a:r>
              <a:rPr lang="es-CO" sz="2400" b="1" dirty="0"/>
              <a:t>13</a:t>
            </a:r>
            <a:r>
              <a:rPr lang="es-CO" sz="2400" dirty="0"/>
              <a:t> no del 25 como está </a:t>
            </a:r>
            <a:r>
              <a:rPr lang="es-CO" sz="2400" dirty="0" smtClean="0"/>
              <a:t>actualmente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u="sng" dirty="0"/>
              <a:t>Se reduce el periodo de carencia</a:t>
            </a:r>
            <a:r>
              <a:rPr lang="es-CO" sz="2400" dirty="0"/>
              <a:t> para usuaria sola en el contrato, y ahora tendrá derecho a la cobertura de maternidad si se embaraza a partir del 1 día del 4 mes (actualmente está a partir del mes 7</a:t>
            </a:r>
            <a:r>
              <a:rPr lang="es-CO" sz="2400" dirty="0" smtClean="0"/>
              <a:t>)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dirty="0"/>
              <a:t>Se extiende los días de atención hospitalaria por Psiquiatría a </a:t>
            </a:r>
            <a:r>
              <a:rPr lang="es-CO" sz="2400" b="1" dirty="0"/>
              <a:t>60</a:t>
            </a:r>
            <a:r>
              <a:rPr lang="es-CO" sz="2400" dirty="0"/>
              <a:t> días  (actualmente está en 30)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CO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4775" y="2053331"/>
            <a:ext cx="2891457" cy="2315469"/>
          </a:xfrm>
          <a:prstGeom prst="rect">
            <a:avLst/>
          </a:prstGeom>
        </p:spPr>
      </p:pic>
      <p:sp>
        <p:nvSpPr>
          <p:cNvPr id="6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NOVEDADES DEL PROGRAMA ORO 2015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35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  <p:sndAc>
          <p:stSnd>
            <p:snd r:embed="rId4" name="type.wav"/>
          </p:stSnd>
        </p:sndAc>
      </p:transition>
    </mc:Choice>
    <mc:Fallback>
      <p:transition spd="slow">
        <p:dissolv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1719310" y="1413782"/>
            <a:ext cx="7345362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es-CO" sz="2000" dirty="0"/>
              <a:t>Medicamentos Ambulatorios Pos-Hospitalarios, derivados de hospitalizaciones autorizadas por </a:t>
            </a:r>
            <a:r>
              <a:rPr lang="es-CO" sz="2000" dirty="0" smtClean="0"/>
              <a:t>MP hasta </a:t>
            </a:r>
            <a:r>
              <a:rPr lang="es-CO" sz="2000" dirty="0"/>
              <a:t>30 días posteriores al evento Hasta $300.000 usuario año contrato según condiciones de negociación. Bajo la modalidad de reembolso y a través de Operador </a:t>
            </a:r>
            <a:r>
              <a:rPr lang="es-CO" sz="2000" dirty="0" smtClean="0"/>
              <a:t>externo.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0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000" dirty="0"/>
              <a:t>Transfusión sanguínea asciende a cobertura de </a:t>
            </a:r>
            <a:r>
              <a:rPr lang="es-CO" sz="2000" b="1" dirty="0"/>
              <a:t>20 SMLV </a:t>
            </a:r>
            <a:r>
              <a:rPr lang="es-CO" sz="2000" dirty="0"/>
              <a:t>actualmente está en 15 </a:t>
            </a:r>
            <a:r>
              <a:rPr lang="es-CO" sz="2000" dirty="0" smtClean="0"/>
              <a:t>SMLV.</a:t>
            </a:r>
            <a:endParaRPr lang="es-CO" sz="2000" dirty="0"/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000" dirty="0" smtClean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Asistencia </a:t>
            </a:r>
            <a:r>
              <a:rPr lang="es-CO" sz="2000" dirty="0"/>
              <a:t>de viaje en exterior 35.000 USD </a:t>
            </a:r>
            <a:r>
              <a:rPr lang="es-CO" sz="2000" dirty="0" smtClean="0"/>
              <a:t>O Euros,  </a:t>
            </a:r>
            <a:r>
              <a:rPr lang="es-CO" sz="2000" dirty="0"/>
              <a:t>5.000 </a:t>
            </a:r>
            <a:r>
              <a:rPr lang="es-CO" sz="2000" dirty="0" smtClean="0"/>
              <a:t>para </a:t>
            </a:r>
            <a:r>
              <a:rPr lang="es-CO" sz="2000" dirty="0"/>
              <a:t>cobertura de preexistencias hasta 90 días </a:t>
            </a:r>
            <a:r>
              <a:rPr lang="es-CO" sz="2000" dirty="0" smtClean="0"/>
              <a:t>evento.</a:t>
            </a:r>
            <a:endParaRPr lang="es-CO" sz="2000" dirty="0"/>
          </a:p>
          <a:p>
            <a:pPr algn="just">
              <a:buFont typeface="Wingdings" panose="05000000000000000000" pitchFamily="2" charset="2"/>
              <a:buChar char="ü"/>
            </a:pPr>
            <a:endParaRPr lang="es-CO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4737" y="1941007"/>
            <a:ext cx="2542352" cy="2035907"/>
          </a:xfrm>
          <a:prstGeom prst="rect">
            <a:avLst/>
          </a:prstGeom>
        </p:spPr>
      </p:pic>
      <p:sp>
        <p:nvSpPr>
          <p:cNvPr id="6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NOVEDADES DEL PROGRAMA ORO 2015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3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  <p:sndAc>
          <p:stSnd>
            <p:snd r:embed="rId4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half" idx="4294967295"/>
          </p:nvPr>
        </p:nvSpPr>
        <p:spPr>
          <a:xfrm>
            <a:off x="2014017" y="1373867"/>
            <a:ext cx="6988175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dirty="0"/>
              <a:t>Se extiende los días de atención hospitalaria por Psiquiatría </a:t>
            </a:r>
            <a:r>
              <a:rPr lang="es-CO" sz="2400" b="1" dirty="0"/>
              <a:t>a 90 </a:t>
            </a:r>
            <a:r>
              <a:rPr lang="es-CO" sz="2400" dirty="0"/>
              <a:t>días  (actualmente está en 60</a:t>
            </a:r>
            <a:r>
              <a:rPr lang="es-CO" sz="2400" dirty="0" smtClean="0"/>
              <a:t>)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dirty="0"/>
              <a:t>Medicamentos Ambulatorios Pos-Hospitalarios, derivados de hospitalizaciones autorizadas por Coomeva Medicina Prepagada hasta 30 días posteriores al evento Hasta $300.000 usuario año contrato según condiciones de negociación. Bajo la modalidad de reembolso y a través de Operador externo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CO" sz="2400" dirty="0" smtClean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CO" sz="2400" dirty="0" smtClean="0"/>
              <a:t>Asistencia </a:t>
            </a:r>
            <a:r>
              <a:rPr lang="es-CO" sz="2400" dirty="0"/>
              <a:t>de viaje en exterior </a:t>
            </a:r>
            <a:r>
              <a:rPr lang="es-CO" sz="2400" b="1" dirty="0"/>
              <a:t>50.000 USD </a:t>
            </a:r>
            <a:r>
              <a:rPr lang="es-CO" sz="2400" dirty="0"/>
              <a:t>hasta 90 días evento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CO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9237" y="1562554"/>
            <a:ext cx="2308080" cy="18483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4782" y="3241886"/>
            <a:ext cx="2182535" cy="789926"/>
          </a:xfrm>
          <a:prstGeom prst="rect">
            <a:avLst/>
          </a:prstGeom>
        </p:spPr>
      </p:pic>
      <p:sp>
        <p:nvSpPr>
          <p:cNvPr id="6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NOVEDADES DEL PROGRAMA ORO-PLUS 2015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15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  <p:sndAc>
          <p:stSnd>
            <p:snd r:embed="rId5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67369" y="1107130"/>
            <a:ext cx="9829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b="1" dirty="0"/>
              <a:t>1 ENERO </a:t>
            </a:r>
            <a:r>
              <a:rPr lang="es-CO" sz="2000" b="1" dirty="0" smtClean="0"/>
              <a:t>2014</a:t>
            </a:r>
          </a:p>
          <a:p>
            <a:pPr algn="just"/>
            <a:endParaRPr lang="es-CO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2000" dirty="0" smtClean="0"/>
              <a:t>Pago </a:t>
            </a:r>
            <a:r>
              <a:rPr lang="es-CO" sz="2000" dirty="0"/>
              <a:t>de Copago único en urgencias relacionado con consulta,  DESAPARECIO el cobro de copago para laboratorio clínico de URGENCIAS y de otras ayudas diagnosticas de URGENCIAS. </a:t>
            </a:r>
            <a:endParaRPr lang="es-CO" sz="20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sz="2000" dirty="0"/>
              <a:t>El copago y pagos moderadores de laboratorio clínico y ayudas diagnosticas ambulatorias SE CONSERVA IGUAL. Para hacer efectivo esta directriz es necesario </a:t>
            </a:r>
            <a:r>
              <a:rPr lang="es-CO" sz="2000" u="sng" dirty="0"/>
              <a:t>realizar comunicación a los prestadores</a:t>
            </a:r>
            <a:r>
              <a:rPr lang="es-CO" sz="2000" dirty="0"/>
              <a:t> para que omitan estos cobros a partir del 1 de Enero del 2014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sz="2000" dirty="0"/>
          </a:p>
        </p:txBody>
      </p:sp>
      <p:pic>
        <p:nvPicPr>
          <p:cNvPr id="20482" name="Picture 2" descr="http://medicoacuadros.files.wordpress.com/2011/01/urgencias-c2a1y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4464" y="4277229"/>
            <a:ext cx="3695353" cy="19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SABIAS QUE?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84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  <p:sndAc>
          <p:stSnd>
            <p:snd r:embed="rId4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015689" y="1898636"/>
            <a:ext cx="5759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sz="2000" dirty="0"/>
              <a:t>Este servicio es </a:t>
            </a:r>
            <a:r>
              <a:rPr lang="es-CO" sz="2000" b="1" dirty="0"/>
              <a:t>prestado por CEM</a:t>
            </a:r>
            <a:r>
              <a:rPr lang="es-CO" sz="2000" dirty="0"/>
              <a:t> en Cali, Bogotá, Medellín, Barranquilla y Cartagena utilizando las mismas líneas de contacto telefónico, para </a:t>
            </a:r>
            <a:r>
              <a:rPr lang="es-CO" sz="2000" b="1" dirty="0"/>
              <a:t>todos los usuarios de Coomeva Medicina Prepagada (MI, CEM y SAO)</a:t>
            </a:r>
            <a:r>
              <a:rPr lang="es-CO" sz="2000" dirty="0"/>
              <a:t> sin ningún costo adicional, sin copagos, disponible 7 días las 24 horas en el lugar donde se encuentre el usuario, sujeto al área de cobertura de CEM.</a:t>
            </a:r>
          </a:p>
          <a:p>
            <a:pPr algn="just"/>
            <a:r>
              <a:rPr lang="es-CO" sz="2000" b="1" dirty="0"/>
              <a:t> </a:t>
            </a:r>
            <a:endParaRPr lang="es-CO" sz="2000" dirty="0"/>
          </a:p>
        </p:txBody>
      </p:sp>
      <p:pic>
        <p:nvPicPr>
          <p:cNvPr id="21507" name="Imagen 3" descr="image0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0960" y="233454"/>
            <a:ext cx="3990975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1378" y="3329797"/>
            <a:ext cx="2754760" cy="2644570"/>
          </a:xfrm>
          <a:prstGeom prst="rect">
            <a:avLst/>
          </a:prstGeom>
        </p:spPr>
      </p:pic>
      <p:sp>
        <p:nvSpPr>
          <p:cNvPr id="6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ATENCION URGENCIAS ODONTOLOGICAS DOMICILIARIAS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37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  <p:sndAc>
          <p:stSnd>
            <p:snd r:embed="rId5" name="camera.wav"/>
          </p:stSnd>
        </p:sndAc>
      </p:transition>
    </mc:Choice>
    <mc:Fallback>
      <p:transition spd="slow">
        <p:checker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4294967295"/>
          </p:nvPr>
        </p:nvSpPr>
        <p:spPr>
          <a:xfrm>
            <a:off x="1996622" y="1831357"/>
            <a:ext cx="5884635" cy="35099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CO" sz="2400" dirty="0"/>
              <a:t>Asistencia telefónica con </a:t>
            </a:r>
            <a:r>
              <a:rPr lang="es-CO" sz="2400" b="1" dirty="0"/>
              <a:t>N</a:t>
            </a:r>
            <a:r>
              <a:rPr lang="es-CO" sz="2400" b="1" dirty="0" smtClean="0"/>
              <a:t>utrición </a:t>
            </a:r>
            <a:r>
              <a:rPr lang="es-CO" sz="2400" b="1" dirty="0"/>
              <a:t>y P</a:t>
            </a:r>
            <a:r>
              <a:rPr lang="es-CO" sz="2400" b="1" dirty="0" smtClean="0"/>
              <a:t>sicología </a:t>
            </a:r>
            <a:r>
              <a:rPr lang="es-CO" sz="2400" dirty="0"/>
              <a:t>para todos los usuarios </a:t>
            </a:r>
            <a:r>
              <a:rPr lang="es-CO" sz="2400" b="1" dirty="0"/>
              <a:t>MI y CEM</a:t>
            </a:r>
            <a:r>
              <a:rPr lang="es-CO" sz="2400" dirty="0"/>
              <a:t> </a:t>
            </a:r>
            <a:r>
              <a:rPr lang="es-CO" sz="2400" b="1" dirty="0"/>
              <a:t>018000918082 Opción </a:t>
            </a:r>
            <a:r>
              <a:rPr lang="es-CO" sz="2400" b="1" dirty="0" smtClean="0"/>
              <a:t>1.</a:t>
            </a:r>
          </a:p>
          <a:p>
            <a:pPr marL="0" indent="0" algn="just">
              <a:buNone/>
            </a:pPr>
            <a:endParaRPr lang="es-CO" sz="2400" b="1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400" dirty="0" smtClean="0"/>
              <a:t>Esta </a:t>
            </a:r>
            <a:r>
              <a:rPr lang="es-CO" sz="2400" dirty="0"/>
              <a:t>asistencia es operada por CEM en horario hábil y con programación de la consulta telefónica según disponibilidad de los profesionales en el mismo día.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CO" sz="2400" dirty="0"/>
          </a:p>
          <a:p>
            <a:pPr algn="just"/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1257" y="612157"/>
            <a:ext cx="3657600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5967" y="3343639"/>
            <a:ext cx="3202360" cy="2361741"/>
          </a:xfrm>
          <a:prstGeom prst="rect">
            <a:avLst/>
          </a:prstGeom>
        </p:spPr>
      </p:pic>
      <p:sp>
        <p:nvSpPr>
          <p:cNvPr id="7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TELESALUD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278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  <p:sndAc>
          <p:stSnd>
            <p:snd r:embed="rId5" name="type.wav"/>
          </p:stSnd>
        </p:sndAc>
      </p:transition>
    </mc:Choice>
    <mc:Fallback>
      <p:transition spd="slow">
        <p:fade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84051" y="1078959"/>
            <a:ext cx="10120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Servicio </a:t>
            </a:r>
            <a:r>
              <a:rPr lang="es-CO" dirty="0" smtClean="0"/>
              <a:t>prestado </a:t>
            </a:r>
            <a:r>
              <a:rPr lang="es-CO" dirty="0"/>
              <a:t>a través de IKE asistencia, este es </a:t>
            </a:r>
            <a:r>
              <a:rPr lang="es-CO" b="1" dirty="0"/>
              <a:t>exclusivo para usuarios Oro y Oro Plus</a:t>
            </a:r>
            <a:r>
              <a:rPr lang="es-CO" dirty="0"/>
              <a:t>; consiste en prestar 3 tipos de asistencias que se detallan a continuación junto con  las condiciones:</a:t>
            </a:r>
          </a:p>
          <a:p>
            <a:r>
              <a:rPr lang="es-CO" dirty="0"/>
              <a:t> </a:t>
            </a:r>
          </a:p>
        </p:txBody>
      </p:sp>
      <p:pic>
        <p:nvPicPr>
          <p:cNvPr id="4098" name="Imagen 1" descr="image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9765" y="2002289"/>
            <a:ext cx="8136904" cy="40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ASISTENCIA POR CONVALECENCIA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49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  <p:sndAc>
          <p:stSnd>
            <p:snd r:embed="rId4" name="suction.wav"/>
          </p:stSnd>
        </p:sndAc>
      </p:transition>
    </mc:Choice>
    <mc:Fallback>
      <p:transition spd="slow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104571" y="1313230"/>
            <a:ext cx="9187542" cy="1200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es-CO" sz="2200" i="1" dirty="0"/>
              <a:t/>
            </a:r>
            <a:br>
              <a:rPr lang="es-CO" sz="2200" i="1" dirty="0"/>
            </a:br>
            <a:r>
              <a:rPr lang="es-CO" sz="2200" b="1" i="1" dirty="0">
                <a:solidFill>
                  <a:srgbClr val="FF0000"/>
                </a:solidFill>
              </a:rPr>
              <a:t>IKE ASISTENCIA </a:t>
            </a:r>
            <a:r>
              <a:rPr lang="es-CO" sz="2200" i="1" dirty="0">
                <a:solidFill>
                  <a:srgbClr val="FF0000"/>
                </a:solidFill>
              </a:rPr>
              <a:t>LINEA DE ATENCIÓN Asistencia por convalecencia y Asesoría jurídica Telefónica: BOGOTÁ 6517033 RESTO DEL PAÍS: 018000112472 </a:t>
            </a:r>
            <a:r>
              <a:rPr lang="es-CO" sz="2200" b="1" i="1" u="sng" dirty="0">
                <a:solidFill>
                  <a:srgbClr val="FF0000"/>
                </a:solidFill>
              </a:rPr>
              <a:t>solo Oro y Oro PLUS</a:t>
            </a:r>
            <a:r>
              <a:rPr lang="es-CO" sz="2200" dirty="0">
                <a:solidFill>
                  <a:srgbClr val="FF0000"/>
                </a:solidFill>
              </a:rPr>
              <a:t/>
            </a:r>
            <a:br>
              <a:rPr lang="es-CO" sz="2200" dirty="0">
                <a:solidFill>
                  <a:srgbClr val="FF0000"/>
                </a:solidFill>
              </a:rPr>
            </a:br>
            <a:r>
              <a:rPr lang="es-CO" sz="2200" dirty="0">
                <a:solidFill>
                  <a:srgbClr val="FF0000"/>
                </a:solidFill>
              </a:rPr>
              <a:t> </a:t>
            </a:r>
            <a:br>
              <a:rPr lang="es-CO" sz="2200" dirty="0">
                <a:solidFill>
                  <a:srgbClr val="FF0000"/>
                </a:solidFill>
              </a:rPr>
            </a:br>
            <a:endParaRPr lang="es-CO" sz="22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04571" y="2989899"/>
            <a:ext cx="9477829" cy="30245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CO" sz="2000" dirty="0"/>
              <a:t>Tope de 2 eventos anuales por servicio y por usuario </a:t>
            </a:r>
            <a:r>
              <a:rPr lang="es-CO" sz="2000" dirty="0" smtClean="0"/>
              <a:t>año </a:t>
            </a:r>
          </a:p>
          <a:p>
            <a:pPr marL="0" indent="0" algn="just">
              <a:buNone/>
            </a:pPr>
            <a:r>
              <a:rPr lang="es-CO" sz="2000" dirty="0" smtClean="0"/>
              <a:t>(Excepto mensajería que son 4)</a:t>
            </a:r>
            <a:endParaRPr lang="es-CO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000" dirty="0"/>
              <a:t>Se activan después de 5 días de incapacidad y se debe programar con 24 horas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000" dirty="0"/>
              <a:t>Estos servicios se prestan en todo el País y en las ciudades donde no haya cobertura se realiza rembolso (ver archivo con detalle).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000" dirty="0"/>
              <a:t>La línea para solicitar el servicio desde Bogotá 6517033 y resto del País 018000112472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CO" sz="2000" dirty="0"/>
              <a:t>No son servicios asistenciales</a:t>
            </a:r>
          </a:p>
          <a:p>
            <a:pPr algn="just"/>
            <a:endParaRPr lang="es-CO" sz="2000" dirty="0"/>
          </a:p>
        </p:txBody>
      </p:sp>
      <p:sp>
        <p:nvSpPr>
          <p:cNvPr id="4" name="5 Documento"/>
          <p:cNvSpPr/>
          <p:nvPr/>
        </p:nvSpPr>
        <p:spPr>
          <a:xfrm>
            <a:off x="0" y="0"/>
            <a:ext cx="5508105" cy="836712"/>
          </a:xfrm>
          <a:prstGeom prst="flowChartDocumen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ASISTENCIA POR CONVALECENCIA</a:t>
            </a:r>
            <a:endParaRPr lang="es-CO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021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  <p:sndAc>
          <p:stSnd>
            <p:snd r:embed="rId3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Imagen 4" descr="image0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9295" y="1763533"/>
            <a:ext cx="31527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5486399" y="1493076"/>
          <a:ext cx="4596327" cy="3684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14 CuadroTexto"/>
          <p:cNvSpPr txBox="1">
            <a:spLocks noChangeArrowheads="1"/>
          </p:cNvSpPr>
          <p:nvPr/>
        </p:nvSpPr>
        <p:spPr bwMode="auto">
          <a:xfrm>
            <a:off x="553793" y="515425"/>
            <a:ext cx="3961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 dirty="0"/>
              <a:t>PROGRAMA </a:t>
            </a:r>
            <a:r>
              <a:rPr lang="es-ES" sz="2400" b="1" dirty="0" smtClean="0"/>
              <a:t>PLATA JOVEN</a:t>
            </a:r>
            <a:endParaRPr lang="es-ES" sz="24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74550" y="515425"/>
            <a:ext cx="1800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8421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11380" y="1249665"/>
            <a:ext cx="7740204" cy="232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3. En </a:t>
            </a:r>
            <a:r>
              <a:rPr lang="es-CO" b="1" dirty="0"/>
              <a:t>el programa Plata Joven la Videolaparoscopia se cubre a partir de:</a:t>
            </a:r>
            <a:endParaRPr lang="es-CO" dirty="0"/>
          </a:p>
          <a:p>
            <a:r>
              <a:rPr lang="es-CO" dirty="0"/>
              <a:t> </a:t>
            </a:r>
          </a:p>
          <a:p>
            <a:pPr lvl="0"/>
            <a:r>
              <a:rPr lang="es-CO" dirty="0" smtClean="0"/>
              <a:t>a. A </a:t>
            </a:r>
            <a:r>
              <a:rPr lang="es-CO" dirty="0"/>
              <a:t>partir del primer día del mes veinticinco</a:t>
            </a:r>
          </a:p>
          <a:p>
            <a:pPr lvl="0"/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s-CO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/>
              <a:t>A partir del primer día del mes trece</a:t>
            </a:r>
          </a:p>
          <a:p>
            <a:pPr lvl="0"/>
            <a:r>
              <a:rPr lang="es-CO" dirty="0" smtClean="0"/>
              <a:t>c. A </a:t>
            </a:r>
            <a:r>
              <a:rPr lang="es-CO" dirty="0"/>
              <a:t>partir del primer día del cuatro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> 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365" y="3280357"/>
            <a:ext cx="3390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235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2" descr="http://www.imagenesdebebes.com/i/bebe-ensenando-muscul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2808" y="1807806"/>
            <a:ext cx="45148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 SABIAS QUE….. LOS TOPES DE ATENCION NEONATAL EN BEBES HIJOS DE MADRE CON PROGRAMA PLATA JOVEN , SON TOPES INDEPENDIENTES DE LA MADRE (CON LOS TOPES DEL ANEXO)?&#10; LA ATENCION NEONATAL ES HASTA 10 DIAS SIEMPRE Y CUANDO SEA INTRAHOSPITALARIA …SIEMPRE SUJETA A TOPES………..&#10;SI NO LO SABIAS …ES MEJOR QUE LO RECUERDES……..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2233" y="1807806"/>
            <a:ext cx="50196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4 CuadroTexto"/>
          <p:cNvSpPr txBox="1">
            <a:spLocks noChangeArrowheads="1"/>
          </p:cNvSpPr>
          <p:nvPr/>
        </p:nvSpPr>
        <p:spPr bwMode="auto">
          <a:xfrm>
            <a:off x="283336" y="695729"/>
            <a:ext cx="3961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 dirty="0"/>
              <a:t>PROGRAMA </a:t>
            </a:r>
            <a:r>
              <a:rPr lang="es-ES" sz="2400" b="1" dirty="0" smtClean="0"/>
              <a:t>PLATA JOVEN</a:t>
            </a:r>
            <a:endParaRPr lang="es-ES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74" y="526233"/>
            <a:ext cx="1800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3741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3" descr="http://previews.123rf.com/images/pixdesign123/pixdesign1231305/pixdesign123130500088/19474697-3d-white-people-as-road-worker-on-white-background-Stock-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9472" y="1279770"/>
            <a:ext cx="4155113" cy="41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&#10;&#10;SABIAS QUE EL TOPE DE MATERIAL DE OSTEOSINTESIS DE 5 SMLV EN EL PROGRAMA PLATA JOVEN ES EXCLUSIVAMENTE PARA TRAUMA?......si no lo sabias es mejor que lo recuerdes….&#10;&#10;&#10;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014" y="1880951"/>
            <a:ext cx="6048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4 CuadroTexto"/>
          <p:cNvSpPr txBox="1">
            <a:spLocks noChangeArrowheads="1"/>
          </p:cNvSpPr>
          <p:nvPr/>
        </p:nvSpPr>
        <p:spPr bwMode="auto">
          <a:xfrm>
            <a:off x="528034" y="448773"/>
            <a:ext cx="3961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 dirty="0"/>
              <a:t>PROGRAMA </a:t>
            </a:r>
            <a:r>
              <a:rPr lang="es-ES" sz="2400" b="1" dirty="0" smtClean="0"/>
              <a:t>PLATA JOVEN</a:t>
            </a:r>
            <a:endParaRPr lang="es-ES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92" y="279277"/>
            <a:ext cx="1800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46503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 Imagen" descr="foto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4238" y="848861"/>
            <a:ext cx="7307217" cy="423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49010" y="5084764"/>
            <a:ext cx="4717672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CO" sz="4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Arial" charset="0"/>
                <a:cs typeface="Arial" charset="0"/>
              </a:rPr>
              <a:t>Gracias</a:t>
            </a:r>
          </a:p>
          <a:p>
            <a:pPr algn="ctr" eaLnBrk="0" hangingPunct="0">
              <a:defRPr/>
            </a:pPr>
            <a:r>
              <a:rPr lang="es-CO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Arial" charset="0"/>
                <a:cs typeface="Arial" charset="0"/>
              </a:rPr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836278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  <p:sndAc>
          <p:stSnd>
            <p:snd r:embed="rId5" name="applause.wav"/>
          </p:stSnd>
        </p:sndAc>
      </p:transition>
    </mc:Choice>
    <mc:Fallback>
      <p:transition spd="slow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83347" y="785611"/>
            <a:ext cx="7933386" cy="537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4. Defina </a:t>
            </a:r>
            <a:r>
              <a:rPr lang="es-CO" b="1" dirty="0"/>
              <a:t>la cobertura para ayudas diagnosticas del programa Oro (en monto y frecuencia)</a:t>
            </a:r>
            <a:endParaRPr lang="es-CO" dirty="0"/>
          </a:p>
          <a:p>
            <a:r>
              <a:rPr lang="es-CO" b="1" dirty="0"/>
              <a:t>Falso o verdadero</a:t>
            </a:r>
            <a:endParaRPr lang="es-CO" dirty="0"/>
          </a:p>
          <a:p>
            <a:r>
              <a:rPr lang="es-CO" b="1" dirty="0"/>
              <a:t> </a:t>
            </a:r>
            <a:endParaRPr lang="es-CO" dirty="0"/>
          </a:p>
          <a:p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Respuesta verdadera.</a:t>
            </a:r>
          </a:p>
          <a:p>
            <a:r>
              <a:rPr lang="es-CO" b="1" dirty="0"/>
              <a:t> </a:t>
            </a:r>
            <a:endParaRPr lang="es-CO" dirty="0"/>
          </a:p>
          <a:p>
            <a:pPr lvl="0"/>
            <a:r>
              <a:rPr lang="es-CO" b="1" dirty="0"/>
              <a:t>Monto:</a:t>
            </a:r>
            <a:r>
              <a:rPr lang="es-CO" dirty="0"/>
              <a:t> </a:t>
            </a:r>
          </a:p>
          <a:p>
            <a:r>
              <a:rPr lang="es-CO" dirty="0"/>
              <a:t>Entre 0 y 50% de un SMMLV: 1 y 6 mes de afiliación</a:t>
            </a:r>
          </a:p>
          <a:p>
            <a:r>
              <a:rPr lang="es-CO" dirty="0"/>
              <a:t>Entre 50%  y 1 de un SMMLV: entre el 6 y 12 meses de afiliación</a:t>
            </a:r>
          </a:p>
          <a:p>
            <a:r>
              <a:rPr lang="es-CO" dirty="0"/>
              <a:t>Más de 1 SMMLV: después de 12 meses de afiliación</a:t>
            </a:r>
          </a:p>
          <a:p>
            <a:r>
              <a:rPr lang="es-CO" dirty="0"/>
              <a:t>Las ayudas diagnosticas del numerales 2,3 de la cláusula 4 (cateterismo cardiaco, estudios electrofisiológicos, estudios hemodinámicos complejos): A partir del primer día de 2 años.</a:t>
            </a:r>
          </a:p>
          <a:p>
            <a:pPr lvl="0"/>
            <a:r>
              <a:rPr lang="es-CO" b="1" dirty="0"/>
              <a:t>Frecuencia:</a:t>
            </a:r>
            <a:endParaRPr lang="es-CO" dirty="0"/>
          </a:p>
          <a:p>
            <a:r>
              <a:rPr lang="es-CO" dirty="0"/>
              <a:t>Las ayudas diagnosticas descritas en el numeral 2.2 (las que suman más de 1 SMMLV y las ayudas diagnosticas del numeral 2,3 se autorizan una vez por usuario año contrato) y hasta una segunda a criterio de auditoria médica.</a:t>
            </a:r>
          </a:p>
          <a:p>
            <a:pPr lvl="0"/>
            <a:r>
              <a:rPr lang="es-CO" dirty="0"/>
              <a:t> 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6733" y="2598205"/>
            <a:ext cx="2111116" cy="21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8045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99256" y="927278"/>
            <a:ext cx="9375820" cy="537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5. Describa </a:t>
            </a:r>
            <a:r>
              <a:rPr lang="es-CO" b="1" dirty="0"/>
              <a:t>7 diferencias entre el Programa Oro y Oro Plus</a:t>
            </a:r>
            <a:endParaRPr lang="es-CO" dirty="0"/>
          </a:p>
          <a:p>
            <a:r>
              <a:rPr lang="es-CO" b="1" dirty="0"/>
              <a:t>Falso o verdadero</a:t>
            </a:r>
            <a:endParaRPr lang="es-CO" dirty="0"/>
          </a:p>
          <a:p>
            <a:r>
              <a:rPr lang="es-CO" b="1" dirty="0"/>
              <a:t> </a:t>
            </a:r>
            <a:endParaRPr lang="es-CO" dirty="0"/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es-CO" dirty="0"/>
              <a:t>Cobertura de sangre: 15 SMMLV para el oro e ilimitado para el </a:t>
            </a:r>
            <a:r>
              <a:rPr lang="es-CO" dirty="0" smtClean="0"/>
              <a:t>Oro </a:t>
            </a:r>
            <a:r>
              <a:rPr lang="es-CO" dirty="0"/>
              <a:t>P</a:t>
            </a:r>
            <a:r>
              <a:rPr lang="es-CO" dirty="0" smtClean="0"/>
              <a:t>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(verdadera)</a:t>
            </a:r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es-CO" dirty="0"/>
              <a:t>Cobertura de material de osteosíntesis: 15 SMMLV para el Oro por enfermedad y 50 SMMLV </a:t>
            </a:r>
            <a:r>
              <a:rPr lang="es-CO" dirty="0" smtClean="0"/>
              <a:t>   para </a:t>
            </a:r>
            <a:r>
              <a:rPr lang="es-CO" dirty="0"/>
              <a:t>el </a:t>
            </a:r>
            <a:r>
              <a:rPr lang="es-CO" dirty="0" smtClean="0"/>
              <a:t>Oro Plus </a:t>
            </a:r>
            <a:r>
              <a:rPr lang="es-CO" dirty="0"/>
              <a:t>(bolsa)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(verdadera)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CO" dirty="0"/>
              <a:t>Cobertura de Medicamentos coadyuvantes: en oro 20 SMMLV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(falso)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Cobertura neonatal: 15 </a:t>
            </a:r>
            <a:r>
              <a:rPr lang="es-CO" dirty="0" smtClean="0"/>
              <a:t>días </a:t>
            </a:r>
            <a:r>
              <a:rPr lang="es-CO" dirty="0"/>
              <a:t>en Oro y 30 días en </a:t>
            </a:r>
            <a:r>
              <a:rPr lang="es-CO" dirty="0" smtClean="0"/>
              <a:t>oro Plus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(verdadera)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CO" dirty="0"/>
              <a:t>Hospitalización psiquiátrica: 30 días para el oro y 60 días para el </a:t>
            </a:r>
            <a:r>
              <a:rPr lang="es-CO" dirty="0" smtClean="0"/>
              <a:t>oro Plus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(falsa)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Renta diaria hospitalización: No tiene cobertura el oro y $100.800 día, a partir del 4 día,  hasta 45 días ininterrumpidos para el programa </a:t>
            </a:r>
            <a:r>
              <a:rPr lang="es-CO" dirty="0" smtClean="0"/>
              <a:t>oro Plus</a:t>
            </a:r>
            <a:r>
              <a:rPr lang="es-CO" dirty="0"/>
              <a:t>. 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(verdadera)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CO" dirty="0"/>
              <a:t>Enfermera acompañante: No tiene cobertura en oro y para menores de 15 años y mayores de 60 años en el programa </a:t>
            </a:r>
            <a:r>
              <a:rPr lang="es-CO" dirty="0" smtClean="0"/>
              <a:t>oro Plus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(falsa)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Asistencia viaje en el exterior: 50.000 dólares en oro y 35.000 en </a:t>
            </a:r>
            <a:r>
              <a:rPr lang="es-CO" dirty="0" smtClean="0"/>
              <a:t>oro Plus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(falsa</a:t>
            </a:r>
            <a:r>
              <a:rPr lang="es-CO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CO" dirty="0"/>
              <a:t>Prestadores por fuera de la red: No tiene cobertura en oro y 5 consultas por fuera para el </a:t>
            </a:r>
            <a:r>
              <a:rPr lang="es-CO" dirty="0" smtClean="0"/>
              <a:t>oro Plus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(verdadera)</a:t>
            </a:r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es-CO" dirty="0"/>
              <a:t>Medicamentos antiretrovirales ambulatorios: programa oro  20 SMMLV 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(falsa)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19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249510" y="1740106"/>
            <a:ext cx="4730840" cy="305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s-C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Defina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cobertura de ayudas diagnosticas para el programa tradicional especial?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Laboratorio clínico básico e imagenología simple 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  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Endoscopia Digestiva alta con biopsia 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Endoscopia Digestiva alta sin biopsia</a:t>
            </a: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5825" y="1236505"/>
            <a:ext cx="4533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88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369713" y="528034"/>
            <a:ext cx="77402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7. Defina </a:t>
            </a:r>
            <a:r>
              <a:rPr lang="es-CO" b="1" dirty="0"/>
              <a:t>las consultas especializadas ambulatorias que tiene cobertura el programa Tradicional Especial.</a:t>
            </a:r>
            <a:endParaRPr lang="es-CO" dirty="0"/>
          </a:p>
          <a:p>
            <a:r>
              <a:rPr lang="es-CO" b="1" dirty="0"/>
              <a:t> </a:t>
            </a:r>
            <a:endParaRPr lang="es-CO" dirty="0"/>
          </a:p>
          <a:p>
            <a:r>
              <a:rPr lang="es-CO" b="1" dirty="0"/>
              <a:t>a)</a:t>
            </a:r>
            <a:endParaRPr lang="es-CO" dirty="0"/>
          </a:p>
          <a:p>
            <a:pPr lvl="0"/>
            <a:r>
              <a:rPr lang="es-CO" dirty="0"/>
              <a:t>Médico Internista</a:t>
            </a:r>
          </a:p>
          <a:p>
            <a:pPr lvl="0"/>
            <a:r>
              <a:rPr lang="es-CO" dirty="0"/>
              <a:t>Ginecología</a:t>
            </a:r>
          </a:p>
          <a:p>
            <a:pPr lvl="0"/>
            <a:r>
              <a:rPr lang="es-CO" dirty="0"/>
              <a:t>Ortopedia</a:t>
            </a:r>
          </a:p>
          <a:p>
            <a:pPr lvl="0"/>
            <a:r>
              <a:rPr lang="es-CO" dirty="0"/>
              <a:t>Otorrino</a:t>
            </a:r>
          </a:p>
          <a:p>
            <a:pPr lvl="0"/>
            <a:r>
              <a:rPr lang="es-CO" dirty="0"/>
              <a:t>Psiquiatría</a:t>
            </a:r>
          </a:p>
          <a:p>
            <a:pPr lvl="0"/>
            <a:r>
              <a:rPr lang="es-CO" dirty="0"/>
              <a:t>Pediatría</a:t>
            </a:r>
          </a:p>
          <a:p>
            <a:pPr lvl="0"/>
            <a:r>
              <a:rPr lang="es-CO" dirty="0" smtClean="0"/>
              <a:t>Oftalmología</a:t>
            </a:r>
            <a:endParaRPr lang="es-CO" dirty="0"/>
          </a:p>
          <a:p>
            <a:r>
              <a:rPr lang="es-CO" b="1" dirty="0"/>
              <a:t> </a:t>
            </a:r>
            <a:endParaRPr lang="es-CO" dirty="0"/>
          </a:p>
          <a:p>
            <a:r>
              <a:rPr lang="es-CO" b="1" dirty="0"/>
              <a:t>b)</a:t>
            </a:r>
            <a:r>
              <a:rPr lang="es-CO" dirty="0"/>
              <a:t> </a:t>
            </a:r>
          </a:p>
          <a:p>
            <a:pPr lvl="0"/>
            <a:r>
              <a:rPr lang="es-CO" dirty="0"/>
              <a:t>Médico Internista</a:t>
            </a:r>
          </a:p>
          <a:p>
            <a:pPr lvl="0"/>
            <a:r>
              <a:rPr lang="es-CO" dirty="0"/>
              <a:t>Ginecología</a:t>
            </a:r>
          </a:p>
          <a:p>
            <a:pPr lvl="0"/>
            <a:r>
              <a:rPr lang="es-CO" dirty="0"/>
              <a:t>Ortopedia</a:t>
            </a:r>
          </a:p>
          <a:p>
            <a:pPr lvl="0"/>
            <a:r>
              <a:rPr lang="es-CO" dirty="0"/>
              <a:t>Otorrino</a:t>
            </a:r>
          </a:p>
          <a:p>
            <a:pPr lvl="0"/>
            <a:r>
              <a:rPr lang="es-CO" dirty="0" smtClean="0"/>
              <a:t>Urología</a:t>
            </a:r>
            <a:endParaRPr lang="es-CO" dirty="0"/>
          </a:p>
          <a:p>
            <a:pPr lvl="0"/>
            <a:r>
              <a:rPr lang="es-CO" dirty="0"/>
              <a:t>Pediatría</a:t>
            </a:r>
          </a:p>
          <a:p>
            <a:pPr lvl="0"/>
            <a:r>
              <a:rPr lang="es-CO" dirty="0"/>
              <a:t>Dermatología</a:t>
            </a:r>
          </a:p>
          <a:p>
            <a:r>
              <a:rPr lang="es-CO" b="1" dirty="0"/>
              <a:t> 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239814" y="1390918"/>
            <a:ext cx="3850783" cy="311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s-CO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Médico Internista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Ginecología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Ortopedia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Otorrino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Psiquiatría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Pediatría</a:t>
            </a:r>
          </a:p>
          <a:p>
            <a:pPr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CO" dirty="0"/>
              <a:t>Dermatología</a:t>
            </a: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 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2701" y="2609221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922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30569" y="1624197"/>
            <a:ext cx="5104327" cy="377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 smtClean="0"/>
              <a:t>8. Describa </a:t>
            </a:r>
            <a:r>
              <a:rPr lang="es-CO" b="1" dirty="0"/>
              <a:t>la atención neonatal para hijos de madre del programa Plata Joven?</a:t>
            </a:r>
            <a:endParaRPr lang="es-CO" dirty="0"/>
          </a:p>
          <a:p>
            <a:r>
              <a:rPr lang="es-CO" b="1" dirty="0"/>
              <a:t> </a:t>
            </a:r>
            <a:endParaRPr lang="es-CO" dirty="0"/>
          </a:p>
          <a:p>
            <a:pPr lvl="0"/>
            <a:r>
              <a:rPr lang="es-CO" dirty="0" smtClean="0"/>
              <a:t>a) Los </a:t>
            </a:r>
            <a:r>
              <a:rPr lang="es-CO" dirty="0"/>
              <a:t>topes del recién nacidos están inmersos en el tope de la madre</a:t>
            </a:r>
          </a:p>
          <a:p>
            <a:pPr>
              <a:lnSpc>
                <a:spcPct val="107000"/>
              </a:lnSpc>
            </a:pPr>
            <a:r>
              <a:rPr lang="es-CO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s-CO" dirty="0" smtClean="0"/>
              <a:t>Atención </a:t>
            </a:r>
            <a:r>
              <a:rPr lang="es-CO" dirty="0"/>
              <a:t>neonatal tiene cobertura 10 días intrahospitalaria con los mismos montos del programa y tope independiente de la madre.</a:t>
            </a:r>
          </a:p>
          <a:p>
            <a:pPr lvl="0"/>
            <a:r>
              <a:rPr lang="es-CO" dirty="0" smtClean="0"/>
              <a:t>c) Atención </a:t>
            </a:r>
            <a:r>
              <a:rPr lang="es-CO" dirty="0"/>
              <a:t>neonatal tiene cobertura 15 días intrahospitalaria con los mismos montos del programa y tope independiente de la madre.</a:t>
            </a:r>
          </a:p>
          <a:p>
            <a:r>
              <a:rPr lang="es-CO" dirty="0"/>
              <a:t> 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9479" y="1764407"/>
            <a:ext cx="4473178" cy="29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79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1197</Words>
  <Application>Microsoft Office PowerPoint</Application>
  <PresentationFormat>Personalizado</PresentationFormat>
  <Paragraphs>308</Paragraphs>
  <Slides>42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Se cubre al Año de Afiliación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 IKE ASISTENCIA LINEA DE ATENCIÓN Asistencia por convalecencia y Asesoría jurídica Telefónica: BOGOTÁ 6517033 RESTO DEL PAÍS: 018000112472 solo Oro y Oro PLUS   </vt:lpstr>
      <vt:lpstr>Diapositiva 39</vt:lpstr>
      <vt:lpstr>Diapositiva 40</vt:lpstr>
      <vt:lpstr>Diapositiva 41</vt:lpstr>
      <vt:lpstr>Diapositiva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Garcia Lopez</dc:creator>
  <cp:lastModifiedBy>Angela castañeda</cp:lastModifiedBy>
  <cp:revision>37</cp:revision>
  <dcterms:created xsi:type="dcterms:W3CDTF">2015-02-16T16:40:18Z</dcterms:created>
  <dcterms:modified xsi:type="dcterms:W3CDTF">2015-03-30T13:41:36Z</dcterms:modified>
</cp:coreProperties>
</file>