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4"/>
  </p:notesMasterIdLst>
  <p:sldIdLst>
    <p:sldId id="269" r:id="rId3"/>
    <p:sldId id="280" r:id="rId4"/>
    <p:sldId id="276" r:id="rId5"/>
    <p:sldId id="281" r:id="rId6"/>
    <p:sldId id="277" r:id="rId7"/>
    <p:sldId id="282" r:id="rId8"/>
    <p:sldId id="284" r:id="rId9"/>
    <p:sldId id="307" r:id="rId10"/>
    <p:sldId id="285" r:id="rId11"/>
    <p:sldId id="261" r:id="rId12"/>
    <p:sldId id="264" r:id="rId13"/>
    <p:sldId id="265" r:id="rId14"/>
    <p:sldId id="267" r:id="rId15"/>
    <p:sldId id="317" r:id="rId16"/>
    <p:sldId id="311" r:id="rId17"/>
    <p:sldId id="289" r:id="rId18"/>
    <p:sldId id="290" r:id="rId19"/>
    <p:sldId id="299" r:id="rId20"/>
    <p:sldId id="314" r:id="rId21"/>
    <p:sldId id="291" r:id="rId22"/>
    <p:sldId id="304" r:id="rId23"/>
  </p:sldIdLst>
  <p:sldSz cx="9144000" cy="6858000" type="screen4x3"/>
  <p:notesSz cx="7010400" cy="9236075"/>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E7401F"/>
    <a:srgbClr val="FF7C80"/>
    <a:srgbClr val="ECC20E"/>
    <a:srgbClr val="F7E7BF"/>
    <a:srgbClr val="ECEBD8"/>
    <a:srgbClr val="7E9B15"/>
    <a:srgbClr val="7FFA76"/>
    <a:srgbClr val="CCFF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187" autoAdjust="0"/>
    <p:restoredTop sz="96448" autoAdjust="0"/>
  </p:normalViewPr>
  <p:slideViewPr>
    <p:cSldViewPr>
      <p:cViewPr>
        <p:scale>
          <a:sx n="100" d="100"/>
          <a:sy n="100" d="100"/>
        </p:scale>
        <p:origin x="-756" y="-54"/>
      </p:cViewPr>
      <p:guideLst>
        <p:guide orient="horz" pos="2160"/>
        <p:guide pos="2880"/>
      </p:guideLst>
    </p:cSldViewPr>
  </p:slideViewPr>
  <p:notesTextViewPr>
    <p:cViewPr>
      <p:scale>
        <a:sx n="1" d="1"/>
        <a:sy n="1" d="1"/>
      </p:scale>
      <p:origin x="0" y="0"/>
    </p:cViewPr>
  </p:notesTextViewPr>
  <p:sorterViewPr>
    <p:cViewPr>
      <p:scale>
        <a:sx n="100" d="100"/>
        <a:sy n="100" d="100"/>
      </p:scale>
      <p:origin x="0" y="68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s-ES" dirty="0"/>
          </a:p>
        </p:txBody>
      </p:sp>
      <p:sp>
        <p:nvSpPr>
          <p:cNvPr id="3" name="Marcador de fecha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1DE30487-1CD8-4EA7-83DC-132EAE8BC959}" type="datetimeFigureOut">
              <a:rPr lang="es-ES" smtClean="0"/>
              <a:t>23/06/2016</a:t>
            </a:fld>
            <a:endParaRPr lang="es-ES" dirty="0"/>
          </a:p>
        </p:txBody>
      </p:sp>
      <p:sp>
        <p:nvSpPr>
          <p:cNvPr id="4" name="Marcador de imagen de diapositiva 3"/>
          <p:cNvSpPr>
            <a:spLocks noGrp="1" noRot="1" noChangeAspect="1"/>
          </p:cNvSpPr>
          <p:nvPr>
            <p:ph type="sldImg" idx="2"/>
          </p:nvPr>
        </p:nvSpPr>
        <p:spPr>
          <a:xfrm>
            <a:off x="1427163" y="1154113"/>
            <a:ext cx="4156075" cy="3117850"/>
          </a:xfrm>
          <a:prstGeom prst="rect">
            <a:avLst/>
          </a:prstGeom>
          <a:noFill/>
          <a:ln w="12700">
            <a:solidFill>
              <a:prstClr val="black"/>
            </a:solidFill>
          </a:ln>
        </p:spPr>
        <p:txBody>
          <a:bodyPr vert="horz" lIns="92830" tIns="46415" rIns="92830" bIns="46415" rtlCol="0" anchor="ctr"/>
          <a:lstStyle/>
          <a:p>
            <a:endParaRPr lang="es-ES" dirty="0"/>
          </a:p>
        </p:txBody>
      </p:sp>
      <p:sp>
        <p:nvSpPr>
          <p:cNvPr id="5" name="Marcador de notas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7D5160A6-E45C-47CA-83FD-BF8AE7B62C69}" type="slidenum">
              <a:rPr lang="es-ES" smtClean="0"/>
              <a:t>‹Nº›</a:t>
            </a:fld>
            <a:endParaRPr lang="es-ES" dirty="0"/>
          </a:p>
        </p:txBody>
      </p:sp>
    </p:spTree>
    <p:extLst>
      <p:ext uri="{BB962C8B-B14F-4D97-AF65-F5344CB8AC3E}">
        <p14:creationId xmlns:p14="http://schemas.microsoft.com/office/powerpoint/2010/main" val="265879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acintosh%20HD:Users:lawterd:Desktop:Willis_PPT:art:willis_title_bkd.jpg" TargetMode="External"/><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9" name="8 Imagen" descr="senefa2.jpg"/>
          <p:cNvPicPr>
            <a:picLocks noChangeAspect="1"/>
          </p:cNvPicPr>
          <p:nvPr userDrawn="1"/>
        </p:nvPicPr>
        <p:blipFill>
          <a:blip r:embed="rId2" cstate="print"/>
          <a:stretch>
            <a:fillRect/>
          </a:stretch>
        </p:blipFill>
        <p:spPr>
          <a:xfrm>
            <a:off x="0" y="6126416"/>
            <a:ext cx="9144000" cy="803046"/>
          </a:xfrm>
          <a:prstGeom prst="rect">
            <a:avLst/>
          </a:prstGeom>
        </p:spPr>
      </p:pic>
      <p:pic>
        <p:nvPicPr>
          <p:cNvPr id="8" name="7 Imagen" descr="Logo 50 años_RGB.png"/>
          <p:cNvPicPr>
            <a:picLocks noChangeAspect="1"/>
          </p:cNvPicPr>
          <p:nvPr userDrawn="1"/>
        </p:nvPicPr>
        <p:blipFill>
          <a:blip r:embed="rId3" cstate="print"/>
          <a:stretch>
            <a:fillRect/>
          </a:stretch>
        </p:blipFill>
        <p:spPr>
          <a:xfrm>
            <a:off x="8358214" y="5857892"/>
            <a:ext cx="597160" cy="857256"/>
          </a:xfrm>
          <a:prstGeom prst="rect">
            <a:avLst/>
          </a:prstGeom>
        </p:spPr>
      </p:pic>
    </p:spTree>
    <p:extLst>
      <p:ext uri="{BB962C8B-B14F-4D97-AF65-F5344CB8AC3E}">
        <p14:creationId xmlns:p14="http://schemas.microsoft.com/office/powerpoint/2010/main" val="30983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329514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3238538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0" descr="Macintosh HD:Users:lawterd:Desktop:Willis_PPT:art:willis_title_bkd.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75" y="-3175"/>
            <a:ext cx="9151938"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9"/>
          <p:cNvSpPr>
            <a:spLocks noChangeArrowheads="1"/>
          </p:cNvSpPr>
          <p:nvPr/>
        </p:nvSpPr>
        <p:spPr bwMode="gray">
          <a:xfrm>
            <a:off x="0" y="0"/>
            <a:ext cx="8027988" cy="4941888"/>
          </a:xfrm>
          <a:prstGeom prst="rect">
            <a:avLst/>
          </a:prstGeom>
          <a:solidFill>
            <a:srgbClr val="FFFFFF">
              <a:alpha val="39999"/>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54000" rIns="54000" bIns="54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65538" name="Title Placeholder 1"/>
          <p:cNvSpPr>
            <a:spLocks noGrp="1"/>
          </p:cNvSpPr>
          <p:nvPr>
            <p:ph type="ctrTitle"/>
          </p:nvPr>
        </p:nvSpPr>
        <p:spPr>
          <a:xfrm>
            <a:off x="255588" y="138113"/>
            <a:ext cx="7772400" cy="2838450"/>
          </a:xfrm>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6000"/>
            </a:lvl1pPr>
          </a:lstStyle>
          <a:p>
            <a:pPr lvl="0"/>
            <a:r>
              <a:rPr lang="en-GB" noProof="0" smtClean="0"/>
              <a:t>Click to edit Master title style</a:t>
            </a:r>
          </a:p>
        </p:txBody>
      </p:sp>
      <p:sp>
        <p:nvSpPr>
          <p:cNvPr id="65539" name="Text Placeholder 2"/>
          <p:cNvSpPr>
            <a:spLocks noGrp="1"/>
          </p:cNvSpPr>
          <p:nvPr>
            <p:ph type="subTitle" idx="1"/>
          </p:nvPr>
        </p:nvSpPr>
        <p:spPr>
          <a:xfrm>
            <a:off x="250825" y="3141663"/>
            <a:ext cx="7777163" cy="1074737"/>
          </a:xfrm>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defRPr>
            </a:lvl1pPr>
          </a:lstStyle>
          <a:p>
            <a:pPr lvl="0"/>
            <a:r>
              <a:rPr lang="en-GB" noProof="0" smtClean="0"/>
              <a:t>Click to edit Master subtitle style</a:t>
            </a:r>
          </a:p>
        </p:txBody>
      </p:sp>
    </p:spTree>
    <p:extLst>
      <p:ext uri="{BB962C8B-B14F-4D97-AF65-F5344CB8AC3E}">
        <p14:creationId xmlns:p14="http://schemas.microsoft.com/office/powerpoint/2010/main" val="3599667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318211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273750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250825" y="1557338"/>
            <a:ext cx="38115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14813" y="1557338"/>
            <a:ext cx="3813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104101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67163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04321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846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4531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1108285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075759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588615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084888" y="188913"/>
            <a:ext cx="1943100" cy="589438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250825" y="188913"/>
            <a:ext cx="5681663" cy="58943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8855164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50825" y="188913"/>
            <a:ext cx="7777163" cy="1223962"/>
          </a:xfrm>
        </p:spPr>
        <p:txBody>
          <a:bodyPr/>
          <a:lstStyle/>
          <a:p>
            <a:r>
              <a:rPr lang="es-ES" smtClean="0"/>
              <a:t>Haga clic para modificar el estilo de título del patrón</a:t>
            </a:r>
            <a:endParaRPr lang="en-US"/>
          </a:p>
        </p:txBody>
      </p:sp>
      <p:sp>
        <p:nvSpPr>
          <p:cNvPr id="3" name="2 Marcador de tabla"/>
          <p:cNvSpPr>
            <a:spLocks noGrp="1"/>
          </p:cNvSpPr>
          <p:nvPr>
            <p:ph type="tbl" idx="1"/>
          </p:nvPr>
        </p:nvSpPr>
        <p:spPr>
          <a:xfrm>
            <a:off x="250825" y="1557338"/>
            <a:ext cx="7777163" cy="4525962"/>
          </a:xfrm>
        </p:spPr>
        <p:txBody>
          <a:bodyPr/>
          <a:lstStyle/>
          <a:p>
            <a:pPr lvl="0"/>
            <a:endParaRPr lang="en-US" noProof="0" dirty="0" smtClean="0"/>
          </a:p>
        </p:txBody>
      </p:sp>
    </p:spTree>
    <p:extLst>
      <p:ext uri="{BB962C8B-B14F-4D97-AF65-F5344CB8AC3E}">
        <p14:creationId xmlns:p14="http://schemas.microsoft.com/office/powerpoint/2010/main" val="345925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274464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119154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302810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11015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6" y="0"/>
            <a:ext cx="9134647" cy="6858000"/>
          </a:xfrm>
          <a:prstGeom prst="rect">
            <a:avLst/>
          </a:prstGeom>
        </p:spPr>
      </p:pic>
    </p:spTree>
    <p:extLst>
      <p:ext uri="{BB962C8B-B14F-4D97-AF65-F5344CB8AC3E}">
        <p14:creationId xmlns:p14="http://schemas.microsoft.com/office/powerpoint/2010/main" val="2678080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352483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28846-1CFB-4A3C-BED6-A13E4729ACD6}" type="datetimeFigureOut">
              <a:rPr lang="es-CO" smtClean="0"/>
              <a:pPr/>
              <a:t>23/06/2016</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381408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acintosh%20HD:Users:lawterd:Desktop:Willis_PPT:art:willis_title_logo_wh.png"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28846-1CFB-4A3C-BED6-A13E4729ACD6}" type="datetimeFigureOut">
              <a:rPr lang="es-CO" smtClean="0"/>
              <a:pPr/>
              <a:t>23/06/2016</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val="324062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88913"/>
            <a:ext cx="7777163"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n-GB" altLang="es-CO" smtClean="0"/>
              <a:t>Click to edit Master title style</a:t>
            </a:r>
          </a:p>
        </p:txBody>
      </p:sp>
      <p:sp>
        <p:nvSpPr>
          <p:cNvPr id="1027" name="Text Placeholder 2"/>
          <p:cNvSpPr>
            <a:spLocks noGrp="1"/>
          </p:cNvSpPr>
          <p:nvPr>
            <p:ph type="body" idx="1"/>
          </p:nvPr>
        </p:nvSpPr>
        <p:spPr bwMode="auto">
          <a:xfrm>
            <a:off x="250825" y="1557338"/>
            <a:ext cx="7777163"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s-CO" smtClean="0"/>
              <a:t>Click to edit Master text styles</a:t>
            </a:r>
          </a:p>
          <a:p>
            <a:pPr lvl="1"/>
            <a:r>
              <a:rPr lang="en-GB" altLang="es-CO" smtClean="0"/>
              <a:t>Second level</a:t>
            </a:r>
          </a:p>
          <a:p>
            <a:pPr lvl="2"/>
            <a:r>
              <a:rPr lang="en-GB" altLang="es-CO" smtClean="0"/>
              <a:t>Third level</a:t>
            </a:r>
          </a:p>
          <a:p>
            <a:pPr lvl="3"/>
            <a:r>
              <a:rPr lang="en-GB" altLang="es-CO" smtClean="0"/>
              <a:t>Fourth level</a:t>
            </a:r>
          </a:p>
          <a:p>
            <a:pPr lvl="4"/>
            <a:r>
              <a:rPr lang="en-GB" altLang="es-CO" smtClean="0"/>
              <a:t>Fifth level</a:t>
            </a:r>
          </a:p>
        </p:txBody>
      </p:sp>
      <p:sp>
        <p:nvSpPr>
          <p:cNvPr id="1028" name="Rectangle 4"/>
          <p:cNvSpPr>
            <a:spLocks noChangeArrowheads="1"/>
          </p:cNvSpPr>
          <p:nvPr/>
        </p:nvSpPr>
        <p:spPr bwMode="auto">
          <a:xfrm>
            <a:off x="0" y="6237288"/>
            <a:ext cx="8027988" cy="393700"/>
          </a:xfrm>
          <a:prstGeom prst="rect">
            <a:avLst/>
          </a:prstGeom>
          <a:solidFill>
            <a:srgbClr val="E1A8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1029" name="Rectangle 5"/>
          <p:cNvSpPr>
            <a:spLocks noChangeArrowheads="1"/>
          </p:cNvSpPr>
          <p:nvPr/>
        </p:nvSpPr>
        <p:spPr bwMode="gray">
          <a:xfrm>
            <a:off x="7240588" y="6237288"/>
            <a:ext cx="715962" cy="3937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pic>
        <p:nvPicPr>
          <p:cNvPr id="1030" name="Picture 10" descr="Macintosh HD:Users:lawterd:Desktop:Willis_PPT:art:willis_title_logo_wh.png"/>
          <p:cNvPicPr>
            <a:picLocks noChangeAspect="1" noChangeArrowheads="1"/>
          </p:cNvPicPr>
          <p:nvPr/>
        </p:nvPicPr>
        <p:blipFill>
          <a:blip r:embed="rId14" r:link="rId15">
            <a:extLst>
              <a:ext uri="{28A0092B-C50C-407E-A947-70E740481C1C}">
                <a14:useLocalDpi xmlns:a14="http://schemas.microsoft.com/office/drawing/2010/main" val="0"/>
              </a:ext>
            </a:extLst>
          </a:blip>
          <a:srcRect/>
          <a:stretch>
            <a:fillRect/>
          </a:stretch>
        </p:blipFill>
        <p:spPr bwMode="auto">
          <a:xfrm>
            <a:off x="7300913" y="6305550"/>
            <a:ext cx="5937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234777"/>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lnSpc>
          <a:spcPct val="90000"/>
        </a:lnSpc>
        <a:spcBef>
          <a:spcPct val="0"/>
        </a:spcBef>
        <a:spcAft>
          <a:spcPct val="0"/>
        </a:spcAft>
        <a:defRPr sz="4400" b="1">
          <a:solidFill>
            <a:schemeClr val="bg1"/>
          </a:solidFill>
          <a:latin typeface="+mj-lt"/>
          <a:ea typeface="+mj-ea"/>
          <a:cs typeface="+mj-cs"/>
        </a:defRPr>
      </a:lvl1pPr>
      <a:lvl2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2pPr>
      <a:lvl3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3pPr>
      <a:lvl4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4pPr>
      <a:lvl5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5pPr>
      <a:lvl6pPr marL="457200" algn="l" rtl="0" fontAlgn="base">
        <a:lnSpc>
          <a:spcPct val="90000"/>
        </a:lnSpc>
        <a:spcBef>
          <a:spcPct val="0"/>
        </a:spcBef>
        <a:spcAft>
          <a:spcPct val="0"/>
        </a:spcAft>
        <a:defRPr sz="4400" b="1">
          <a:solidFill>
            <a:schemeClr val="bg1"/>
          </a:solidFill>
          <a:latin typeface="Arial Black" pitchFamily="34" charset="0"/>
          <a:cs typeface="Arial" pitchFamily="34" charset="0"/>
        </a:defRPr>
      </a:lvl6pPr>
      <a:lvl7pPr marL="914400" algn="l" rtl="0" fontAlgn="base">
        <a:lnSpc>
          <a:spcPct val="90000"/>
        </a:lnSpc>
        <a:spcBef>
          <a:spcPct val="0"/>
        </a:spcBef>
        <a:spcAft>
          <a:spcPct val="0"/>
        </a:spcAft>
        <a:defRPr sz="4400" b="1">
          <a:solidFill>
            <a:schemeClr val="bg1"/>
          </a:solidFill>
          <a:latin typeface="Arial Black" pitchFamily="34" charset="0"/>
          <a:cs typeface="Arial" pitchFamily="34" charset="0"/>
        </a:defRPr>
      </a:lvl7pPr>
      <a:lvl8pPr marL="1371600" algn="l" rtl="0" fontAlgn="base">
        <a:lnSpc>
          <a:spcPct val="90000"/>
        </a:lnSpc>
        <a:spcBef>
          <a:spcPct val="0"/>
        </a:spcBef>
        <a:spcAft>
          <a:spcPct val="0"/>
        </a:spcAft>
        <a:defRPr sz="4400" b="1">
          <a:solidFill>
            <a:schemeClr val="bg1"/>
          </a:solidFill>
          <a:latin typeface="Arial Black" pitchFamily="34" charset="0"/>
          <a:cs typeface="Arial" pitchFamily="34" charset="0"/>
        </a:defRPr>
      </a:lvl8pPr>
      <a:lvl9pPr marL="1828800" algn="l" rtl="0" fontAlgn="base">
        <a:lnSpc>
          <a:spcPct val="90000"/>
        </a:lnSpc>
        <a:spcBef>
          <a:spcPct val="0"/>
        </a:spcBef>
        <a:spcAft>
          <a:spcPct val="0"/>
        </a:spcAft>
        <a:defRPr sz="4400" b="1">
          <a:solidFill>
            <a:schemeClr val="bg1"/>
          </a:solidFill>
          <a:latin typeface="Arial Black" pitchFamily="34" charset="0"/>
          <a:cs typeface="Arial" pitchFamily="34" charset="0"/>
        </a:defRPr>
      </a:lvl9pPr>
    </p:titleStyle>
    <p:bodyStyle>
      <a:lvl1pPr marL="342900" indent="-342900" algn="l" rtl="0" eaLnBrk="0" fontAlgn="base" hangingPunct="0">
        <a:spcBef>
          <a:spcPct val="50000"/>
        </a:spcBef>
        <a:spcAft>
          <a:spcPct val="0"/>
        </a:spcAft>
        <a:buFont typeface="Arial" pitchFamily="34" charset="0"/>
        <a:defRPr sz="2000" b="1">
          <a:solidFill>
            <a:srgbClr val="E1A800"/>
          </a:solidFill>
          <a:latin typeface="+mn-lt"/>
          <a:ea typeface="+mn-ea"/>
          <a:cs typeface="+mn-cs"/>
        </a:defRPr>
      </a:lvl1pPr>
      <a:lvl2pPr marL="1588" indent="455613" algn="l" rtl="0" eaLnBrk="0" fontAlgn="base" hangingPunct="0">
        <a:spcBef>
          <a:spcPct val="20000"/>
        </a:spcBef>
        <a:spcAft>
          <a:spcPct val="0"/>
        </a:spcAft>
        <a:buFont typeface="Arial" pitchFamily="34" charset="0"/>
        <a:defRPr sz="2000">
          <a:solidFill>
            <a:schemeClr val="bg1"/>
          </a:solidFill>
          <a:latin typeface="+mn-lt"/>
          <a:cs typeface="+mn-cs"/>
        </a:defRPr>
      </a:lvl2pPr>
      <a:lvl3pPr marL="269875" indent="-266700" algn="l" rtl="0" eaLnBrk="0" fontAlgn="base" hangingPunct="0">
        <a:spcBef>
          <a:spcPct val="20000"/>
        </a:spcBef>
        <a:spcAft>
          <a:spcPct val="0"/>
        </a:spcAft>
        <a:buClr>
          <a:srgbClr val="E1A800"/>
        </a:buClr>
        <a:buSzPct val="85000"/>
        <a:buFont typeface="Wingdings" pitchFamily="2" charset="2"/>
        <a:buChar char="n"/>
        <a:defRPr sz="2000">
          <a:solidFill>
            <a:schemeClr val="tx1"/>
          </a:solidFill>
          <a:latin typeface="+mn-lt"/>
          <a:cs typeface="+mn-cs"/>
        </a:defRPr>
      </a:lvl3pPr>
      <a:lvl4pPr marL="550863" indent="-279400" algn="l" rtl="0" eaLnBrk="0" fontAlgn="base" hangingPunct="0">
        <a:spcBef>
          <a:spcPct val="5000"/>
        </a:spcBef>
        <a:spcAft>
          <a:spcPct val="0"/>
        </a:spcAft>
        <a:buFont typeface="Symbol" pitchFamily="18" charset="2"/>
        <a:buChar char="·"/>
        <a:defRPr sz="2000">
          <a:solidFill>
            <a:schemeClr val="tx1"/>
          </a:solidFill>
          <a:latin typeface="+mn-lt"/>
          <a:cs typeface="+mn-cs"/>
        </a:defRPr>
      </a:lvl4pPr>
      <a:lvl5pPr marL="809625" indent="-257175" algn="l" rtl="0" eaLnBrk="0" fontAlgn="base" hangingPunct="0">
        <a:spcBef>
          <a:spcPct val="5000"/>
        </a:spcBef>
        <a:spcAft>
          <a:spcPct val="0"/>
        </a:spcAft>
        <a:buFont typeface="Arial" pitchFamily="34" charset="0"/>
        <a:buChar char="‒"/>
        <a:defRPr sz="2000">
          <a:solidFill>
            <a:schemeClr val="tx1"/>
          </a:solidFill>
          <a:latin typeface="+mn-lt"/>
          <a:cs typeface="+mn-cs"/>
        </a:defRPr>
      </a:lvl5pPr>
      <a:lvl6pPr marL="1266825" indent="-257175" algn="l" rtl="0" fontAlgn="base">
        <a:spcBef>
          <a:spcPct val="5000"/>
        </a:spcBef>
        <a:spcAft>
          <a:spcPct val="0"/>
        </a:spcAft>
        <a:buFont typeface="Arial" pitchFamily="34" charset="0"/>
        <a:buChar char="‒"/>
        <a:defRPr sz="2000">
          <a:solidFill>
            <a:schemeClr val="tx1"/>
          </a:solidFill>
          <a:latin typeface="+mn-lt"/>
          <a:cs typeface="+mn-cs"/>
        </a:defRPr>
      </a:lvl6pPr>
      <a:lvl7pPr marL="1724025" indent="-257175" algn="l" rtl="0" fontAlgn="base">
        <a:spcBef>
          <a:spcPct val="5000"/>
        </a:spcBef>
        <a:spcAft>
          <a:spcPct val="0"/>
        </a:spcAft>
        <a:buFont typeface="Arial" pitchFamily="34" charset="0"/>
        <a:buChar char="‒"/>
        <a:defRPr sz="2000">
          <a:solidFill>
            <a:schemeClr val="tx1"/>
          </a:solidFill>
          <a:latin typeface="+mn-lt"/>
          <a:cs typeface="+mn-cs"/>
        </a:defRPr>
      </a:lvl7pPr>
      <a:lvl8pPr marL="2181225" indent="-257175" algn="l" rtl="0" fontAlgn="base">
        <a:spcBef>
          <a:spcPct val="5000"/>
        </a:spcBef>
        <a:spcAft>
          <a:spcPct val="0"/>
        </a:spcAft>
        <a:buFont typeface="Arial" pitchFamily="34" charset="0"/>
        <a:buChar char="‒"/>
        <a:defRPr sz="2000">
          <a:solidFill>
            <a:schemeClr val="tx1"/>
          </a:solidFill>
          <a:latin typeface="+mn-lt"/>
          <a:cs typeface="+mn-cs"/>
        </a:defRPr>
      </a:lvl8pPr>
      <a:lvl9pPr marL="2638425" indent="-257175" algn="l" rtl="0" fontAlgn="base">
        <a:spcBef>
          <a:spcPct val="5000"/>
        </a:spcBef>
        <a:spcAft>
          <a:spcPct val="0"/>
        </a:spcAft>
        <a:buFont typeface="Arial" pitchFamily="34"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6.xml"/><Relationship Id="rId7"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9.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532964" y="1566049"/>
            <a:ext cx="6119664"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Modelo operativo UIS</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636912"/>
            <a:ext cx="2232248" cy="2702771"/>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1119231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Flecha abajo"/>
          <p:cNvSpPr/>
          <p:nvPr/>
        </p:nvSpPr>
        <p:spPr>
          <a:xfrm rot="16200000">
            <a:off x="1860504" y="1888131"/>
            <a:ext cx="317551" cy="21364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sz="1200" dirty="0"/>
          </a:p>
        </p:txBody>
      </p:sp>
      <p:sp>
        <p:nvSpPr>
          <p:cNvPr id="12" name="11 Redondear rectángulo de esquina diagonal"/>
          <p:cNvSpPr/>
          <p:nvPr/>
        </p:nvSpPr>
        <p:spPr>
          <a:xfrm>
            <a:off x="3633005" y="1556792"/>
            <a:ext cx="2379155" cy="896894"/>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smtClean="0">
                <a:effectLst>
                  <a:outerShdw blurRad="38100" dist="38100" dir="2700000" algn="tl">
                    <a:srgbClr val="000000">
                      <a:alpha val="43137"/>
                    </a:srgbClr>
                  </a:outerShdw>
                </a:effectLst>
              </a:rPr>
              <a:t>Auxiliar Adm registra la atención por la modalidad Medicina Prepagada en SICEF</a:t>
            </a:r>
            <a:endParaRPr lang="es-CO" sz="1200" dirty="0">
              <a:effectLst>
                <a:outerShdw blurRad="38100" dist="38100" dir="2700000" algn="tl">
                  <a:srgbClr val="000000">
                    <a:alpha val="43137"/>
                  </a:srgbClr>
                </a:outerShdw>
              </a:effectLst>
            </a:endParaRPr>
          </a:p>
        </p:txBody>
      </p:sp>
      <p:sp>
        <p:nvSpPr>
          <p:cNvPr id="13" name="12 Hexágono"/>
          <p:cNvSpPr/>
          <p:nvPr/>
        </p:nvSpPr>
        <p:spPr>
          <a:xfrm>
            <a:off x="2123728" y="1628800"/>
            <a:ext cx="1133352" cy="687413"/>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200" dirty="0">
                <a:effectLst>
                  <a:outerShdw blurRad="38100" dist="38100" dir="2700000" algn="tl">
                    <a:srgbClr val="000000">
                      <a:alpha val="43137"/>
                    </a:srgbClr>
                  </a:outerShdw>
                </a:effectLst>
              </a:rPr>
              <a:t>Cumple condición para MP</a:t>
            </a:r>
          </a:p>
        </p:txBody>
      </p:sp>
      <p:sp>
        <p:nvSpPr>
          <p:cNvPr id="15" name="14 Triángulo isósceles"/>
          <p:cNvSpPr/>
          <p:nvPr/>
        </p:nvSpPr>
        <p:spPr>
          <a:xfrm rot="10800000">
            <a:off x="2452310" y="2381096"/>
            <a:ext cx="463506" cy="25581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16" name="15 Triángulo isósceles"/>
          <p:cNvSpPr/>
          <p:nvPr/>
        </p:nvSpPr>
        <p:spPr>
          <a:xfrm rot="5400000">
            <a:off x="3191474" y="1844599"/>
            <a:ext cx="463506" cy="25581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grpSp>
        <p:nvGrpSpPr>
          <p:cNvPr id="18" name="17 Grupo"/>
          <p:cNvGrpSpPr/>
          <p:nvPr/>
        </p:nvGrpSpPr>
        <p:grpSpPr>
          <a:xfrm>
            <a:off x="179512" y="1556792"/>
            <a:ext cx="1656184" cy="900023"/>
            <a:chOff x="251520" y="761197"/>
            <a:chExt cx="2304256" cy="1299651"/>
          </a:xfrm>
        </p:grpSpPr>
        <p:sp>
          <p:nvSpPr>
            <p:cNvPr id="19" name="18 Redondear rectángulo de esquina diagonal"/>
            <p:cNvSpPr/>
            <p:nvPr/>
          </p:nvSpPr>
          <p:spPr>
            <a:xfrm>
              <a:off x="251520" y="761197"/>
              <a:ext cx="2304256" cy="1299651"/>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s-CO" sz="1200" dirty="0" smtClean="0"/>
                <a:t>Usuario accede al Servicio</a:t>
              </a:r>
              <a:endParaRPr lang="es-CO" sz="1200" dirty="0"/>
            </a:p>
          </p:txBody>
        </p:sp>
        <p:pic>
          <p:nvPicPr>
            <p:cNvPr id="20"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905" y="1411021"/>
              <a:ext cx="926175" cy="649826"/>
            </a:xfrm>
            <a:prstGeom prst="rect">
              <a:avLst/>
            </a:prstGeom>
            <a:ln>
              <a:noFill/>
            </a:ln>
            <a:effectLst>
              <a:softEdge rad="112500"/>
            </a:effectLst>
          </p:spPr>
        </p:pic>
      </p:grpSp>
      <p:sp>
        <p:nvSpPr>
          <p:cNvPr id="21" name="20 Triángulo isósceles"/>
          <p:cNvSpPr/>
          <p:nvPr/>
        </p:nvSpPr>
        <p:spPr>
          <a:xfrm rot="5400000">
            <a:off x="5999836" y="1785141"/>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2" name="21 Triángulo isósceles"/>
          <p:cNvSpPr/>
          <p:nvPr/>
        </p:nvSpPr>
        <p:spPr>
          <a:xfrm rot="10800000">
            <a:off x="7236296" y="2702111"/>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3" name="22 Triángulo isósceles"/>
          <p:cNvSpPr/>
          <p:nvPr/>
        </p:nvSpPr>
        <p:spPr>
          <a:xfrm rot="16200000">
            <a:off x="5849010" y="3801365"/>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5" name="24 Triángulo isósceles"/>
          <p:cNvSpPr/>
          <p:nvPr/>
        </p:nvSpPr>
        <p:spPr>
          <a:xfrm rot="16200000">
            <a:off x="2824674" y="3841914"/>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6" name="25 Redondear rectángulo de esquina diagonal"/>
          <p:cNvSpPr/>
          <p:nvPr/>
        </p:nvSpPr>
        <p:spPr>
          <a:xfrm>
            <a:off x="6372200" y="3309855"/>
            <a:ext cx="2300851" cy="1127257"/>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a:effectLst>
                  <a:outerShdw blurRad="38100" dist="38100" dir="2700000" algn="tl">
                    <a:srgbClr val="000000">
                      <a:alpha val="43137"/>
                    </a:srgbClr>
                  </a:outerShdw>
                </a:effectLst>
              </a:rPr>
              <a:t>Auxiliar </a:t>
            </a:r>
            <a:r>
              <a:rPr lang="es-CO" sz="1200" dirty="0" smtClean="0">
                <a:effectLst>
                  <a:outerShdw blurRad="38100" dist="38100" dir="2700000" algn="tl">
                    <a:srgbClr val="000000">
                      <a:alpha val="43137"/>
                    </a:srgbClr>
                  </a:outerShdw>
                </a:effectLst>
              </a:rPr>
              <a:t>Adm genera la factura en SICEF, solicita la </a:t>
            </a:r>
            <a:r>
              <a:rPr lang="es-CO" sz="1200" b="1" dirty="0" smtClean="0">
                <a:effectLst>
                  <a:outerShdw blurRad="38100" dist="38100" dir="2700000" algn="tl">
                    <a:srgbClr val="000000">
                      <a:alpha val="43137"/>
                    </a:srgbClr>
                  </a:outerShdw>
                </a:effectLst>
                <a:latin typeface="Berlin Sans FB Demi" pitchFamily="34" charset="0"/>
              </a:rPr>
              <a:t>FIRMA DEL USUARIO</a:t>
            </a:r>
            <a:r>
              <a:rPr lang="es-CO" sz="1200" dirty="0" smtClean="0">
                <a:effectLst>
                  <a:outerShdw blurRad="38100" dist="38100" dir="2700000" algn="tl">
                    <a:srgbClr val="000000">
                      <a:alpha val="43137"/>
                    </a:srgbClr>
                  </a:outerShdw>
                </a:effectLst>
              </a:rPr>
              <a:t> en la copia de la factura y entrega al usuario la original</a:t>
            </a:r>
            <a:endParaRPr lang="es-CO" sz="1200" dirty="0">
              <a:effectLst>
                <a:outerShdw blurRad="38100" dist="38100" dir="2700000" algn="tl">
                  <a:srgbClr val="000000">
                    <a:alpha val="43137"/>
                  </a:srgbClr>
                </a:outerShdw>
              </a:effectLst>
            </a:endParaRPr>
          </a:p>
        </p:txBody>
      </p:sp>
      <p:sp>
        <p:nvSpPr>
          <p:cNvPr id="27" name="26 Redondear rectángulo de esquina diagonal"/>
          <p:cNvSpPr/>
          <p:nvPr/>
        </p:nvSpPr>
        <p:spPr>
          <a:xfrm>
            <a:off x="539552" y="2705516"/>
            <a:ext cx="2016224" cy="651476"/>
          </a:xfrm>
          <a:prstGeom prst="round2DiagRect">
            <a:avLst/>
          </a:prstGeom>
          <a:solidFill>
            <a:schemeClr val="accent5">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200" dirty="0" smtClean="0">
                <a:effectLst>
                  <a:outerShdw blurRad="38100" dist="38100" dir="2700000" algn="tl">
                    <a:srgbClr val="000000">
                      <a:alpha val="43137"/>
                    </a:srgbClr>
                  </a:outerShdw>
                </a:effectLst>
              </a:rPr>
              <a:t>Usuario solicita Servicios por el POS (ver Flujo Operación POS) </a:t>
            </a:r>
            <a:endParaRPr lang="es-CO" sz="1200" dirty="0">
              <a:effectLst>
                <a:outerShdw blurRad="38100" dist="38100" dir="2700000" algn="tl">
                  <a:srgbClr val="000000">
                    <a:alpha val="43137"/>
                  </a:srgbClr>
                </a:outerShdw>
              </a:effectLst>
            </a:endParaRPr>
          </a:p>
        </p:txBody>
      </p:sp>
      <p:sp>
        <p:nvSpPr>
          <p:cNvPr id="28" name="27 Redondear rectángulo de esquina diagonal"/>
          <p:cNvSpPr/>
          <p:nvPr/>
        </p:nvSpPr>
        <p:spPr>
          <a:xfrm>
            <a:off x="251520" y="3587626"/>
            <a:ext cx="2403276" cy="849486"/>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200" dirty="0" smtClean="0">
                <a:effectLst>
                  <a:outerShdw blurRad="38100" dist="38100" dir="2700000" algn="tl">
                    <a:srgbClr val="000000">
                      <a:alpha val="43137"/>
                    </a:srgbClr>
                  </a:outerShdw>
                </a:effectLst>
              </a:rPr>
              <a:t>Usuario </a:t>
            </a:r>
            <a:r>
              <a:rPr lang="es-CO" sz="1200" dirty="0">
                <a:effectLst>
                  <a:outerShdw blurRad="38100" dist="38100" dir="2700000" algn="tl">
                    <a:srgbClr val="000000">
                      <a:alpha val="43137"/>
                    </a:srgbClr>
                  </a:outerShdw>
                </a:effectLst>
              </a:rPr>
              <a:t>es atendido por el profesional de la salud </a:t>
            </a:r>
          </a:p>
        </p:txBody>
      </p:sp>
      <p:sp>
        <p:nvSpPr>
          <p:cNvPr id="30" name="29 Redondear rectángulo de esquina diagonal"/>
          <p:cNvSpPr/>
          <p:nvPr/>
        </p:nvSpPr>
        <p:spPr>
          <a:xfrm>
            <a:off x="3169969" y="4971522"/>
            <a:ext cx="2433572" cy="922531"/>
          </a:xfrm>
          <a:prstGeom prst="round2DiagRect">
            <a:avLst/>
          </a:prstGeom>
          <a:solidFill>
            <a:srgbClr val="C00000"/>
          </a:solidFill>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smtClean="0">
                <a:effectLst>
                  <a:outerShdw blurRad="38100" dist="38100" dir="2700000" algn="tl">
                    <a:srgbClr val="000000">
                      <a:alpha val="43137"/>
                    </a:srgbClr>
                  </a:outerShdw>
                </a:effectLst>
              </a:rPr>
              <a:t>El Coordinador </a:t>
            </a:r>
            <a:r>
              <a:rPr lang="es-CO" sz="1200" dirty="0" err="1" smtClean="0">
                <a:effectLst>
                  <a:outerShdw blurRad="38100" dist="38100" dir="2700000" algn="tl">
                    <a:srgbClr val="000000">
                      <a:alpha val="43137"/>
                    </a:srgbClr>
                  </a:outerShdw>
                </a:effectLst>
              </a:rPr>
              <a:t>Adm</a:t>
            </a:r>
            <a:r>
              <a:rPr lang="es-CO" sz="1200" dirty="0" smtClean="0">
                <a:effectLst>
                  <a:outerShdw blurRad="38100" dist="38100" dir="2700000" algn="tl">
                    <a:srgbClr val="000000">
                      <a:alpha val="43137"/>
                    </a:srgbClr>
                  </a:outerShdw>
                </a:effectLst>
              </a:rPr>
              <a:t> envía soportes de  las atenciones al área de Recaudo y Cartera Nacional según Cronograma</a:t>
            </a:r>
            <a:endParaRPr lang="es-CO" sz="1200" dirty="0">
              <a:effectLst>
                <a:outerShdw blurRad="38100" dist="38100" dir="2700000" algn="tl">
                  <a:srgbClr val="000000">
                    <a:alpha val="43137"/>
                  </a:srgbClr>
                </a:outerShdw>
              </a:effectLst>
            </a:endParaRPr>
          </a:p>
        </p:txBody>
      </p:sp>
      <p:sp>
        <p:nvSpPr>
          <p:cNvPr id="31" name="30 Triángulo isósceles"/>
          <p:cNvSpPr/>
          <p:nvPr/>
        </p:nvSpPr>
        <p:spPr>
          <a:xfrm rot="10800000">
            <a:off x="1300182" y="4509120"/>
            <a:ext cx="463506" cy="25581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2" name="31 CuadroTexto"/>
          <p:cNvSpPr txBox="1"/>
          <p:nvPr/>
        </p:nvSpPr>
        <p:spPr>
          <a:xfrm>
            <a:off x="2195736" y="2456814"/>
            <a:ext cx="504056" cy="276999"/>
          </a:xfrm>
          <a:prstGeom prst="rect">
            <a:avLst/>
          </a:prstGeom>
          <a:noFill/>
        </p:spPr>
        <p:txBody>
          <a:bodyPr wrap="square" rtlCol="0">
            <a:spAutoFit/>
          </a:bodyPr>
          <a:lstStyle/>
          <a:p>
            <a:r>
              <a:rPr lang="es-CO" sz="1200" b="1" dirty="0" smtClean="0"/>
              <a:t>No</a:t>
            </a:r>
            <a:endParaRPr lang="es-CO" sz="1200" b="1" dirty="0"/>
          </a:p>
        </p:txBody>
      </p:sp>
      <p:sp>
        <p:nvSpPr>
          <p:cNvPr id="33" name="32 CuadroTexto"/>
          <p:cNvSpPr txBox="1"/>
          <p:nvPr/>
        </p:nvSpPr>
        <p:spPr>
          <a:xfrm>
            <a:off x="3347864" y="1562308"/>
            <a:ext cx="367337" cy="276999"/>
          </a:xfrm>
          <a:prstGeom prst="rect">
            <a:avLst/>
          </a:prstGeom>
          <a:noFill/>
        </p:spPr>
        <p:txBody>
          <a:bodyPr wrap="square" rtlCol="0">
            <a:spAutoFit/>
          </a:bodyPr>
          <a:lstStyle/>
          <a:p>
            <a:r>
              <a:rPr lang="es-CO" sz="1200" b="1" dirty="0" smtClean="0"/>
              <a:t>Si</a:t>
            </a:r>
            <a:endParaRPr lang="es-CO" sz="1200" b="1" dirty="0"/>
          </a:p>
        </p:txBody>
      </p:sp>
      <p:sp>
        <p:nvSpPr>
          <p:cNvPr id="34" name="33 Redondear rectángulo de esquina diagonal"/>
          <p:cNvSpPr/>
          <p:nvPr/>
        </p:nvSpPr>
        <p:spPr>
          <a:xfrm>
            <a:off x="6460748" y="1556792"/>
            <a:ext cx="1999684" cy="912655"/>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a:effectLst>
                  <a:outerShdw blurRad="38100" dist="38100" dir="2700000" algn="tl">
                    <a:srgbClr val="000000">
                      <a:alpha val="43137"/>
                    </a:srgbClr>
                  </a:outerShdw>
                </a:effectLst>
              </a:rPr>
              <a:t>Auxiliar </a:t>
            </a:r>
            <a:r>
              <a:rPr lang="es-CO" sz="1200" dirty="0" smtClean="0">
                <a:effectLst>
                  <a:outerShdw blurRad="38100" dist="38100" dir="2700000" algn="tl">
                    <a:srgbClr val="000000">
                      <a:alpha val="43137"/>
                    </a:srgbClr>
                  </a:outerShdw>
                </a:effectLst>
              </a:rPr>
              <a:t>Adm </a:t>
            </a:r>
            <a:r>
              <a:rPr lang="es-CO" sz="1200" dirty="0">
                <a:effectLst>
                  <a:outerShdw blurRad="38100" dist="38100" dir="2700000" algn="tl">
                    <a:srgbClr val="000000">
                      <a:alpha val="43137"/>
                    </a:srgbClr>
                  </a:outerShdw>
                </a:effectLst>
              </a:rPr>
              <a:t>realiza el cobro respectivo según </a:t>
            </a:r>
            <a:r>
              <a:rPr lang="es-CO" sz="1200" dirty="0" smtClean="0">
                <a:effectLst>
                  <a:outerShdw blurRad="38100" dist="38100" dir="2700000" algn="tl">
                    <a:srgbClr val="000000">
                      <a:alpha val="43137"/>
                    </a:srgbClr>
                  </a:outerShdw>
                </a:effectLst>
              </a:rPr>
              <a:t>SICEF</a:t>
            </a:r>
            <a:endParaRPr lang="es-CO" sz="1200" dirty="0">
              <a:effectLst>
                <a:outerShdw blurRad="38100" dist="38100" dir="2700000" algn="tl">
                  <a:srgbClr val="000000">
                    <a:alpha val="43137"/>
                  </a:srgbClr>
                </a:outerShdw>
              </a:effectLst>
            </a:endParaRPr>
          </a:p>
        </p:txBody>
      </p:sp>
      <p:sp>
        <p:nvSpPr>
          <p:cNvPr id="35" name="34 Triángulo isósceles"/>
          <p:cNvSpPr/>
          <p:nvPr/>
        </p:nvSpPr>
        <p:spPr>
          <a:xfrm rot="5400000">
            <a:off x="2689408" y="5242639"/>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6" name="8 CuadroTexto"/>
          <p:cNvSpPr txBox="1">
            <a:spLocks noChangeArrowheads="1"/>
          </p:cNvSpPr>
          <p:nvPr/>
        </p:nvSpPr>
        <p:spPr bwMode="auto">
          <a:xfrm>
            <a:off x="323528" y="332656"/>
            <a:ext cx="8192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CO"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rPr>
              <a:t>FLUJOS DE OPERACION</a:t>
            </a:r>
            <a:endParaRPr lang="es-CO"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endParaRPr>
          </a:p>
        </p:txBody>
      </p:sp>
      <p:sp>
        <p:nvSpPr>
          <p:cNvPr id="39" name="38 Redondear rectángulo de esquina diagonal"/>
          <p:cNvSpPr/>
          <p:nvPr/>
        </p:nvSpPr>
        <p:spPr>
          <a:xfrm>
            <a:off x="3419872" y="3540218"/>
            <a:ext cx="2379155" cy="896894"/>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CO" sz="1200" dirty="0">
                <a:effectLst>
                  <a:outerShdw blurRad="38100" dist="38100" dir="2700000" algn="tl">
                    <a:srgbClr val="000000">
                      <a:alpha val="43137"/>
                    </a:srgbClr>
                  </a:outerShdw>
                </a:effectLst>
              </a:rPr>
              <a:t>El personal asistencial solicita factura al usuario para el registro en HC</a:t>
            </a:r>
          </a:p>
        </p:txBody>
      </p:sp>
      <p:sp>
        <p:nvSpPr>
          <p:cNvPr id="37" name="36 CuadroTexto"/>
          <p:cNvSpPr txBox="1"/>
          <p:nvPr/>
        </p:nvSpPr>
        <p:spPr>
          <a:xfrm>
            <a:off x="295072" y="980728"/>
            <a:ext cx="8424936" cy="369332"/>
          </a:xfrm>
          <a:prstGeom prst="rect">
            <a:avLst/>
          </a:prstGeom>
          <a:noFill/>
        </p:spPr>
        <p:txBody>
          <a:bodyPr wrap="square" rtlCol="0">
            <a:spAutoFit/>
          </a:bodyPr>
          <a:lstStyle/>
          <a:p>
            <a:r>
              <a:rPr lang="es-CO" b="1" dirty="0" smtClean="0">
                <a:solidFill>
                  <a:srgbClr val="002060"/>
                </a:solidFill>
                <a:latin typeface="Bookman Old Style" pitchFamily="18" charset="0"/>
                <a:cs typeface="Arial" pitchFamily="34" charset="0"/>
              </a:rPr>
              <a:t>ATENCIONES MEDICINA PREPAGADA - AUTOMATICAS</a:t>
            </a:r>
            <a:endParaRPr lang="es-CO" b="1" dirty="0">
              <a:solidFill>
                <a:srgbClr val="002060"/>
              </a:solidFill>
              <a:latin typeface="Bookman Old Style" pitchFamily="18" charset="0"/>
              <a:cs typeface="Arial" pitchFamily="34" charset="0"/>
            </a:endParaRPr>
          </a:p>
        </p:txBody>
      </p:sp>
      <p:sp>
        <p:nvSpPr>
          <p:cNvPr id="38" name="37 Redondear rectángulo de esquina diagonal"/>
          <p:cNvSpPr/>
          <p:nvPr/>
        </p:nvSpPr>
        <p:spPr>
          <a:xfrm>
            <a:off x="2690404" y="2806787"/>
            <a:ext cx="1729327" cy="406189"/>
          </a:xfrm>
          <a:prstGeom prst="round2DiagRect">
            <a:avLst/>
          </a:prstGeom>
          <a:solidFill>
            <a:schemeClr val="accent5">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200" dirty="0" smtClean="0">
                <a:effectLst>
                  <a:outerShdw blurRad="38100" dist="38100" dir="2700000" algn="tl">
                    <a:srgbClr val="000000">
                      <a:alpha val="43137"/>
                    </a:srgbClr>
                  </a:outerShdw>
                </a:effectLst>
              </a:rPr>
              <a:t>Se ofrece los servicios como Particular</a:t>
            </a:r>
            <a:endParaRPr lang="es-CO" sz="1200" dirty="0">
              <a:effectLst>
                <a:outerShdw blurRad="38100" dist="38100" dir="2700000" algn="tl">
                  <a:srgbClr val="000000">
                    <a:alpha val="43137"/>
                  </a:srgbClr>
                </a:outerShdw>
              </a:effectLst>
            </a:endParaRPr>
          </a:p>
        </p:txBody>
      </p:sp>
      <p:sp>
        <p:nvSpPr>
          <p:cNvPr id="40" name="39 Redondear rectángulo de esquina diagonal"/>
          <p:cNvSpPr/>
          <p:nvPr/>
        </p:nvSpPr>
        <p:spPr>
          <a:xfrm>
            <a:off x="326933" y="4869160"/>
            <a:ext cx="2300851" cy="1127257"/>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a:effectLst>
                  <a:outerShdw blurRad="38100" dist="38100" dir="2700000" algn="tl">
                    <a:srgbClr val="000000">
                      <a:alpha val="43137"/>
                    </a:srgbClr>
                  </a:outerShdw>
                </a:effectLst>
              </a:rPr>
              <a:t>Auxiliar Adm realiza el cierre de caja, entrega la tirilla </a:t>
            </a:r>
            <a:r>
              <a:rPr lang="es-CO" sz="1200" b="1" dirty="0" smtClean="0">
                <a:effectLst>
                  <a:outerShdw blurRad="38100" dist="38100" dir="2700000" algn="tl">
                    <a:srgbClr val="000000">
                      <a:alpha val="43137"/>
                    </a:srgbClr>
                  </a:outerShdw>
                </a:effectLst>
                <a:latin typeface="Berlin Sans FB Demi" pitchFamily="34" charset="0"/>
              </a:rPr>
              <a:t>FIRMADA POR EL USUARIO</a:t>
            </a:r>
            <a:r>
              <a:rPr lang="es-CO" sz="1200" dirty="0" smtClean="0">
                <a:effectLst>
                  <a:outerShdw blurRad="38100" dist="38100" dir="2700000" algn="tl">
                    <a:srgbClr val="000000">
                      <a:alpha val="43137"/>
                    </a:srgbClr>
                  </a:outerShdw>
                </a:effectLst>
              </a:rPr>
              <a:t> </a:t>
            </a:r>
            <a:r>
              <a:rPr lang="es-CO" sz="1200" dirty="0">
                <a:effectLst>
                  <a:outerShdw blurRad="38100" dist="38100" dir="2700000" algn="tl">
                    <a:srgbClr val="000000">
                      <a:alpha val="43137"/>
                    </a:srgbClr>
                  </a:outerShdw>
                </a:effectLst>
              </a:rPr>
              <a:t>y demás soportes según atención al Coordinador Administrativo</a:t>
            </a:r>
          </a:p>
        </p:txBody>
      </p:sp>
    </p:spTree>
    <p:extLst>
      <p:ext uri="{BB962C8B-B14F-4D97-AF65-F5344CB8AC3E}">
        <p14:creationId xmlns:p14="http://schemas.microsoft.com/office/powerpoint/2010/main" val="363641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Flecha abajo"/>
          <p:cNvSpPr/>
          <p:nvPr/>
        </p:nvSpPr>
        <p:spPr>
          <a:xfrm rot="16200000">
            <a:off x="1673995" y="2003891"/>
            <a:ext cx="396044" cy="30376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sz="1200" dirty="0"/>
          </a:p>
        </p:txBody>
      </p:sp>
      <p:sp>
        <p:nvSpPr>
          <p:cNvPr id="12" name="11 Redondear rectángulo de esquina diagonal"/>
          <p:cNvSpPr/>
          <p:nvPr/>
        </p:nvSpPr>
        <p:spPr>
          <a:xfrm>
            <a:off x="3664291" y="1778877"/>
            <a:ext cx="2379155" cy="896894"/>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smtClean="0">
                <a:effectLst>
                  <a:outerShdw blurRad="38100" dist="38100" dir="2700000" algn="tl">
                    <a:srgbClr val="000000">
                      <a:alpha val="43137"/>
                    </a:srgbClr>
                  </a:outerShdw>
                </a:effectLst>
              </a:rPr>
              <a:t>Auxiliar Adm registra la atención por la modalidad Medicina Prepagada en SICEF</a:t>
            </a:r>
            <a:endParaRPr lang="es-CO" sz="1200" dirty="0">
              <a:effectLst>
                <a:outerShdw blurRad="38100" dist="38100" dir="2700000" algn="tl">
                  <a:srgbClr val="000000">
                    <a:alpha val="43137"/>
                  </a:srgbClr>
                </a:outerShdw>
              </a:effectLst>
            </a:endParaRPr>
          </a:p>
        </p:txBody>
      </p:sp>
      <p:sp>
        <p:nvSpPr>
          <p:cNvPr id="13" name="12 Hexágono"/>
          <p:cNvSpPr/>
          <p:nvPr/>
        </p:nvSpPr>
        <p:spPr>
          <a:xfrm>
            <a:off x="2100125" y="1813734"/>
            <a:ext cx="1133352" cy="687413"/>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200" dirty="0" smtClean="0">
                <a:effectLst>
                  <a:outerShdw blurRad="38100" dist="38100" dir="2700000" algn="tl">
                    <a:srgbClr val="000000">
                      <a:alpha val="43137"/>
                    </a:srgbClr>
                  </a:outerShdw>
                </a:effectLst>
              </a:rPr>
              <a:t>Cumple condición para MP</a:t>
            </a:r>
            <a:endParaRPr lang="es-CO" sz="1200" dirty="0">
              <a:effectLst>
                <a:outerShdw blurRad="38100" dist="38100" dir="2700000" algn="tl">
                  <a:srgbClr val="000000">
                    <a:alpha val="43137"/>
                  </a:srgbClr>
                </a:outerShdw>
              </a:effectLst>
            </a:endParaRPr>
          </a:p>
        </p:txBody>
      </p:sp>
      <p:sp>
        <p:nvSpPr>
          <p:cNvPr id="16" name="15 Triángulo isósceles"/>
          <p:cNvSpPr/>
          <p:nvPr/>
        </p:nvSpPr>
        <p:spPr>
          <a:xfrm rot="5400000">
            <a:off x="3223509" y="2027864"/>
            <a:ext cx="463506" cy="25581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grpSp>
        <p:nvGrpSpPr>
          <p:cNvPr id="18" name="17 Grupo"/>
          <p:cNvGrpSpPr/>
          <p:nvPr/>
        </p:nvGrpSpPr>
        <p:grpSpPr>
          <a:xfrm>
            <a:off x="279976" y="1813734"/>
            <a:ext cx="1351961" cy="862037"/>
            <a:chOff x="251520" y="761197"/>
            <a:chExt cx="2304256" cy="1299651"/>
          </a:xfrm>
        </p:grpSpPr>
        <p:sp>
          <p:nvSpPr>
            <p:cNvPr id="19" name="18 Redondear rectángulo de esquina diagonal"/>
            <p:cNvSpPr/>
            <p:nvPr/>
          </p:nvSpPr>
          <p:spPr>
            <a:xfrm>
              <a:off x="251520" y="761197"/>
              <a:ext cx="2304256" cy="1299651"/>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s-CO" sz="1200" dirty="0" smtClean="0"/>
                <a:t>Usuario accede al Servicio</a:t>
              </a:r>
              <a:endParaRPr lang="es-CO" sz="1200" dirty="0"/>
            </a:p>
          </p:txBody>
        </p:sp>
        <p:pic>
          <p:nvPicPr>
            <p:cNvPr id="20"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905" y="1411021"/>
              <a:ext cx="926175" cy="649826"/>
            </a:xfrm>
            <a:prstGeom prst="rect">
              <a:avLst/>
            </a:prstGeom>
            <a:ln>
              <a:noFill/>
            </a:ln>
            <a:effectLst>
              <a:softEdge rad="112500"/>
            </a:effectLst>
          </p:spPr>
        </p:pic>
      </p:grpSp>
      <p:sp>
        <p:nvSpPr>
          <p:cNvPr id="21" name="20 Triángulo isósceles"/>
          <p:cNvSpPr/>
          <p:nvPr/>
        </p:nvSpPr>
        <p:spPr>
          <a:xfrm rot="5400000">
            <a:off x="6016337" y="2042082"/>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2" name="21 Triángulo isósceles"/>
          <p:cNvSpPr/>
          <p:nvPr/>
        </p:nvSpPr>
        <p:spPr>
          <a:xfrm rot="10800000">
            <a:off x="7665342" y="2815037"/>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3" name="22 Triángulo isósceles"/>
          <p:cNvSpPr/>
          <p:nvPr/>
        </p:nvSpPr>
        <p:spPr>
          <a:xfrm rot="16200000">
            <a:off x="5876411" y="3583052"/>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4" name="23 Redondear rectángulo de esquina diagonal"/>
          <p:cNvSpPr/>
          <p:nvPr/>
        </p:nvSpPr>
        <p:spPr>
          <a:xfrm>
            <a:off x="496000" y="3253894"/>
            <a:ext cx="3008218" cy="1008112"/>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err="1">
                <a:effectLst>
                  <a:outerShdw blurRad="38100" dist="38100" dir="2700000" algn="tl">
                    <a:srgbClr val="000000">
                      <a:alpha val="43137"/>
                    </a:srgbClr>
                  </a:outerShdw>
                </a:effectLst>
              </a:rPr>
              <a:t>Aux</a:t>
            </a:r>
            <a:r>
              <a:rPr lang="es-CO" sz="1200" dirty="0">
                <a:effectLst>
                  <a:outerShdw blurRad="38100" dist="38100" dir="2700000" algn="tl">
                    <a:srgbClr val="000000">
                      <a:alpha val="43137"/>
                    </a:srgbClr>
                  </a:outerShdw>
                </a:effectLst>
              </a:rPr>
              <a:t>. Adm genera factura </a:t>
            </a:r>
            <a:r>
              <a:rPr lang="es-CO" sz="1200" dirty="0" smtClean="0">
                <a:effectLst>
                  <a:outerShdw blurRad="38100" dist="38100" dir="2700000" algn="tl">
                    <a:srgbClr val="000000">
                      <a:alpha val="43137"/>
                    </a:srgbClr>
                  </a:outerShdw>
                </a:effectLst>
              </a:rPr>
              <a:t>manual </a:t>
            </a:r>
            <a:r>
              <a:rPr lang="es-CO" sz="1200" b="1" u="sng" dirty="0" smtClean="0">
                <a:effectLst>
                  <a:outerShdw blurRad="38100" dist="38100" dir="2700000" algn="tl">
                    <a:srgbClr val="000000">
                      <a:alpha val="43137"/>
                    </a:srgbClr>
                  </a:outerShdw>
                </a:effectLst>
              </a:rPr>
              <a:t>Preimpresa</a:t>
            </a:r>
            <a:r>
              <a:rPr lang="es-CO" sz="1200" dirty="0" smtClean="0">
                <a:effectLst>
                  <a:outerShdw blurRad="38100" dist="38100" dir="2700000" algn="tl">
                    <a:srgbClr val="000000">
                      <a:alpha val="43137"/>
                    </a:srgbClr>
                  </a:outerShdw>
                </a:effectLst>
              </a:rPr>
              <a:t>, </a:t>
            </a:r>
            <a:r>
              <a:rPr lang="es-CO" sz="1200" dirty="0">
                <a:effectLst>
                  <a:outerShdw blurRad="38100" dist="38100" dir="2700000" algn="tl">
                    <a:srgbClr val="000000">
                      <a:alpha val="43137"/>
                    </a:srgbClr>
                  </a:outerShdw>
                </a:effectLst>
              </a:rPr>
              <a:t>solicita </a:t>
            </a:r>
            <a:r>
              <a:rPr lang="es-CO" sz="1200" b="1" dirty="0">
                <a:effectLst>
                  <a:outerShdw blurRad="38100" dist="38100" dir="2700000" algn="tl">
                    <a:srgbClr val="000000">
                      <a:alpha val="43137"/>
                    </a:srgbClr>
                  </a:outerShdw>
                </a:effectLst>
                <a:latin typeface="Berlin Sans FB Demi" pitchFamily="34" charset="0"/>
              </a:rPr>
              <a:t>FIRMA AL USUARIO  </a:t>
            </a:r>
            <a:r>
              <a:rPr lang="es-CO" sz="1200" dirty="0" smtClean="0">
                <a:effectLst>
                  <a:outerShdw blurRad="38100" dist="38100" dir="2700000" algn="tl">
                    <a:srgbClr val="000000">
                      <a:alpha val="43137"/>
                    </a:srgbClr>
                  </a:outerShdw>
                </a:effectLst>
              </a:rPr>
              <a:t>en la Factura y Orden de servicio, entrega </a:t>
            </a:r>
            <a:r>
              <a:rPr lang="es-CO" sz="1200" dirty="0">
                <a:effectLst>
                  <a:outerShdw blurRad="38100" dist="38100" dir="2700000" algn="tl">
                    <a:srgbClr val="000000">
                      <a:alpha val="43137"/>
                    </a:srgbClr>
                  </a:outerShdw>
                </a:effectLst>
              </a:rPr>
              <a:t>el </a:t>
            </a:r>
            <a:r>
              <a:rPr lang="es-CO" sz="1200" dirty="0" smtClean="0">
                <a:effectLst>
                  <a:outerShdw blurRad="38100" dist="38100" dir="2700000" algn="tl">
                    <a:srgbClr val="000000">
                      <a:alpha val="43137"/>
                    </a:srgbClr>
                  </a:outerShdw>
                </a:effectLst>
              </a:rPr>
              <a:t>original de la factura al usuario.</a:t>
            </a:r>
            <a:endParaRPr lang="es-CO" sz="1200" dirty="0">
              <a:effectLst>
                <a:outerShdw blurRad="38100" dist="38100" dir="2700000" algn="tl">
                  <a:srgbClr val="000000">
                    <a:alpha val="43137"/>
                  </a:srgbClr>
                </a:outerShdw>
              </a:effectLst>
            </a:endParaRPr>
          </a:p>
        </p:txBody>
      </p:sp>
      <p:sp>
        <p:nvSpPr>
          <p:cNvPr id="25" name="24 Triángulo isósceles"/>
          <p:cNvSpPr/>
          <p:nvPr/>
        </p:nvSpPr>
        <p:spPr>
          <a:xfrm rot="16200000">
            <a:off x="3580020" y="3594800"/>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1" name="30 Triángulo isósceles"/>
          <p:cNvSpPr/>
          <p:nvPr/>
        </p:nvSpPr>
        <p:spPr>
          <a:xfrm rot="10800000">
            <a:off x="1720136" y="4391742"/>
            <a:ext cx="463506" cy="25581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3" name="32 CuadroTexto"/>
          <p:cNvSpPr txBox="1"/>
          <p:nvPr/>
        </p:nvSpPr>
        <p:spPr>
          <a:xfrm>
            <a:off x="3109053" y="1680750"/>
            <a:ext cx="648436" cy="276999"/>
          </a:xfrm>
          <a:prstGeom prst="rect">
            <a:avLst/>
          </a:prstGeom>
          <a:noFill/>
        </p:spPr>
        <p:txBody>
          <a:bodyPr wrap="square" rtlCol="0">
            <a:spAutoFit/>
          </a:bodyPr>
          <a:lstStyle/>
          <a:p>
            <a:r>
              <a:rPr lang="es-CO" sz="1200" b="1" dirty="0" smtClean="0"/>
              <a:t>Si</a:t>
            </a:r>
            <a:endParaRPr lang="es-CO" sz="1200" b="1" dirty="0"/>
          </a:p>
        </p:txBody>
      </p:sp>
      <p:sp>
        <p:nvSpPr>
          <p:cNvPr id="29" name="28 Hexágono"/>
          <p:cNvSpPr/>
          <p:nvPr/>
        </p:nvSpPr>
        <p:spPr>
          <a:xfrm>
            <a:off x="6472665" y="1761045"/>
            <a:ext cx="1872207" cy="856914"/>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200" dirty="0" smtClean="0">
                <a:effectLst>
                  <a:outerShdw blurRad="38100" dist="38100" dir="2700000" algn="tl">
                    <a:srgbClr val="000000">
                      <a:alpha val="43137"/>
                    </a:srgbClr>
                  </a:outerShdw>
                </a:effectLst>
              </a:rPr>
              <a:t>Sistema genera mensaje indicando que el servicio no se encuentra autorizado</a:t>
            </a:r>
            <a:endParaRPr lang="es-CO" sz="1200" dirty="0">
              <a:effectLst>
                <a:outerShdw blurRad="38100" dist="38100" dir="2700000" algn="tl">
                  <a:srgbClr val="000000">
                    <a:alpha val="43137"/>
                  </a:srgbClr>
                </a:outerShdw>
              </a:effectLst>
            </a:endParaRPr>
          </a:p>
        </p:txBody>
      </p:sp>
      <p:sp>
        <p:nvSpPr>
          <p:cNvPr id="37" name="36 Triángulo isósceles"/>
          <p:cNvSpPr/>
          <p:nvPr/>
        </p:nvSpPr>
        <p:spPr>
          <a:xfrm rot="5400000">
            <a:off x="2774418" y="4975361"/>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9" name="38 Redondear rectángulo de esquina diagonal"/>
          <p:cNvSpPr/>
          <p:nvPr/>
        </p:nvSpPr>
        <p:spPr>
          <a:xfrm>
            <a:off x="5320536" y="4549978"/>
            <a:ext cx="2666718" cy="967254"/>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smtClean="0">
                <a:effectLst>
                  <a:outerShdw blurRad="38100" dist="38100" dir="2700000" algn="tl">
                    <a:srgbClr val="000000">
                      <a:alpha val="43137"/>
                    </a:srgbClr>
                  </a:outerShdw>
                </a:effectLst>
              </a:rPr>
              <a:t>Auxiliar Adm ingresa las facturas manuales al aplicativo  al finalizar  turno para que sean incluidas  en el cierre de  caja</a:t>
            </a:r>
            <a:endParaRPr lang="es-CO" sz="1200" dirty="0">
              <a:effectLst>
                <a:outerShdw blurRad="38100" dist="38100" dir="2700000" algn="tl">
                  <a:srgbClr val="000000">
                    <a:alpha val="43137"/>
                  </a:srgbClr>
                </a:outerShdw>
              </a:effectLst>
            </a:endParaRPr>
          </a:p>
        </p:txBody>
      </p:sp>
      <p:sp>
        <p:nvSpPr>
          <p:cNvPr id="40" name="39 Triángulo isósceles"/>
          <p:cNvSpPr/>
          <p:nvPr/>
        </p:nvSpPr>
        <p:spPr>
          <a:xfrm rot="5400000">
            <a:off x="4838046" y="4886185"/>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41" name="40 Triángulo isósceles"/>
          <p:cNvSpPr/>
          <p:nvPr/>
        </p:nvSpPr>
        <p:spPr>
          <a:xfrm rot="5400000">
            <a:off x="8044515" y="4864469"/>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4" name="8 CuadroTexto"/>
          <p:cNvSpPr txBox="1">
            <a:spLocks noChangeArrowheads="1"/>
          </p:cNvSpPr>
          <p:nvPr/>
        </p:nvSpPr>
        <p:spPr bwMode="auto">
          <a:xfrm>
            <a:off x="423992" y="589598"/>
            <a:ext cx="8192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CO"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rPr>
              <a:t>FLUJOS DE OPERACION</a:t>
            </a:r>
            <a:endParaRPr lang="es-CO"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endParaRPr>
          </a:p>
        </p:txBody>
      </p:sp>
      <p:sp>
        <p:nvSpPr>
          <p:cNvPr id="36" name="35 CuadroTexto"/>
          <p:cNvSpPr txBox="1"/>
          <p:nvPr/>
        </p:nvSpPr>
        <p:spPr>
          <a:xfrm>
            <a:off x="395536" y="1237670"/>
            <a:ext cx="8424936" cy="369332"/>
          </a:xfrm>
          <a:prstGeom prst="rect">
            <a:avLst/>
          </a:prstGeom>
          <a:noFill/>
        </p:spPr>
        <p:txBody>
          <a:bodyPr wrap="square" rtlCol="0">
            <a:spAutoFit/>
          </a:bodyPr>
          <a:lstStyle/>
          <a:p>
            <a:r>
              <a:rPr lang="es-CO" b="1" dirty="0" smtClean="0">
                <a:solidFill>
                  <a:srgbClr val="002060"/>
                </a:solidFill>
                <a:latin typeface="Bookman Old Style" pitchFamily="18" charset="0"/>
                <a:cs typeface="Arial" pitchFamily="34" charset="0"/>
              </a:rPr>
              <a:t>ATENCIONES MEDICINA PREPAGADA - MANUAL</a:t>
            </a:r>
            <a:endParaRPr lang="es-CO" b="1" dirty="0">
              <a:solidFill>
                <a:srgbClr val="002060"/>
              </a:solidFill>
              <a:latin typeface="Bookman Old Style" pitchFamily="18" charset="0"/>
              <a:cs typeface="Arial" pitchFamily="34" charset="0"/>
            </a:endParaRPr>
          </a:p>
        </p:txBody>
      </p:sp>
      <p:sp>
        <p:nvSpPr>
          <p:cNvPr id="38" name="37 Redondear rectángulo de esquina diagonal"/>
          <p:cNvSpPr/>
          <p:nvPr/>
        </p:nvSpPr>
        <p:spPr>
          <a:xfrm>
            <a:off x="6320783" y="3326149"/>
            <a:ext cx="2009240" cy="719833"/>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200" dirty="0" smtClean="0">
                <a:effectLst>
                  <a:outerShdw blurRad="38100" dist="38100" dir="2700000" algn="tl">
                    <a:srgbClr val="000000">
                      <a:alpha val="43137"/>
                    </a:srgbClr>
                  </a:outerShdw>
                </a:effectLst>
              </a:rPr>
              <a:t>Auxiliar Adm direcciona al usuario a la Barra de MP para solicitar Orden de Servicio.</a:t>
            </a:r>
            <a:endParaRPr lang="es-CO" sz="1200" dirty="0">
              <a:effectLst>
                <a:outerShdw blurRad="38100" dist="38100" dir="2700000" algn="tl">
                  <a:srgbClr val="000000">
                    <a:alpha val="43137"/>
                  </a:srgbClr>
                </a:outerShdw>
              </a:effectLst>
            </a:endParaRPr>
          </a:p>
        </p:txBody>
      </p:sp>
      <p:sp>
        <p:nvSpPr>
          <p:cNvPr id="43" name="42 Redondear rectángulo de esquina diagonal"/>
          <p:cNvSpPr/>
          <p:nvPr/>
        </p:nvSpPr>
        <p:spPr>
          <a:xfrm>
            <a:off x="4160543" y="3327961"/>
            <a:ext cx="1779333" cy="862037"/>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s-CO" sz="1200" dirty="0" smtClean="0"/>
              <a:t>El usuario presenta la Orden de servicio para la atención</a:t>
            </a:r>
            <a:endParaRPr lang="es-CO" sz="1200" dirty="0"/>
          </a:p>
        </p:txBody>
      </p:sp>
      <p:sp>
        <p:nvSpPr>
          <p:cNvPr id="50" name="49 Redondear rectángulo de esquina diagonal"/>
          <p:cNvSpPr/>
          <p:nvPr/>
        </p:nvSpPr>
        <p:spPr>
          <a:xfrm>
            <a:off x="719607" y="4727488"/>
            <a:ext cx="2009240" cy="719833"/>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200" dirty="0">
                <a:effectLst>
                  <a:outerShdw blurRad="38100" dist="38100" dir="2700000" algn="tl">
                    <a:srgbClr val="000000">
                      <a:alpha val="43137"/>
                    </a:srgbClr>
                  </a:outerShdw>
                </a:effectLst>
              </a:rPr>
              <a:t>El personal asistencial solicita factura al usuario para el registro en HC</a:t>
            </a:r>
          </a:p>
        </p:txBody>
      </p:sp>
      <p:sp>
        <p:nvSpPr>
          <p:cNvPr id="51" name="50 Redondear rectángulo de esquina diagonal"/>
          <p:cNvSpPr/>
          <p:nvPr/>
        </p:nvSpPr>
        <p:spPr>
          <a:xfrm>
            <a:off x="3232305" y="4683704"/>
            <a:ext cx="1621564" cy="730430"/>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a:effectLst>
                  <a:outerShdw blurRad="38100" dist="38100" dir="2700000" algn="tl">
                    <a:srgbClr val="000000">
                      <a:alpha val="43137"/>
                    </a:srgbClr>
                  </a:outerShdw>
                </a:effectLst>
              </a:rPr>
              <a:t>Usuario es atendido por el profesional de la salud</a:t>
            </a:r>
          </a:p>
        </p:txBody>
      </p:sp>
    </p:spTree>
    <p:extLst>
      <p:ext uri="{BB962C8B-B14F-4D97-AF65-F5344CB8AC3E}">
        <p14:creationId xmlns:p14="http://schemas.microsoft.com/office/powerpoint/2010/main" val="1193777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8 CuadroTexto"/>
          <p:cNvSpPr txBox="1">
            <a:spLocks noChangeArrowheads="1"/>
          </p:cNvSpPr>
          <p:nvPr/>
        </p:nvSpPr>
        <p:spPr bwMode="auto">
          <a:xfrm>
            <a:off x="323528" y="332656"/>
            <a:ext cx="8192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CO"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rPr>
              <a:t>FLUJOS DE OPERACION</a:t>
            </a:r>
            <a:endParaRPr lang="es-CO"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endParaRPr>
          </a:p>
        </p:txBody>
      </p:sp>
      <p:sp>
        <p:nvSpPr>
          <p:cNvPr id="3" name="2 CuadroTexto"/>
          <p:cNvSpPr txBox="1"/>
          <p:nvPr/>
        </p:nvSpPr>
        <p:spPr>
          <a:xfrm>
            <a:off x="295072" y="1183626"/>
            <a:ext cx="8424936" cy="369332"/>
          </a:xfrm>
          <a:prstGeom prst="rect">
            <a:avLst/>
          </a:prstGeom>
          <a:noFill/>
        </p:spPr>
        <p:txBody>
          <a:bodyPr wrap="square" rtlCol="0">
            <a:spAutoFit/>
          </a:bodyPr>
          <a:lstStyle/>
          <a:p>
            <a:r>
              <a:rPr lang="es-CO" b="1" dirty="0" smtClean="0">
                <a:solidFill>
                  <a:srgbClr val="002060"/>
                </a:solidFill>
                <a:latin typeface="Bookman Old Style" pitchFamily="18" charset="0"/>
                <a:cs typeface="Arial" pitchFamily="34" charset="0"/>
              </a:rPr>
              <a:t>ATENCIONES MEDICINA PREPAGADA - MANUAL</a:t>
            </a:r>
            <a:endParaRPr lang="es-CO" b="1" dirty="0">
              <a:solidFill>
                <a:srgbClr val="002060"/>
              </a:solidFill>
              <a:latin typeface="Bookman Old Style" pitchFamily="18" charset="0"/>
              <a:cs typeface="Arial" pitchFamily="34" charset="0"/>
            </a:endParaRPr>
          </a:p>
        </p:txBody>
      </p:sp>
      <p:sp>
        <p:nvSpPr>
          <p:cNvPr id="12" name="11 Redondear rectángulo de esquina diagonal"/>
          <p:cNvSpPr/>
          <p:nvPr/>
        </p:nvSpPr>
        <p:spPr>
          <a:xfrm>
            <a:off x="3344973" y="1988840"/>
            <a:ext cx="2379155" cy="1111055"/>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smtClean="0"/>
              <a:t>El Coordinador </a:t>
            </a:r>
            <a:r>
              <a:rPr lang="es-CO" sz="1200" dirty="0" err="1" smtClean="0"/>
              <a:t>Adm</a:t>
            </a:r>
            <a:r>
              <a:rPr lang="es-CO" sz="1200" dirty="0" smtClean="0"/>
              <a:t> envía relación  y Lotes con soportes de las atenciones  evento MP al </a:t>
            </a:r>
            <a:r>
              <a:rPr lang="es-CO" sz="1200" dirty="0" err="1" smtClean="0"/>
              <a:t>area</a:t>
            </a:r>
            <a:r>
              <a:rPr lang="es-CO" sz="1200" dirty="0" smtClean="0"/>
              <a:t> de Recaudo y Cartera Nacional  según Cronograma</a:t>
            </a:r>
            <a:endParaRPr lang="es-CO" sz="1200" dirty="0"/>
          </a:p>
        </p:txBody>
      </p:sp>
      <p:sp>
        <p:nvSpPr>
          <p:cNvPr id="26" name="25 Redondear rectángulo de esquina diagonal"/>
          <p:cNvSpPr/>
          <p:nvPr/>
        </p:nvSpPr>
        <p:spPr>
          <a:xfrm>
            <a:off x="6203113" y="2025747"/>
            <a:ext cx="2300851" cy="1074148"/>
          </a:xfrm>
          <a:prstGeom prst="round2DiagRect">
            <a:avLst/>
          </a:prstGeom>
          <a:solidFill>
            <a:srgbClr val="7030A0"/>
          </a:solidFill>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smtClean="0"/>
              <a:t>El área de Recaudo y Cartera Nacional realiza revisión de soportes y genera mensualmente la factura según atenciones reportadas </a:t>
            </a:r>
            <a:endParaRPr lang="es-CO" sz="1200" dirty="0"/>
          </a:p>
        </p:txBody>
      </p:sp>
      <p:sp>
        <p:nvSpPr>
          <p:cNvPr id="28" name="27 Redondear rectángulo de esquina diagonal"/>
          <p:cNvSpPr/>
          <p:nvPr/>
        </p:nvSpPr>
        <p:spPr>
          <a:xfrm>
            <a:off x="6254222" y="3729898"/>
            <a:ext cx="2276854" cy="1080120"/>
          </a:xfrm>
          <a:prstGeom prst="round2Diag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smtClean="0"/>
              <a:t>Auditoria Medica y Cuentas Medicas de MP realizan la revisión de los soportes, generan glosas o Vo. Bo. Para la radicación </a:t>
            </a:r>
            <a:endParaRPr lang="es-CO" sz="1200" dirty="0"/>
          </a:p>
        </p:txBody>
      </p:sp>
      <p:sp>
        <p:nvSpPr>
          <p:cNvPr id="34" name="33 Triángulo isósceles"/>
          <p:cNvSpPr/>
          <p:nvPr/>
        </p:nvSpPr>
        <p:spPr>
          <a:xfrm rot="5400000">
            <a:off x="91774" y="2355191"/>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dirty="0"/>
          </a:p>
        </p:txBody>
      </p:sp>
      <p:sp>
        <p:nvSpPr>
          <p:cNvPr id="36" name="35 Triángulo isósceles"/>
          <p:cNvSpPr/>
          <p:nvPr/>
        </p:nvSpPr>
        <p:spPr>
          <a:xfrm rot="10800000">
            <a:off x="7116766" y="3284984"/>
            <a:ext cx="499798" cy="241223"/>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dirty="0"/>
          </a:p>
        </p:txBody>
      </p:sp>
      <p:sp>
        <p:nvSpPr>
          <p:cNvPr id="11" name="10 Triángulo isósceles"/>
          <p:cNvSpPr/>
          <p:nvPr/>
        </p:nvSpPr>
        <p:spPr>
          <a:xfrm rot="5400000">
            <a:off x="5710719" y="2318821"/>
            <a:ext cx="463506" cy="340896"/>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dirty="0"/>
          </a:p>
        </p:txBody>
      </p:sp>
      <p:sp>
        <p:nvSpPr>
          <p:cNvPr id="13" name="12 Triángulo isósceles"/>
          <p:cNvSpPr/>
          <p:nvPr/>
        </p:nvSpPr>
        <p:spPr>
          <a:xfrm rot="5400000">
            <a:off x="2938788" y="2378625"/>
            <a:ext cx="463506" cy="294841"/>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dirty="0"/>
          </a:p>
        </p:txBody>
      </p:sp>
      <p:sp>
        <p:nvSpPr>
          <p:cNvPr id="14" name="13 Redondear rectángulo de esquina diagonal"/>
          <p:cNvSpPr/>
          <p:nvPr/>
        </p:nvSpPr>
        <p:spPr>
          <a:xfrm>
            <a:off x="3230153" y="3833620"/>
            <a:ext cx="2379155" cy="990444"/>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smtClean="0"/>
              <a:t>El </a:t>
            </a:r>
            <a:r>
              <a:rPr lang="es-CO" sz="1200" dirty="0" err="1" smtClean="0"/>
              <a:t>area</a:t>
            </a:r>
            <a:r>
              <a:rPr lang="es-CO" sz="1200" dirty="0" smtClean="0"/>
              <a:t> de Recaudo </a:t>
            </a:r>
            <a:r>
              <a:rPr lang="es-CO" sz="1200" dirty="0"/>
              <a:t>y Cartera Nacional </a:t>
            </a:r>
            <a:r>
              <a:rPr lang="es-CO" sz="1200" dirty="0" smtClean="0"/>
              <a:t>realiza la radicación de la Cuenta en MP</a:t>
            </a:r>
            <a:endParaRPr lang="es-CO" sz="1200" dirty="0"/>
          </a:p>
        </p:txBody>
      </p:sp>
      <p:sp>
        <p:nvSpPr>
          <p:cNvPr id="15" name="14 Triángulo isósceles"/>
          <p:cNvSpPr/>
          <p:nvPr/>
        </p:nvSpPr>
        <p:spPr>
          <a:xfrm rot="16398783">
            <a:off x="5675932" y="4099510"/>
            <a:ext cx="463506" cy="340896"/>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dirty="0"/>
          </a:p>
        </p:txBody>
      </p:sp>
      <p:sp>
        <p:nvSpPr>
          <p:cNvPr id="16" name="15 Redondear rectángulo de esquina diagonal"/>
          <p:cNvSpPr/>
          <p:nvPr/>
        </p:nvSpPr>
        <p:spPr>
          <a:xfrm>
            <a:off x="539552" y="2065648"/>
            <a:ext cx="2376264" cy="990445"/>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a:t>Auxiliar Adm realiza el cierre de caja y entrega junto con los soportes y factura manual Preimpresa </a:t>
            </a:r>
            <a:r>
              <a:rPr lang="es-CO" sz="1200" dirty="0">
                <a:latin typeface="Berlin Sans FB Demi" pitchFamily="34" charset="0"/>
              </a:rPr>
              <a:t>FIRMADOS POR EL USUARIO</a:t>
            </a:r>
          </a:p>
        </p:txBody>
      </p:sp>
    </p:spTree>
    <p:extLst>
      <p:ext uri="{BB962C8B-B14F-4D97-AF65-F5344CB8AC3E}">
        <p14:creationId xmlns:p14="http://schemas.microsoft.com/office/powerpoint/2010/main" val="4253944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8 CuadroTexto"/>
          <p:cNvSpPr txBox="1">
            <a:spLocks noChangeArrowheads="1"/>
          </p:cNvSpPr>
          <p:nvPr/>
        </p:nvSpPr>
        <p:spPr bwMode="auto">
          <a:xfrm>
            <a:off x="207968" y="332656"/>
            <a:ext cx="8192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CO"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rPr>
              <a:t>FLUJOS DE OPERACION</a:t>
            </a:r>
            <a:endParaRPr lang="es-CO"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endParaRPr>
          </a:p>
        </p:txBody>
      </p:sp>
      <p:sp>
        <p:nvSpPr>
          <p:cNvPr id="3" name="2 CuadroTexto"/>
          <p:cNvSpPr txBox="1"/>
          <p:nvPr/>
        </p:nvSpPr>
        <p:spPr>
          <a:xfrm>
            <a:off x="179512" y="980728"/>
            <a:ext cx="8424936" cy="369332"/>
          </a:xfrm>
          <a:prstGeom prst="rect">
            <a:avLst/>
          </a:prstGeom>
          <a:noFill/>
        </p:spPr>
        <p:txBody>
          <a:bodyPr wrap="square" rtlCol="0">
            <a:spAutoFit/>
          </a:bodyPr>
          <a:lstStyle/>
          <a:p>
            <a:r>
              <a:rPr lang="es-CO" b="1" dirty="0" smtClean="0">
                <a:solidFill>
                  <a:srgbClr val="002060"/>
                </a:solidFill>
                <a:latin typeface="Bookman Old Style" pitchFamily="18" charset="0"/>
                <a:cs typeface="Arial" pitchFamily="34" charset="0"/>
              </a:rPr>
              <a:t>ATENCIONES EXAMENES DE INGRESO</a:t>
            </a:r>
            <a:endParaRPr lang="es-CO" b="1" dirty="0">
              <a:solidFill>
                <a:srgbClr val="002060"/>
              </a:solidFill>
              <a:latin typeface="Bookman Old Style" pitchFamily="18" charset="0"/>
              <a:cs typeface="Arial" pitchFamily="34" charset="0"/>
            </a:endParaRPr>
          </a:p>
        </p:txBody>
      </p:sp>
      <p:sp>
        <p:nvSpPr>
          <p:cNvPr id="8" name="7 Flecha abajo"/>
          <p:cNvSpPr/>
          <p:nvPr/>
        </p:nvSpPr>
        <p:spPr>
          <a:xfrm rot="16200000">
            <a:off x="1662068" y="2221789"/>
            <a:ext cx="482136" cy="29938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sz="1200" dirty="0"/>
          </a:p>
        </p:txBody>
      </p:sp>
      <p:sp>
        <p:nvSpPr>
          <p:cNvPr id="16" name="15 Triángulo isósceles"/>
          <p:cNvSpPr/>
          <p:nvPr/>
        </p:nvSpPr>
        <p:spPr>
          <a:xfrm rot="5400000">
            <a:off x="4717624" y="2408802"/>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grpSp>
        <p:nvGrpSpPr>
          <p:cNvPr id="18" name="17 Grupo"/>
          <p:cNvGrpSpPr/>
          <p:nvPr/>
        </p:nvGrpSpPr>
        <p:grpSpPr>
          <a:xfrm>
            <a:off x="396646" y="2036487"/>
            <a:ext cx="1296144" cy="771813"/>
            <a:chOff x="251520" y="761197"/>
            <a:chExt cx="2304256" cy="1299651"/>
          </a:xfrm>
        </p:grpSpPr>
        <p:sp>
          <p:nvSpPr>
            <p:cNvPr id="19" name="18 Redondear rectángulo de esquina diagonal"/>
            <p:cNvSpPr/>
            <p:nvPr/>
          </p:nvSpPr>
          <p:spPr>
            <a:xfrm>
              <a:off x="251520" y="761197"/>
              <a:ext cx="2304256" cy="1299651"/>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s-CO" sz="1200" dirty="0" smtClean="0"/>
                <a:t>Usuario Solicita su Cita</a:t>
              </a:r>
              <a:endParaRPr lang="es-CO" sz="1200" dirty="0"/>
            </a:p>
          </p:txBody>
        </p:sp>
        <p:pic>
          <p:nvPicPr>
            <p:cNvPr id="20"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905" y="1411021"/>
              <a:ext cx="926175" cy="649826"/>
            </a:xfrm>
            <a:prstGeom prst="rect">
              <a:avLst/>
            </a:prstGeom>
            <a:ln>
              <a:noFill/>
            </a:ln>
            <a:effectLst>
              <a:softEdge rad="112500"/>
            </a:effectLst>
          </p:spPr>
        </p:pic>
      </p:grpSp>
      <p:sp>
        <p:nvSpPr>
          <p:cNvPr id="22" name="21 Triángulo isósceles"/>
          <p:cNvSpPr/>
          <p:nvPr/>
        </p:nvSpPr>
        <p:spPr>
          <a:xfrm rot="10800000">
            <a:off x="6966003" y="3356992"/>
            <a:ext cx="463506" cy="134676"/>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6" name="25 Redondear rectángulo de esquina diagonal"/>
          <p:cNvSpPr/>
          <p:nvPr/>
        </p:nvSpPr>
        <p:spPr>
          <a:xfrm>
            <a:off x="6228184" y="3710016"/>
            <a:ext cx="2160240" cy="500047"/>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s-CO" sz="1200" dirty="0" smtClean="0">
                <a:effectLst>
                  <a:outerShdw blurRad="38100" dist="38100" dir="2700000" algn="tl">
                    <a:srgbClr val="000000">
                      <a:alpha val="43137"/>
                    </a:srgbClr>
                  </a:outerShdw>
                </a:effectLst>
              </a:rPr>
              <a:t>Usuario acude al servicio para Examen de Ingreso</a:t>
            </a:r>
            <a:endParaRPr lang="es-CO" sz="1200" dirty="0">
              <a:effectLst>
                <a:outerShdw blurRad="38100" dist="38100" dir="2700000" algn="tl">
                  <a:srgbClr val="000000">
                    <a:alpha val="43137"/>
                  </a:srgbClr>
                </a:outerShdw>
              </a:effectLst>
            </a:endParaRPr>
          </a:p>
        </p:txBody>
      </p:sp>
      <p:sp>
        <p:nvSpPr>
          <p:cNvPr id="33" name="32 Redondear rectángulo de esquina diagonal"/>
          <p:cNvSpPr/>
          <p:nvPr/>
        </p:nvSpPr>
        <p:spPr>
          <a:xfrm>
            <a:off x="2381122" y="1923035"/>
            <a:ext cx="2300000" cy="1145925"/>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smtClean="0">
                <a:effectLst>
                  <a:outerShdw blurRad="38100" dist="38100" dir="2700000" algn="tl">
                    <a:srgbClr val="000000">
                      <a:alpha val="43137"/>
                    </a:srgbClr>
                  </a:outerShdw>
                </a:effectLst>
              </a:rPr>
              <a:t>EL Coordinador </a:t>
            </a:r>
            <a:r>
              <a:rPr lang="es-CO" sz="1200" dirty="0" err="1" smtClean="0">
                <a:effectLst>
                  <a:outerShdw blurRad="38100" dist="38100" dir="2700000" algn="tl">
                    <a:srgbClr val="000000">
                      <a:alpha val="43137"/>
                    </a:srgbClr>
                  </a:outerShdw>
                </a:effectLst>
              </a:rPr>
              <a:t>Adm</a:t>
            </a:r>
            <a:r>
              <a:rPr lang="es-CO" sz="1200" dirty="0" smtClean="0">
                <a:effectLst>
                  <a:outerShdw blurRad="38100" dist="38100" dir="2700000" algn="tl">
                    <a:srgbClr val="000000">
                      <a:alpha val="43137"/>
                    </a:srgbClr>
                  </a:outerShdw>
                </a:effectLst>
              </a:rPr>
              <a:t> genera el Listado de Citas del siguiente </a:t>
            </a:r>
            <a:r>
              <a:rPr lang="es-CO" sz="1200" dirty="0" err="1" smtClean="0">
                <a:effectLst>
                  <a:outerShdw blurRad="38100" dist="38100" dir="2700000" algn="tl">
                    <a:srgbClr val="000000">
                      <a:alpha val="43137"/>
                    </a:srgbClr>
                  </a:outerShdw>
                </a:effectLst>
              </a:rPr>
              <a:t>dia</a:t>
            </a:r>
            <a:r>
              <a:rPr lang="es-CO" sz="1200" dirty="0" smtClean="0">
                <a:effectLst>
                  <a:outerShdw blurRad="38100" dist="38100" dir="2700000" algn="tl">
                    <a:srgbClr val="000000">
                      <a:alpha val="43137"/>
                    </a:srgbClr>
                  </a:outerShdw>
                </a:effectLst>
              </a:rPr>
              <a:t> para identificar las citas de Examen de Ingreso.</a:t>
            </a:r>
            <a:endParaRPr lang="es-CO" sz="1200" dirty="0">
              <a:effectLst>
                <a:outerShdw blurRad="38100" dist="38100" dir="2700000" algn="tl">
                  <a:srgbClr val="000000">
                    <a:alpha val="43137"/>
                  </a:srgbClr>
                </a:outerShdw>
              </a:effectLst>
            </a:endParaRPr>
          </a:p>
        </p:txBody>
      </p:sp>
      <p:sp>
        <p:nvSpPr>
          <p:cNvPr id="43" name="42 Redondear rectángulo de esquina diagonal"/>
          <p:cNvSpPr/>
          <p:nvPr/>
        </p:nvSpPr>
        <p:spPr>
          <a:xfrm>
            <a:off x="5495512" y="1924446"/>
            <a:ext cx="2676888" cy="1144514"/>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smtClean="0">
                <a:effectLst>
                  <a:outerShdw blurRad="38100" dist="38100" dir="2700000" algn="tl">
                    <a:srgbClr val="000000">
                      <a:alpha val="43137"/>
                    </a:srgbClr>
                  </a:outerShdw>
                </a:effectLst>
              </a:rPr>
              <a:t>El Coordinador </a:t>
            </a:r>
            <a:r>
              <a:rPr lang="es-CO" sz="1200" dirty="0" err="1" smtClean="0">
                <a:effectLst>
                  <a:outerShdw blurRad="38100" dist="38100" dir="2700000" algn="tl">
                    <a:srgbClr val="000000">
                      <a:alpha val="43137"/>
                    </a:srgbClr>
                  </a:outerShdw>
                </a:effectLst>
              </a:rPr>
              <a:t>Adm</a:t>
            </a:r>
            <a:r>
              <a:rPr lang="es-CO" sz="1200" dirty="0" smtClean="0">
                <a:effectLst>
                  <a:outerShdw blurRad="38100" dist="38100" dir="2700000" algn="tl">
                    <a:srgbClr val="000000">
                      <a:alpha val="43137"/>
                    </a:srgbClr>
                  </a:outerShdw>
                </a:effectLst>
              </a:rPr>
              <a:t> envía correo a Jefe Comercial de MP solicitando </a:t>
            </a:r>
            <a:r>
              <a:rPr lang="es-CO" sz="1200" dirty="0" err="1" smtClean="0">
                <a:effectLst>
                  <a:outerShdw blurRad="38100" dist="38100" dir="2700000" algn="tl">
                    <a:srgbClr val="000000">
                      <a:alpha val="43137"/>
                    </a:srgbClr>
                  </a:outerShdw>
                </a:effectLst>
              </a:rPr>
              <a:t>VoBo</a:t>
            </a:r>
            <a:r>
              <a:rPr lang="es-CO" sz="1200" dirty="0" smtClean="0">
                <a:effectLst>
                  <a:outerShdw blurRad="38100" dist="38100" dir="2700000" algn="tl">
                    <a:srgbClr val="000000">
                      <a:alpha val="43137"/>
                    </a:srgbClr>
                  </a:outerShdw>
                </a:effectLst>
              </a:rPr>
              <a:t> para la atención de los usuarios e identificación de colectivos </a:t>
            </a:r>
            <a:r>
              <a:rPr lang="es-CO" sz="1200" dirty="0">
                <a:effectLst>
                  <a:outerShdw blurRad="38100" dist="38100" dir="2700000" algn="tl">
                    <a:srgbClr val="000000">
                      <a:alpha val="43137"/>
                    </a:srgbClr>
                  </a:outerShdw>
                </a:effectLst>
              </a:rPr>
              <a:t> </a:t>
            </a:r>
            <a:r>
              <a:rPr lang="es-CO" sz="1200" dirty="0" smtClean="0">
                <a:effectLst>
                  <a:outerShdw blurRad="38100" dist="38100" dir="2700000" algn="tl">
                    <a:srgbClr val="000000">
                      <a:alpha val="43137"/>
                    </a:srgbClr>
                  </a:outerShdw>
                </a:effectLst>
              </a:rPr>
              <a:t>exentos de cuota de inscripción.</a:t>
            </a:r>
            <a:endParaRPr lang="es-CO" sz="1200" dirty="0">
              <a:effectLst>
                <a:outerShdw blurRad="38100" dist="38100" dir="2700000" algn="tl">
                  <a:srgbClr val="000000">
                    <a:alpha val="43137"/>
                  </a:srgbClr>
                </a:outerShdw>
              </a:effectLst>
            </a:endParaRPr>
          </a:p>
        </p:txBody>
      </p:sp>
      <p:sp>
        <p:nvSpPr>
          <p:cNvPr id="44" name="43 Redondear rectángulo de esquina diagonal"/>
          <p:cNvSpPr/>
          <p:nvPr/>
        </p:nvSpPr>
        <p:spPr>
          <a:xfrm>
            <a:off x="133260" y="5158225"/>
            <a:ext cx="2247861" cy="719047"/>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a:effectLst>
                  <a:outerShdw blurRad="38100" dist="38100" dir="2700000" algn="tl">
                    <a:srgbClr val="000000">
                      <a:alpha val="43137"/>
                    </a:srgbClr>
                  </a:outerShdw>
                </a:effectLst>
              </a:rPr>
              <a:t>Auxiliar </a:t>
            </a:r>
            <a:r>
              <a:rPr lang="es-CO" sz="1200" dirty="0" smtClean="0">
                <a:effectLst>
                  <a:outerShdw blurRad="38100" dist="38100" dir="2700000" algn="tl">
                    <a:srgbClr val="000000">
                      <a:alpha val="43137"/>
                    </a:srgbClr>
                  </a:outerShdw>
                </a:effectLst>
              </a:rPr>
              <a:t>Adm genera factura en SICEF dependiendo del Paquete por el cual accede el usuario</a:t>
            </a:r>
            <a:endParaRPr lang="es-CO" sz="1200" dirty="0">
              <a:effectLst>
                <a:outerShdw blurRad="38100" dist="38100" dir="2700000" algn="tl">
                  <a:srgbClr val="000000">
                    <a:alpha val="43137"/>
                  </a:srgbClr>
                </a:outerShdw>
              </a:effectLst>
            </a:endParaRPr>
          </a:p>
        </p:txBody>
      </p:sp>
      <p:sp>
        <p:nvSpPr>
          <p:cNvPr id="45" name="44 Redondear rectángulo de esquina diagonal"/>
          <p:cNvSpPr/>
          <p:nvPr/>
        </p:nvSpPr>
        <p:spPr>
          <a:xfrm>
            <a:off x="3077168" y="5030063"/>
            <a:ext cx="2790975" cy="919217"/>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err="1">
                <a:effectLst>
                  <a:outerShdw blurRad="38100" dist="38100" dir="2700000" algn="tl">
                    <a:srgbClr val="000000">
                      <a:alpha val="43137"/>
                    </a:srgbClr>
                  </a:outerShdw>
                </a:effectLst>
              </a:rPr>
              <a:t>Aux</a:t>
            </a:r>
            <a:r>
              <a:rPr lang="es-CO" sz="1200" dirty="0">
                <a:effectLst>
                  <a:outerShdw blurRad="38100" dist="38100" dir="2700000" algn="tl">
                    <a:srgbClr val="000000">
                      <a:alpha val="43137"/>
                    </a:srgbClr>
                  </a:outerShdw>
                </a:effectLst>
              </a:rPr>
              <a:t>. Adm elabora los voucher  por tipo de atención (Consulta </a:t>
            </a:r>
            <a:r>
              <a:rPr lang="es-CO" sz="1200" dirty="0" err="1" smtClean="0">
                <a:effectLst>
                  <a:outerShdw blurRad="38100" dist="38100" dir="2700000" algn="tl">
                    <a:srgbClr val="000000">
                      <a:alpha val="43137"/>
                    </a:srgbClr>
                  </a:outerShdw>
                </a:effectLst>
              </a:rPr>
              <a:t>Gral</a:t>
            </a:r>
            <a:r>
              <a:rPr lang="es-CO" sz="1200" dirty="0">
                <a:effectLst>
                  <a:outerShdw blurRad="38100" dist="38100" dir="2700000" algn="tl">
                    <a:srgbClr val="000000">
                      <a:alpha val="43137"/>
                    </a:srgbClr>
                  </a:outerShdw>
                </a:effectLst>
              </a:rPr>
              <a:t>, Laboratorio </a:t>
            </a:r>
            <a:r>
              <a:rPr lang="es-CO" sz="1200" dirty="0" smtClean="0">
                <a:effectLst>
                  <a:outerShdw blurRad="38100" dist="38100" dir="2700000" algn="tl">
                    <a:srgbClr val="000000">
                      <a:alpha val="43137"/>
                    </a:srgbClr>
                  </a:outerShdw>
                </a:effectLst>
              </a:rPr>
              <a:t>Clínico,  </a:t>
            </a:r>
            <a:r>
              <a:rPr lang="es-CO" sz="1200" dirty="0">
                <a:effectLst>
                  <a:outerShdw blurRad="38100" dist="38100" dir="2700000" algn="tl">
                    <a:srgbClr val="000000">
                      <a:alpha val="43137"/>
                    </a:srgbClr>
                  </a:outerShdw>
                </a:effectLst>
              </a:rPr>
              <a:t>EKG</a:t>
            </a:r>
            <a:r>
              <a:rPr lang="es-CO" sz="1200" dirty="0" smtClean="0">
                <a:effectLst>
                  <a:outerShdw blurRad="38100" dist="38100" dir="2700000" algn="tl">
                    <a:srgbClr val="000000">
                      <a:alpha val="43137"/>
                    </a:srgbClr>
                  </a:outerShdw>
                </a:effectLst>
              </a:rPr>
              <a:t>) y la carta para el Laboratorio (Si aplica)</a:t>
            </a:r>
            <a:endParaRPr lang="es-CO" sz="1200" dirty="0">
              <a:effectLst>
                <a:outerShdw blurRad="38100" dist="38100" dir="2700000" algn="tl">
                  <a:srgbClr val="000000">
                    <a:alpha val="43137"/>
                  </a:srgbClr>
                </a:outerShdw>
              </a:effectLst>
            </a:endParaRPr>
          </a:p>
        </p:txBody>
      </p:sp>
      <p:sp>
        <p:nvSpPr>
          <p:cNvPr id="46" name="45 Triángulo isósceles"/>
          <p:cNvSpPr/>
          <p:nvPr/>
        </p:nvSpPr>
        <p:spPr>
          <a:xfrm rot="16200000">
            <a:off x="5257292" y="3818030"/>
            <a:ext cx="463506" cy="147419"/>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48" name="47 Redondear rectángulo de esquina diagonal"/>
          <p:cNvSpPr/>
          <p:nvPr/>
        </p:nvSpPr>
        <p:spPr>
          <a:xfrm>
            <a:off x="133261" y="3722373"/>
            <a:ext cx="1914188" cy="804676"/>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a:effectLst>
                  <a:outerShdw blurRad="38100" dist="38100" dir="2700000" algn="tl">
                    <a:srgbClr val="000000">
                      <a:alpha val="43137"/>
                    </a:srgbClr>
                  </a:outerShdw>
                </a:effectLst>
              </a:rPr>
              <a:t>Auxiliar Adm registra la atención por la modalidad Examen Ingreso MP en SICEF</a:t>
            </a:r>
          </a:p>
        </p:txBody>
      </p:sp>
      <p:sp>
        <p:nvSpPr>
          <p:cNvPr id="49" name="48 Triángulo isósceles"/>
          <p:cNvSpPr/>
          <p:nvPr/>
        </p:nvSpPr>
        <p:spPr>
          <a:xfrm rot="16200000">
            <a:off x="2075659" y="3997652"/>
            <a:ext cx="463506" cy="147419"/>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0" name="29 Triángulo isósceles"/>
          <p:cNvSpPr/>
          <p:nvPr/>
        </p:nvSpPr>
        <p:spPr>
          <a:xfrm rot="10800000">
            <a:off x="991904" y="4797152"/>
            <a:ext cx="463506" cy="134676"/>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1" name="30 Triángulo isósceles"/>
          <p:cNvSpPr/>
          <p:nvPr/>
        </p:nvSpPr>
        <p:spPr>
          <a:xfrm rot="5400000">
            <a:off x="2457635" y="5429846"/>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2" name="31 Redondear rectángulo de esquina diagonal"/>
          <p:cNvSpPr/>
          <p:nvPr/>
        </p:nvSpPr>
        <p:spPr>
          <a:xfrm>
            <a:off x="6525916" y="5000588"/>
            <a:ext cx="2078532" cy="876684"/>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a:effectLst>
                  <a:outerShdw blurRad="38100" dist="38100" dir="2700000" algn="tl">
                    <a:srgbClr val="000000">
                      <a:alpha val="43137"/>
                    </a:srgbClr>
                  </a:outerShdw>
                </a:effectLst>
              </a:rPr>
              <a:t>Auxiliar Adm </a:t>
            </a:r>
            <a:r>
              <a:rPr lang="es-CO" sz="1200" dirty="0" smtClean="0">
                <a:effectLst>
                  <a:outerShdw blurRad="38100" dist="38100" dir="2700000" algn="tl">
                    <a:srgbClr val="000000">
                      <a:alpha val="43137"/>
                    </a:srgbClr>
                  </a:outerShdw>
                </a:effectLst>
              </a:rPr>
              <a:t>solicita la </a:t>
            </a:r>
            <a:r>
              <a:rPr lang="es-CO" sz="1200" dirty="0" smtClean="0">
                <a:effectLst>
                  <a:outerShdw blurRad="38100" dist="38100" dir="2700000" algn="tl">
                    <a:srgbClr val="000000">
                      <a:alpha val="43137"/>
                    </a:srgbClr>
                  </a:outerShdw>
                </a:effectLst>
                <a:latin typeface="Berlin Sans FB Demi" pitchFamily="34" charset="0"/>
              </a:rPr>
              <a:t>FIRMA AL USUARIO </a:t>
            </a:r>
            <a:r>
              <a:rPr lang="es-CO" sz="1200" dirty="0" smtClean="0">
                <a:effectLst>
                  <a:outerShdw blurRad="38100" dist="38100" dir="2700000" algn="tl">
                    <a:srgbClr val="000000">
                      <a:alpha val="43137"/>
                    </a:srgbClr>
                  </a:outerShdw>
                </a:effectLst>
              </a:rPr>
              <a:t>en la factura y Voucher de atención</a:t>
            </a:r>
            <a:endParaRPr lang="es-CO" sz="1200" dirty="0">
              <a:effectLst>
                <a:outerShdw blurRad="38100" dist="38100" dir="2700000" algn="tl">
                  <a:srgbClr val="000000">
                    <a:alpha val="43137"/>
                  </a:srgbClr>
                </a:outerShdw>
              </a:effectLst>
            </a:endParaRPr>
          </a:p>
        </p:txBody>
      </p:sp>
      <p:sp>
        <p:nvSpPr>
          <p:cNvPr id="34" name="33 Triángulo isósceles"/>
          <p:cNvSpPr/>
          <p:nvPr/>
        </p:nvSpPr>
        <p:spPr>
          <a:xfrm rot="5400000">
            <a:off x="5996431" y="5351028"/>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6" name="35 Triángulo isósceles"/>
          <p:cNvSpPr/>
          <p:nvPr/>
        </p:nvSpPr>
        <p:spPr>
          <a:xfrm rot="5400000">
            <a:off x="8604613" y="5373051"/>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Tree>
    <p:extLst>
      <p:ext uri="{BB962C8B-B14F-4D97-AF65-F5344CB8AC3E}">
        <p14:creationId xmlns:p14="http://schemas.microsoft.com/office/powerpoint/2010/main" val="3442492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8 CuadroTexto"/>
          <p:cNvSpPr txBox="1">
            <a:spLocks noChangeArrowheads="1"/>
          </p:cNvSpPr>
          <p:nvPr/>
        </p:nvSpPr>
        <p:spPr bwMode="auto">
          <a:xfrm>
            <a:off x="323528" y="548680"/>
            <a:ext cx="8192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CO"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rPr>
              <a:t>FLUJOS DE OPERACION</a:t>
            </a:r>
            <a:endParaRPr lang="es-CO"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endParaRPr>
          </a:p>
        </p:txBody>
      </p:sp>
      <p:sp>
        <p:nvSpPr>
          <p:cNvPr id="3" name="2 CuadroTexto"/>
          <p:cNvSpPr txBox="1"/>
          <p:nvPr/>
        </p:nvSpPr>
        <p:spPr>
          <a:xfrm>
            <a:off x="251520" y="1196752"/>
            <a:ext cx="8424936" cy="369332"/>
          </a:xfrm>
          <a:prstGeom prst="rect">
            <a:avLst/>
          </a:prstGeom>
          <a:noFill/>
        </p:spPr>
        <p:txBody>
          <a:bodyPr wrap="square" rtlCol="0">
            <a:spAutoFit/>
          </a:bodyPr>
          <a:lstStyle/>
          <a:p>
            <a:r>
              <a:rPr lang="es-CO" b="1" dirty="0" smtClean="0">
                <a:solidFill>
                  <a:srgbClr val="002060"/>
                </a:solidFill>
                <a:latin typeface="Bookman Old Style" pitchFamily="18" charset="0"/>
                <a:cs typeface="Arial" pitchFamily="34" charset="0"/>
              </a:rPr>
              <a:t>ATENCIONES EXAMENES DE INGRESO</a:t>
            </a:r>
            <a:endParaRPr lang="es-CO" b="1" dirty="0">
              <a:solidFill>
                <a:srgbClr val="002060"/>
              </a:solidFill>
              <a:latin typeface="Bookman Old Style" pitchFamily="18" charset="0"/>
              <a:cs typeface="Arial" pitchFamily="34" charset="0"/>
            </a:endParaRPr>
          </a:p>
        </p:txBody>
      </p:sp>
      <p:sp>
        <p:nvSpPr>
          <p:cNvPr id="51" name="50 Redondear rectángulo de esquina diagonal"/>
          <p:cNvSpPr/>
          <p:nvPr/>
        </p:nvSpPr>
        <p:spPr>
          <a:xfrm>
            <a:off x="3822890" y="1870170"/>
            <a:ext cx="1831133" cy="676362"/>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a:effectLst>
                  <a:outerShdw blurRad="38100" dist="38100" dir="2700000" algn="tl">
                    <a:srgbClr val="000000">
                      <a:alpha val="43137"/>
                    </a:srgbClr>
                  </a:outerShdw>
                </a:effectLst>
              </a:rPr>
              <a:t>Usuario es atendido por el profesional de la salud</a:t>
            </a:r>
          </a:p>
        </p:txBody>
      </p:sp>
      <p:sp>
        <p:nvSpPr>
          <p:cNvPr id="53" name="52 Redondear rectángulo de esquina diagonal"/>
          <p:cNvSpPr/>
          <p:nvPr/>
        </p:nvSpPr>
        <p:spPr>
          <a:xfrm>
            <a:off x="824117" y="1837586"/>
            <a:ext cx="2041034" cy="741530"/>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a:effectLst>
                  <a:outerShdw blurRad="38100" dist="38100" dir="2700000" algn="tl">
                    <a:srgbClr val="000000">
                      <a:alpha val="43137"/>
                    </a:srgbClr>
                  </a:outerShdw>
                </a:effectLst>
              </a:rPr>
              <a:t>El personal asistencial solicita factura al usuario para el registro en HC</a:t>
            </a:r>
          </a:p>
        </p:txBody>
      </p:sp>
      <p:sp>
        <p:nvSpPr>
          <p:cNvPr id="54" name="53 Triángulo isósceles"/>
          <p:cNvSpPr/>
          <p:nvPr/>
        </p:nvSpPr>
        <p:spPr>
          <a:xfrm rot="5400000">
            <a:off x="224616" y="2120450"/>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55" name="54 Triángulo isósceles"/>
          <p:cNvSpPr/>
          <p:nvPr/>
        </p:nvSpPr>
        <p:spPr>
          <a:xfrm rot="5400000">
            <a:off x="3059997" y="2120449"/>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56" name="55 Redondear rectángulo de esquina diagonal"/>
          <p:cNvSpPr/>
          <p:nvPr/>
        </p:nvSpPr>
        <p:spPr>
          <a:xfrm>
            <a:off x="6406754" y="1700808"/>
            <a:ext cx="2313253" cy="1015086"/>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a:effectLst>
                  <a:outerShdw blurRad="38100" dist="38100" dir="2700000" algn="tl">
                    <a:srgbClr val="000000">
                      <a:alpha val="43137"/>
                    </a:srgbClr>
                  </a:outerShdw>
                </a:effectLst>
              </a:rPr>
              <a:t>Auxiliar Adm realiza el cierre de caja y entrega </a:t>
            </a:r>
            <a:r>
              <a:rPr lang="es-CO" sz="1200" dirty="0" smtClean="0">
                <a:effectLst>
                  <a:outerShdw blurRad="38100" dist="38100" dir="2700000" algn="tl">
                    <a:srgbClr val="000000">
                      <a:alpha val="43137"/>
                    </a:srgbClr>
                  </a:outerShdw>
                </a:effectLst>
              </a:rPr>
              <a:t>los soportes de examen de ingreso la </a:t>
            </a:r>
            <a:r>
              <a:rPr lang="es-CO" sz="1200" dirty="0" smtClean="0">
                <a:effectLst>
                  <a:outerShdw blurRad="38100" dist="38100" dir="2700000" algn="tl">
                    <a:srgbClr val="000000">
                      <a:alpha val="43137"/>
                    </a:srgbClr>
                  </a:outerShdw>
                </a:effectLst>
                <a:latin typeface="Berlin Sans FB Demi" pitchFamily="34" charset="0"/>
              </a:rPr>
              <a:t>FIRMA DEL USUARIO</a:t>
            </a:r>
            <a:r>
              <a:rPr lang="es-CO" sz="1200" dirty="0" smtClean="0">
                <a:effectLst>
                  <a:outerShdw blurRad="38100" dist="38100" dir="2700000" algn="tl">
                    <a:srgbClr val="000000">
                      <a:alpha val="43137"/>
                    </a:srgbClr>
                  </a:outerShdw>
                </a:effectLst>
              </a:rPr>
              <a:t> al Coordinador Administrativo. </a:t>
            </a:r>
            <a:endParaRPr lang="es-CO" sz="1200" dirty="0">
              <a:effectLst>
                <a:outerShdw blurRad="38100" dist="38100" dir="2700000" algn="tl">
                  <a:srgbClr val="000000">
                    <a:alpha val="43137"/>
                  </a:srgbClr>
                </a:outerShdw>
              </a:effectLst>
            </a:endParaRPr>
          </a:p>
        </p:txBody>
      </p:sp>
      <p:sp>
        <p:nvSpPr>
          <p:cNvPr id="57" name="56 Triángulo isósceles"/>
          <p:cNvSpPr/>
          <p:nvPr/>
        </p:nvSpPr>
        <p:spPr>
          <a:xfrm rot="5400000">
            <a:off x="5840357" y="2120449"/>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1" name="30 Redondear rectángulo de esquina diagonal"/>
          <p:cNvSpPr/>
          <p:nvPr/>
        </p:nvSpPr>
        <p:spPr>
          <a:xfrm>
            <a:off x="3491880" y="3155166"/>
            <a:ext cx="2363135" cy="1353953"/>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err="1" smtClean="0">
                <a:effectLst>
                  <a:outerShdw blurRad="38100" dist="38100" dir="2700000" algn="tl">
                    <a:srgbClr val="000000">
                      <a:alpha val="43137"/>
                    </a:srgbClr>
                  </a:outerShdw>
                </a:effectLst>
              </a:rPr>
              <a:t>Area</a:t>
            </a:r>
            <a:r>
              <a:rPr lang="es-CO" sz="1200" dirty="0" smtClean="0">
                <a:effectLst>
                  <a:outerShdw blurRad="38100" dist="38100" dir="2700000" algn="tl">
                    <a:srgbClr val="000000">
                      <a:alpha val="43137"/>
                    </a:srgbClr>
                  </a:outerShdw>
                </a:effectLst>
              </a:rPr>
              <a:t> de Recaudo y Cartera  Nacional genera la cuenta de cobro del convenio examen de ingreso por </a:t>
            </a:r>
            <a:r>
              <a:rPr lang="es-CO" sz="1200" dirty="0">
                <a:effectLst>
                  <a:outerShdw blurRad="38100" dist="38100" dir="2700000" algn="tl">
                    <a:srgbClr val="000000">
                      <a:alpha val="43137"/>
                    </a:srgbClr>
                  </a:outerShdw>
                </a:effectLst>
              </a:rPr>
              <a:t>Unidad firmada por el Coordinador Nacional de Recaudo y </a:t>
            </a:r>
            <a:r>
              <a:rPr lang="es-CO" sz="1200" dirty="0" smtClean="0">
                <a:effectLst>
                  <a:outerShdw blurRad="38100" dist="38100" dir="2700000" algn="tl">
                    <a:srgbClr val="000000">
                      <a:alpha val="43137"/>
                    </a:srgbClr>
                  </a:outerShdw>
                </a:effectLst>
              </a:rPr>
              <a:t>Cartera</a:t>
            </a:r>
            <a:endParaRPr lang="es-CO" sz="1200" dirty="0">
              <a:effectLst>
                <a:outerShdw blurRad="38100" dist="38100" dir="2700000" algn="tl">
                  <a:srgbClr val="000000">
                    <a:alpha val="43137"/>
                  </a:srgbClr>
                </a:outerShdw>
              </a:effectLst>
            </a:endParaRPr>
          </a:p>
        </p:txBody>
      </p:sp>
      <p:sp>
        <p:nvSpPr>
          <p:cNvPr id="32" name="31 Redondear rectángulo de esquina diagonal"/>
          <p:cNvSpPr/>
          <p:nvPr/>
        </p:nvSpPr>
        <p:spPr>
          <a:xfrm>
            <a:off x="6406754" y="3140968"/>
            <a:ext cx="2347364" cy="1296144"/>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smtClean="0">
                <a:effectLst>
                  <a:outerShdw blurRad="38100" dist="38100" dir="2700000" algn="tl">
                    <a:srgbClr val="000000">
                      <a:alpha val="43137"/>
                    </a:srgbClr>
                  </a:outerShdw>
                </a:effectLst>
              </a:rPr>
              <a:t>Coordinador Adm genera informe “Ingresos por Centro” y envía al Analista Nacional de Recaudo y Cartera los soportes atenciones Examen de Ingreso según cronograma</a:t>
            </a:r>
            <a:endParaRPr lang="es-CO" sz="1200" dirty="0">
              <a:effectLst>
                <a:outerShdw blurRad="38100" dist="38100" dir="2700000" algn="tl">
                  <a:srgbClr val="000000">
                    <a:alpha val="43137"/>
                  </a:srgbClr>
                </a:outerShdw>
              </a:effectLst>
            </a:endParaRPr>
          </a:p>
        </p:txBody>
      </p:sp>
      <p:sp>
        <p:nvSpPr>
          <p:cNvPr id="34" name="33 Triángulo isósceles"/>
          <p:cNvSpPr/>
          <p:nvPr/>
        </p:nvSpPr>
        <p:spPr>
          <a:xfrm rot="10800000">
            <a:off x="7331627" y="2924944"/>
            <a:ext cx="463506" cy="134676"/>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6" name="35 Triángulo isósceles"/>
          <p:cNvSpPr/>
          <p:nvPr/>
        </p:nvSpPr>
        <p:spPr>
          <a:xfrm rot="16200000">
            <a:off x="5840357" y="3715330"/>
            <a:ext cx="463506" cy="147419"/>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7" name="36 Triángulo isósceles"/>
          <p:cNvSpPr/>
          <p:nvPr/>
        </p:nvSpPr>
        <p:spPr>
          <a:xfrm rot="16200000">
            <a:off x="2898385" y="3758432"/>
            <a:ext cx="463506" cy="147419"/>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38" name="37 Redondear rectángulo de esquina diagonal"/>
          <p:cNvSpPr/>
          <p:nvPr/>
        </p:nvSpPr>
        <p:spPr>
          <a:xfrm>
            <a:off x="565884" y="3212976"/>
            <a:ext cx="2209000" cy="1368152"/>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err="1" smtClean="0">
                <a:effectLst>
                  <a:outerShdw blurRad="38100" dist="38100" dir="2700000" algn="tl">
                    <a:srgbClr val="000000">
                      <a:alpha val="43137"/>
                    </a:srgbClr>
                  </a:outerShdw>
                </a:effectLst>
              </a:rPr>
              <a:t>Area</a:t>
            </a:r>
            <a:r>
              <a:rPr lang="es-CO" sz="1200" dirty="0" smtClean="0">
                <a:effectLst>
                  <a:outerShdw blurRad="38100" dist="38100" dir="2700000" algn="tl">
                    <a:srgbClr val="000000">
                      <a:alpha val="43137"/>
                    </a:srgbClr>
                  </a:outerShdw>
                </a:effectLst>
              </a:rPr>
              <a:t> de Recaudo y Cartera  Nacional realiza la revisión de soportes por unidad </a:t>
            </a:r>
            <a:r>
              <a:rPr lang="es-CO" sz="1200" dirty="0">
                <a:effectLst>
                  <a:outerShdw blurRad="38100" dist="38100" dir="2700000" algn="tl">
                    <a:srgbClr val="000000">
                      <a:alpha val="43137"/>
                    </a:srgbClr>
                  </a:outerShdw>
                </a:effectLst>
              </a:rPr>
              <a:t>y los adjunta a la cuenta de Cobro de la </a:t>
            </a:r>
            <a:r>
              <a:rPr lang="es-CO" sz="1200" dirty="0" smtClean="0">
                <a:effectLst>
                  <a:outerShdw blurRad="38100" dist="38100" dir="2700000" algn="tl">
                    <a:srgbClr val="000000">
                      <a:alpha val="43137"/>
                    </a:srgbClr>
                  </a:outerShdw>
                </a:effectLst>
              </a:rPr>
              <a:t>unidad y entrega al Auditor Medico de MP.</a:t>
            </a:r>
            <a:endParaRPr lang="es-CO" sz="1200" dirty="0">
              <a:effectLst>
                <a:outerShdw blurRad="38100" dist="38100" dir="2700000" algn="tl">
                  <a:srgbClr val="000000">
                    <a:alpha val="43137"/>
                  </a:srgbClr>
                </a:outerShdw>
              </a:effectLst>
            </a:endParaRPr>
          </a:p>
        </p:txBody>
      </p:sp>
      <p:sp>
        <p:nvSpPr>
          <p:cNvPr id="39" name="38 Triángulo isósceles"/>
          <p:cNvSpPr/>
          <p:nvPr/>
        </p:nvSpPr>
        <p:spPr>
          <a:xfrm rot="10800000">
            <a:off x="1438631" y="4725144"/>
            <a:ext cx="463506" cy="134676"/>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40" name="39 Redondear rectángulo de esquina diagonal"/>
          <p:cNvSpPr/>
          <p:nvPr/>
        </p:nvSpPr>
        <p:spPr>
          <a:xfrm>
            <a:off x="467544" y="4941168"/>
            <a:ext cx="2363135" cy="1008112"/>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a:effectLst>
                  <a:outerShdw blurRad="38100" dist="38100" dir="2700000" algn="tl">
                    <a:srgbClr val="000000">
                      <a:alpha val="43137"/>
                    </a:srgbClr>
                  </a:outerShdw>
                </a:effectLst>
              </a:rPr>
              <a:t>Auditoria Medica y Cuentas Medicas de MP realizan la revisión de los soportes, general glosas o Vo. Bo. </a:t>
            </a:r>
            <a:r>
              <a:rPr lang="es-CO" sz="1200" dirty="0" smtClean="0">
                <a:effectLst>
                  <a:outerShdw blurRad="38100" dist="38100" dir="2700000" algn="tl">
                    <a:srgbClr val="000000">
                      <a:alpha val="43137"/>
                    </a:srgbClr>
                  </a:outerShdw>
                </a:effectLst>
              </a:rPr>
              <a:t>para </a:t>
            </a:r>
            <a:r>
              <a:rPr lang="es-CO" sz="1200" dirty="0">
                <a:effectLst>
                  <a:outerShdw blurRad="38100" dist="38100" dir="2700000" algn="tl">
                    <a:srgbClr val="000000">
                      <a:alpha val="43137"/>
                    </a:srgbClr>
                  </a:outerShdw>
                </a:effectLst>
              </a:rPr>
              <a:t>la radicación </a:t>
            </a:r>
            <a:r>
              <a:rPr lang="es-CO" sz="1200" dirty="0" smtClean="0">
                <a:effectLst>
                  <a:outerShdw blurRad="38100" dist="38100" dir="2700000" algn="tl">
                    <a:srgbClr val="000000">
                      <a:alpha val="43137"/>
                    </a:srgbClr>
                  </a:outerShdw>
                </a:effectLst>
              </a:rPr>
              <a:t> de la cuenta de cobro.</a:t>
            </a:r>
            <a:endParaRPr lang="es-CO" sz="1200" dirty="0">
              <a:effectLst>
                <a:outerShdw blurRad="38100" dist="38100" dir="2700000" algn="tl">
                  <a:srgbClr val="000000">
                    <a:alpha val="43137"/>
                  </a:srgbClr>
                </a:outerShdw>
              </a:effectLst>
            </a:endParaRPr>
          </a:p>
        </p:txBody>
      </p:sp>
      <p:sp>
        <p:nvSpPr>
          <p:cNvPr id="41" name="40 Redondear rectángulo de esquina diagonal"/>
          <p:cNvSpPr/>
          <p:nvPr/>
        </p:nvSpPr>
        <p:spPr>
          <a:xfrm>
            <a:off x="3488989" y="4958836"/>
            <a:ext cx="2379155" cy="990444"/>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err="1" smtClean="0">
                <a:effectLst>
                  <a:outerShdw blurRad="38100" dist="38100" dir="2700000" algn="tl">
                    <a:srgbClr val="000000">
                      <a:alpha val="43137"/>
                    </a:srgbClr>
                  </a:outerShdw>
                </a:effectLst>
              </a:rPr>
              <a:t>Area</a:t>
            </a:r>
            <a:r>
              <a:rPr lang="es-CO" sz="1200" dirty="0" smtClean="0">
                <a:effectLst>
                  <a:outerShdw blurRad="38100" dist="38100" dir="2700000" algn="tl">
                    <a:srgbClr val="000000">
                      <a:alpha val="43137"/>
                    </a:srgbClr>
                  </a:outerShdw>
                </a:effectLst>
              </a:rPr>
              <a:t> de Recaudo y Cartera Nacional realiza la radicación de la cuenta en MP y envía soporte de radicado a la Unidad. </a:t>
            </a:r>
            <a:endParaRPr lang="es-CO" sz="1200" dirty="0">
              <a:effectLst>
                <a:outerShdw blurRad="38100" dist="38100" dir="2700000" algn="tl">
                  <a:srgbClr val="000000">
                    <a:alpha val="43137"/>
                  </a:srgbClr>
                </a:outerShdw>
              </a:effectLst>
            </a:endParaRPr>
          </a:p>
        </p:txBody>
      </p:sp>
      <p:sp>
        <p:nvSpPr>
          <p:cNvPr id="42" name="41 Triángulo isósceles"/>
          <p:cNvSpPr/>
          <p:nvPr/>
        </p:nvSpPr>
        <p:spPr>
          <a:xfrm rot="5400000">
            <a:off x="3008026" y="5294148"/>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52" name="51 Redondear rectángulo de esquina diagonal"/>
          <p:cNvSpPr/>
          <p:nvPr/>
        </p:nvSpPr>
        <p:spPr>
          <a:xfrm>
            <a:off x="6397460" y="4797152"/>
            <a:ext cx="2209000" cy="1152128"/>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err="1" smtClean="0">
                <a:effectLst>
                  <a:outerShdw blurRad="38100" dist="38100" dir="2700000" algn="tl">
                    <a:srgbClr val="000000">
                      <a:alpha val="43137"/>
                    </a:srgbClr>
                  </a:outerShdw>
                </a:effectLst>
              </a:rPr>
              <a:t>Area</a:t>
            </a:r>
            <a:r>
              <a:rPr lang="es-CO" sz="1200" dirty="0" smtClean="0">
                <a:effectLst>
                  <a:outerShdw blurRad="38100" dist="38100" dir="2700000" algn="tl">
                    <a:srgbClr val="000000">
                      <a:alpha val="43137"/>
                    </a:srgbClr>
                  </a:outerShdw>
                </a:effectLst>
              </a:rPr>
              <a:t> de Recaudo y Cartera  Nacional realiza seguimiento al pago de las cuentas y actualiza el estado en SICEF de la misma.</a:t>
            </a:r>
            <a:endParaRPr lang="es-CO" sz="1200" dirty="0">
              <a:effectLst>
                <a:outerShdw blurRad="38100" dist="38100" dir="2700000" algn="tl">
                  <a:srgbClr val="000000">
                    <a:alpha val="43137"/>
                  </a:srgbClr>
                </a:outerShdw>
              </a:effectLst>
            </a:endParaRPr>
          </a:p>
        </p:txBody>
      </p:sp>
      <p:sp>
        <p:nvSpPr>
          <p:cNvPr id="58" name="57 Triángulo isósceles"/>
          <p:cNvSpPr/>
          <p:nvPr/>
        </p:nvSpPr>
        <p:spPr>
          <a:xfrm rot="5400000">
            <a:off x="5896796" y="5305943"/>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Tree>
    <p:extLst>
      <p:ext uri="{BB962C8B-B14F-4D97-AF65-F5344CB8AC3E}">
        <p14:creationId xmlns:p14="http://schemas.microsoft.com/office/powerpoint/2010/main" val="496489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8 CuadroTexto"/>
          <p:cNvSpPr txBox="1">
            <a:spLocks noChangeArrowheads="1"/>
          </p:cNvSpPr>
          <p:nvPr/>
        </p:nvSpPr>
        <p:spPr bwMode="auto">
          <a:xfrm>
            <a:off x="395536" y="668335"/>
            <a:ext cx="8192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CO"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rPr>
              <a:t>FLUJOS DE OPERACION</a:t>
            </a:r>
            <a:endParaRPr lang="es-CO"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endParaRPr>
          </a:p>
        </p:txBody>
      </p:sp>
      <p:sp>
        <p:nvSpPr>
          <p:cNvPr id="3" name="2 CuadroTexto"/>
          <p:cNvSpPr txBox="1"/>
          <p:nvPr/>
        </p:nvSpPr>
        <p:spPr>
          <a:xfrm>
            <a:off x="179512" y="1412776"/>
            <a:ext cx="8424936" cy="369332"/>
          </a:xfrm>
          <a:prstGeom prst="rect">
            <a:avLst/>
          </a:prstGeom>
          <a:noFill/>
        </p:spPr>
        <p:txBody>
          <a:bodyPr wrap="square" rtlCol="0">
            <a:spAutoFit/>
          </a:bodyPr>
          <a:lstStyle/>
          <a:p>
            <a:r>
              <a:rPr lang="es-CO" b="1" dirty="0" smtClean="0">
                <a:solidFill>
                  <a:srgbClr val="002060"/>
                </a:solidFill>
                <a:latin typeface="Bookman Old Style" pitchFamily="18" charset="0"/>
                <a:cs typeface="Arial" pitchFamily="34" charset="0"/>
              </a:rPr>
              <a:t>ATENCIONES CONVENIO TRADE</a:t>
            </a:r>
            <a:endParaRPr lang="es-CO" b="1" dirty="0">
              <a:solidFill>
                <a:srgbClr val="002060"/>
              </a:solidFill>
              <a:latin typeface="Bookman Old Style" pitchFamily="18" charset="0"/>
              <a:cs typeface="Arial" pitchFamily="34" charset="0"/>
            </a:endParaRPr>
          </a:p>
        </p:txBody>
      </p:sp>
      <p:grpSp>
        <p:nvGrpSpPr>
          <p:cNvPr id="18" name="17 Grupo"/>
          <p:cNvGrpSpPr/>
          <p:nvPr/>
        </p:nvGrpSpPr>
        <p:grpSpPr>
          <a:xfrm>
            <a:off x="3059832" y="2257328"/>
            <a:ext cx="1296144" cy="771813"/>
            <a:chOff x="251520" y="761197"/>
            <a:chExt cx="2304256" cy="1299651"/>
          </a:xfrm>
        </p:grpSpPr>
        <p:sp>
          <p:nvSpPr>
            <p:cNvPr id="19" name="18 Redondear rectángulo de esquina diagonal"/>
            <p:cNvSpPr/>
            <p:nvPr/>
          </p:nvSpPr>
          <p:spPr>
            <a:xfrm>
              <a:off x="251520" y="761197"/>
              <a:ext cx="2304256" cy="1299651"/>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s-CO" sz="1200" dirty="0" smtClean="0"/>
                <a:t>Usuario Solicita su Cita</a:t>
              </a:r>
              <a:endParaRPr lang="es-CO" sz="1200" dirty="0"/>
            </a:p>
          </p:txBody>
        </p:sp>
        <p:pic>
          <p:nvPicPr>
            <p:cNvPr id="20"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905" y="1411021"/>
              <a:ext cx="926175" cy="649826"/>
            </a:xfrm>
            <a:prstGeom prst="rect">
              <a:avLst/>
            </a:prstGeom>
            <a:ln>
              <a:noFill/>
            </a:ln>
            <a:effectLst>
              <a:softEdge rad="112500"/>
            </a:effectLst>
          </p:spPr>
        </p:pic>
      </p:grpSp>
      <p:sp>
        <p:nvSpPr>
          <p:cNvPr id="22" name="21 Triángulo isósceles"/>
          <p:cNvSpPr/>
          <p:nvPr/>
        </p:nvSpPr>
        <p:spPr>
          <a:xfrm rot="10800000">
            <a:off x="7881556" y="3369637"/>
            <a:ext cx="463506" cy="134676"/>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6" name="25 Redondear rectángulo de esquina diagonal"/>
          <p:cNvSpPr/>
          <p:nvPr/>
        </p:nvSpPr>
        <p:spPr>
          <a:xfrm>
            <a:off x="7418049" y="2207070"/>
            <a:ext cx="1535672" cy="872328"/>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smtClean="0">
                <a:effectLst>
                  <a:outerShdw blurRad="38100" dist="38100" dir="2700000" algn="tl">
                    <a:srgbClr val="000000">
                      <a:alpha val="43137"/>
                    </a:srgbClr>
                  </a:outerShdw>
                </a:effectLst>
              </a:rPr>
              <a:t>Usuario acude al cumplimiento de la cita en la unidad.</a:t>
            </a:r>
            <a:endParaRPr lang="es-CO" sz="1200" dirty="0">
              <a:effectLst>
                <a:outerShdw blurRad="38100" dist="38100" dir="2700000" algn="tl">
                  <a:srgbClr val="000000">
                    <a:alpha val="43137"/>
                  </a:srgbClr>
                </a:outerShdw>
              </a:effectLst>
            </a:endParaRPr>
          </a:p>
        </p:txBody>
      </p:sp>
      <p:sp>
        <p:nvSpPr>
          <p:cNvPr id="36" name="35 Redondear rectángulo de esquina diagonal"/>
          <p:cNvSpPr/>
          <p:nvPr/>
        </p:nvSpPr>
        <p:spPr>
          <a:xfrm>
            <a:off x="7156215" y="3882254"/>
            <a:ext cx="1914188" cy="804676"/>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a:effectLst>
                  <a:outerShdw blurRad="38100" dist="38100" dir="2700000" algn="tl">
                    <a:srgbClr val="000000">
                      <a:alpha val="43137"/>
                    </a:srgbClr>
                  </a:outerShdw>
                </a:effectLst>
              </a:rPr>
              <a:t>Auxiliar Adm registra la atención por la modalidad </a:t>
            </a:r>
            <a:r>
              <a:rPr lang="es-CO" sz="1200" dirty="0" smtClean="0">
                <a:effectLst>
                  <a:outerShdw blurRad="38100" dist="38100" dir="2700000" algn="tl">
                    <a:srgbClr val="000000">
                      <a:alpha val="43137"/>
                    </a:srgbClr>
                  </a:outerShdw>
                </a:effectLst>
              </a:rPr>
              <a:t>Convenio TRADE en SICEF</a:t>
            </a:r>
            <a:endParaRPr lang="es-CO" sz="1200" dirty="0">
              <a:effectLst>
                <a:outerShdw blurRad="38100" dist="38100" dir="2700000" algn="tl">
                  <a:srgbClr val="000000">
                    <a:alpha val="43137"/>
                  </a:srgbClr>
                </a:outerShdw>
              </a:effectLst>
            </a:endParaRPr>
          </a:p>
        </p:txBody>
      </p:sp>
      <p:sp>
        <p:nvSpPr>
          <p:cNvPr id="37" name="36 Redondear rectángulo de esquina diagonal"/>
          <p:cNvSpPr/>
          <p:nvPr/>
        </p:nvSpPr>
        <p:spPr>
          <a:xfrm>
            <a:off x="4532844" y="3729677"/>
            <a:ext cx="2314776" cy="1109830"/>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just"/>
            <a:r>
              <a:rPr lang="es-CO" sz="1200" dirty="0">
                <a:effectLst>
                  <a:outerShdw blurRad="38100" dist="38100" dir="2700000" algn="tl">
                    <a:srgbClr val="000000">
                      <a:alpha val="43137"/>
                    </a:srgbClr>
                  </a:outerShdw>
                </a:effectLst>
              </a:rPr>
              <a:t>Auxiliar </a:t>
            </a:r>
            <a:r>
              <a:rPr lang="es-CO" sz="1200" dirty="0" smtClean="0">
                <a:effectLst>
                  <a:outerShdw blurRad="38100" dist="38100" dir="2700000" algn="tl">
                    <a:srgbClr val="000000">
                      <a:alpha val="43137"/>
                    </a:srgbClr>
                  </a:outerShdw>
                </a:effectLst>
              </a:rPr>
              <a:t>Adm genera factura en SICEF del cobro de la franquicia al usuario y la factura del convenio (crédito) por el valor a cobrar a MP </a:t>
            </a:r>
            <a:endParaRPr lang="es-CO" sz="1200" dirty="0">
              <a:effectLst>
                <a:outerShdw blurRad="38100" dist="38100" dir="2700000" algn="tl">
                  <a:srgbClr val="000000">
                    <a:alpha val="43137"/>
                  </a:srgbClr>
                </a:outerShdw>
              </a:effectLst>
            </a:endParaRPr>
          </a:p>
        </p:txBody>
      </p:sp>
      <p:sp>
        <p:nvSpPr>
          <p:cNvPr id="38" name="37 Redondear rectángulo de esquina diagonal"/>
          <p:cNvSpPr/>
          <p:nvPr/>
        </p:nvSpPr>
        <p:spPr>
          <a:xfrm>
            <a:off x="2240302" y="3729677"/>
            <a:ext cx="1988783" cy="1109830"/>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smtClean="0">
                <a:effectLst>
                  <a:outerShdw blurRad="38100" dist="38100" dir="2700000" algn="tl">
                    <a:srgbClr val="000000">
                      <a:alpha val="43137"/>
                    </a:srgbClr>
                  </a:outerShdw>
                </a:effectLst>
              </a:rPr>
              <a:t>Auxiliar Adm solicita la </a:t>
            </a:r>
            <a:r>
              <a:rPr lang="es-CO" sz="1200" dirty="0" smtClean="0">
                <a:effectLst>
                  <a:outerShdw blurRad="38100" dist="38100" dir="2700000" algn="tl">
                    <a:srgbClr val="000000">
                      <a:alpha val="43137"/>
                    </a:srgbClr>
                  </a:outerShdw>
                </a:effectLst>
                <a:latin typeface="Berlin Sans FB Demi" pitchFamily="34" charset="0"/>
              </a:rPr>
              <a:t>FIRMA AL USUARIO</a:t>
            </a:r>
            <a:r>
              <a:rPr lang="es-CO" sz="1200" dirty="0" smtClean="0">
                <a:effectLst>
                  <a:outerShdw blurRad="38100" dist="38100" dir="2700000" algn="tl">
                    <a:srgbClr val="000000">
                      <a:alpha val="43137"/>
                    </a:srgbClr>
                  </a:outerShdw>
                </a:effectLst>
              </a:rPr>
              <a:t> en las facturas  y orden de servicios.</a:t>
            </a:r>
            <a:endParaRPr lang="es-CO" sz="1200" dirty="0">
              <a:effectLst>
                <a:outerShdw blurRad="38100" dist="38100" dir="2700000" algn="tl">
                  <a:srgbClr val="000000">
                    <a:alpha val="43137"/>
                  </a:srgbClr>
                </a:outerShdw>
              </a:effectLst>
            </a:endParaRPr>
          </a:p>
        </p:txBody>
      </p:sp>
      <p:sp>
        <p:nvSpPr>
          <p:cNvPr id="40" name="39 Redondear rectángulo de esquina diagonal"/>
          <p:cNvSpPr/>
          <p:nvPr/>
        </p:nvSpPr>
        <p:spPr>
          <a:xfrm>
            <a:off x="143592" y="3730810"/>
            <a:ext cx="1656184" cy="1107564"/>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smtClean="0">
                <a:effectLst>
                  <a:outerShdw blurRad="38100" dist="38100" dir="2700000" algn="tl">
                    <a:srgbClr val="000000">
                      <a:alpha val="43137"/>
                    </a:srgbClr>
                  </a:outerShdw>
                </a:effectLst>
              </a:rPr>
              <a:t>Auxiliar Adm adjunta la orden de servicio  a la Factura Crédito para MP</a:t>
            </a:r>
            <a:endParaRPr lang="es-CO" sz="1200" dirty="0">
              <a:effectLst>
                <a:outerShdw blurRad="38100" dist="38100" dir="2700000" algn="tl">
                  <a:srgbClr val="000000">
                    <a:alpha val="43137"/>
                  </a:srgbClr>
                </a:outerShdw>
              </a:effectLst>
            </a:endParaRPr>
          </a:p>
        </p:txBody>
      </p:sp>
      <p:sp>
        <p:nvSpPr>
          <p:cNvPr id="41" name="40 Triángulo isósceles"/>
          <p:cNvSpPr/>
          <p:nvPr/>
        </p:nvSpPr>
        <p:spPr>
          <a:xfrm rot="16200000">
            <a:off x="1717717" y="4210883"/>
            <a:ext cx="463506" cy="147419"/>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42" name="41 Triángulo isósceles"/>
          <p:cNvSpPr/>
          <p:nvPr/>
        </p:nvSpPr>
        <p:spPr>
          <a:xfrm rot="16200000">
            <a:off x="4139479" y="4210883"/>
            <a:ext cx="463506" cy="147419"/>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47" name="46 Triángulo isósceles"/>
          <p:cNvSpPr/>
          <p:nvPr/>
        </p:nvSpPr>
        <p:spPr>
          <a:xfrm rot="16200000">
            <a:off x="6761117" y="4210883"/>
            <a:ext cx="463506" cy="147419"/>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52" name="51 Triángulo isósceles"/>
          <p:cNvSpPr/>
          <p:nvPr/>
        </p:nvSpPr>
        <p:spPr>
          <a:xfrm rot="10800000">
            <a:off x="611821" y="5025821"/>
            <a:ext cx="463506" cy="134676"/>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58" name="57 Redondear rectángulo de esquina diagonal"/>
          <p:cNvSpPr/>
          <p:nvPr/>
        </p:nvSpPr>
        <p:spPr>
          <a:xfrm>
            <a:off x="82694" y="5215008"/>
            <a:ext cx="2041034" cy="741530"/>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s-CO" sz="1200" dirty="0">
                <a:effectLst>
                  <a:outerShdw blurRad="38100" dist="38100" dir="2700000" algn="tl">
                    <a:srgbClr val="000000">
                      <a:alpha val="43137"/>
                    </a:srgbClr>
                  </a:outerShdw>
                </a:effectLst>
              </a:rPr>
              <a:t>El personal asistencial solicita factura al usuario para el registro en HC</a:t>
            </a:r>
          </a:p>
        </p:txBody>
      </p:sp>
      <p:sp>
        <p:nvSpPr>
          <p:cNvPr id="59" name="58 Redondear rectángulo de esquina diagonal"/>
          <p:cNvSpPr/>
          <p:nvPr/>
        </p:nvSpPr>
        <p:spPr>
          <a:xfrm>
            <a:off x="2540099" y="5247592"/>
            <a:ext cx="1831133" cy="676362"/>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200" dirty="0">
                <a:effectLst>
                  <a:outerShdw blurRad="38100" dist="38100" dir="2700000" algn="tl">
                    <a:srgbClr val="000000">
                      <a:alpha val="43137"/>
                    </a:srgbClr>
                  </a:outerShdw>
                </a:effectLst>
              </a:rPr>
              <a:t>Usuario es atendido por el profesional de la salud</a:t>
            </a:r>
          </a:p>
        </p:txBody>
      </p:sp>
      <p:sp>
        <p:nvSpPr>
          <p:cNvPr id="60" name="59 Redondear rectángulo de esquina diagonal"/>
          <p:cNvSpPr/>
          <p:nvPr/>
        </p:nvSpPr>
        <p:spPr>
          <a:xfrm>
            <a:off x="5168208" y="5179884"/>
            <a:ext cx="2945101" cy="811779"/>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200" dirty="0">
                <a:effectLst>
                  <a:outerShdw blurRad="38100" dist="38100" dir="2700000" algn="tl">
                    <a:srgbClr val="000000">
                      <a:alpha val="43137"/>
                    </a:srgbClr>
                  </a:outerShdw>
                </a:effectLst>
              </a:rPr>
              <a:t>Auxiliar Adm realiza el cierre de caja y entrega </a:t>
            </a:r>
            <a:r>
              <a:rPr lang="es-CO" sz="1200" dirty="0" smtClean="0">
                <a:effectLst>
                  <a:outerShdw blurRad="38100" dist="38100" dir="2700000" algn="tl">
                    <a:srgbClr val="000000">
                      <a:alpha val="43137"/>
                    </a:srgbClr>
                  </a:outerShdw>
                </a:effectLst>
              </a:rPr>
              <a:t>los soportes de las atenciones Convenio </a:t>
            </a:r>
            <a:r>
              <a:rPr lang="es-CO" sz="1200" dirty="0" err="1" smtClean="0">
                <a:effectLst>
                  <a:outerShdw blurRad="38100" dist="38100" dir="2700000" algn="tl">
                    <a:srgbClr val="000000">
                      <a:alpha val="43137"/>
                    </a:srgbClr>
                  </a:outerShdw>
                </a:effectLst>
              </a:rPr>
              <a:t>Trade</a:t>
            </a:r>
            <a:r>
              <a:rPr lang="es-CO" sz="1200" dirty="0" smtClean="0">
                <a:effectLst>
                  <a:outerShdw blurRad="38100" dist="38100" dir="2700000" algn="tl">
                    <a:srgbClr val="000000">
                      <a:alpha val="43137"/>
                    </a:srgbClr>
                  </a:outerShdw>
                </a:effectLst>
              </a:rPr>
              <a:t> con la </a:t>
            </a:r>
            <a:r>
              <a:rPr lang="es-CO" sz="1200" dirty="0" smtClean="0">
                <a:effectLst>
                  <a:outerShdw blurRad="38100" dist="38100" dir="2700000" algn="tl">
                    <a:srgbClr val="000000">
                      <a:alpha val="43137"/>
                    </a:srgbClr>
                  </a:outerShdw>
                </a:effectLst>
                <a:latin typeface="Berlin Sans FB Demi" pitchFamily="34" charset="0"/>
              </a:rPr>
              <a:t>FIRMA DEL USUARIO</a:t>
            </a:r>
            <a:r>
              <a:rPr lang="es-CO" sz="1200" dirty="0" smtClean="0">
                <a:effectLst>
                  <a:outerShdw blurRad="38100" dist="38100" dir="2700000" algn="tl">
                    <a:srgbClr val="000000">
                      <a:alpha val="43137"/>
                    </a:srgbClr>
                  </a:outerShdw>
                </a:effectLst>
              </a:rPr>
              <a:t> al Coordinador Adm. </a:t>
            </a:r>
            <a:endParaRPr lang="es-CO" sz="1200" dirty="0">
              <a:effectLst>
                <a:outerShdw blurRad="38100" dist="38100" dir="2700000" algn="tl">
                  <a:srgbClr val="000000">
                    <a:alpha val="43137"/>
                  </a:srgbClr>
                </a:outerShdw>
              </a:effectLst>
            </a:endParaRPr>
          </a:p>
        </p:txBody>
      </p:sp>
      <p:sp>
        <p:nvSpPr>
          <p:cNvPr id="61" name="60 Triángulo isósceles"/>
          <p:cNvSpPr/>
          <p:nvPr/>
        </p:nvSpPr>
        <p:spPr>
          <a:xfrm rot="5400000">
            <a:off x="4628278" y="5497871"/>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62" name="61 Triángulo isósceles"/>
          <p:cNvSpPr/>
          <p:nvPr/>
        </p:nvSpPr>
        <p:spPr>
          <a:xfrm rot="5400000">
            <a:off x="2097495" y="5497871"/>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63" name="62 Triángulo isósceles"/>
          <p:cNvSpPr/>
          <p:nvPr/>
        </p:nvSpPr>
        <p:spPr>
          <a:xfrm rot="5400000">
            <a:off x="8140776" y="5529712"/>
            <a:ext cx="463506" cy="17580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CO" sz="1200" dirty="0"/>
          </a:p>
        </p:txBody>
      </p:sp>
      <p:sp>
        <p:nvSpPr>
          <p:cNvPr id="28" name="27 Flecha abajo"/>
          <p:cNvSpPr/>
          <p:nvPr/>
        </p:nvSpPr>
        <p:spPr>
          <a:xfrm rot="16200000">
            <a:off x="5405374" y="2493541"/>
            <a:ext cx="482136" cy="29938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CO" sz="1200" dirty="0"/>
          </a:p>
        </p:txBody>
      </p:sp>
    </p:spTree>
    <p:extLst>
      <p:ext uri="{BB962C8B-B14F-4D97-AF65-F5344CB8AC3E}">
        <p14:creationId xmlns:p14="http://schemas.microsoft.com/office/powerpoint/2010/main" val="1890363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2" y="332656"/>
            <a:ext cx="1440160" cy="2507421"/>
          </a:xfrm>
          <a:prstGeom prst="rect">
            <a:avLst/>
          </a:prstGeom>
        </p:spPr>
      </p:pic>
      <p:sp>
        <p:nvSpPr>
          <p:cNvPr id="7" name="6 Rectángulo"/>
          <p:cNvSpPr/>
          <p:nvPr/>
        </p:nvSpPr>
        <p:spPr>
          <a:xfrm>
            <a:off x="631528" y="1586366"/>
            <a:ext cx="7324848" cy="4216539"/>
          </a:xfrm>
          <a:prstGeom prst="rect">
            <a:avLst/>
          </a:prstGeom>
        </p:spPr>
        <p:txBody>
          <a:bodyPr wrap="square">
            <a:spAutoFit/>
          </a:bodyPr>
          <a:lstStyle/>
          <a:p>
            <a:r>
              <a:rPr lang="es-CO" b="1" dirty="0">
                <a:solidFill>
                  <a:schemeClr val="tx2"/>
                </a:solidFill>
              </a:rPr>
              <a:t>Cliente Coomeva Medicina </a:t>
            </a:r>
            <a:r>
              <a:rPr lang="es-CO" b="1" dirty="0" smtClean="0">
                <a:solidFill>
                  <a:schemeClr val="tx2"/>
                </a:solidFill>
              </a:rPr>
              <a:t>Prepagada</a:t>
            </a:r>
          </a:p>
          <a:p>
            <a:endParaRPr lang="es-CO" sz="1600" b="1" dirty="0" smtClean="0">
              <a:solidFill>
                <a:schemeClr val="tx2"/>
              </a:solidFill>
            </a:endParaRPr>
          </a:p>
          <a:p>
            <a:pPr algn="just"/>
            <a:r>
              <a:rPr lang="es-CO" dirty="0">
                <a:solidFill>
                  <a:schemeClr val="tx2"/>
                </a:solidFill>
              </a:rPr>
              <a:t>Contrato Evento: Estas atenciones son cobradas por la Dirección Nacional en la facturación evento emitida de manera mensual, la cual se compone de:</a:t>
            </a:r>
          </a:p>
          <a:p>
            <a:pPr algn="just"/>
            <a:endParaRPr lang="es-CO" dirty="0">
              <a:solidFill>
                <a:schemeClr val="tx2"/>
              </a:solidFill>
            </a:endParaRPr>
          </a:p>
          <a:p>
            <a:pPr algn="just"/>
            <a:r>
              <a:rPr lang="es-CO" dirty="0">
                <a:solidFill>
                  <a:schemeClr val="tx2"/>
                </a:solidFill>
              </a:rPr>
              <a:t> 1. Los registros realizados por las unidades bajo la modalidad de Medicina Prepagada. Por esta razón toda las atenciones sin importar si el usuario cancela o no dinero, deben ser registradas en el sistema.  </a:t>
            </a:r>
            <a:endParaRPr lang="es-CO" dirty="0" smtClean="0">
              <a:solidFill>
                <a:schemeClr val="tx2"/>
              </a:solidFill>
            </a:endParaRPr>
          </a:p>
          <a:p>
            <a:pPr algn="just"/>
            <a:endParaRPr lang="es-CO" dirty="0">
              <a:solidFill>
                <a:schemeClr val="tx2"/>
              </a:solidFill>
            </a:endParaRPr>
          </a:p>
          <a:p>
            <a:pPr algn="just"/>
            <a:r>
              <a:rPr lang="es-CO" dirty="0">
                <a:solidFill>
                  <a:schemeClr val="tx2"/>
                </a:solidFill>
              </a:rPr>
              <a:t>2. Las atenciones realizadas de manera manual (voucher) o a través de una orden física emitida por Coomeva Medicina Prepagada. </a:t>
            </a:r>
            <a:endParaRPr lang="es-CO" dirty="0" smtClean="0">
              <a:solidFill>
                <a:schemeClr val="tx2"/>
              </a:solidFill>
            </a:endParaRPr>
          </a:p>
          <a:p>
            <a:pPr algn="just"/>
            <a:endParaRPr lang="es-CO" dirty="0">
              <a:solidFill>
                <a:schemeClr val="tx2"/>
              </a:solidFill>
            </a:endParaRPr>
          </a:p>
          <a:p>
            <a:pPr algn="just"/>
            <a:endParaRPr lang="es-CO" dirty="0">
              <a:cs typeface="Arial" pitchFamily="34" charset="0"/>
            </a:endParaRPr>
          </a:p>
          <a:p>
            <a:pPr algn="just"/>
            <a:endParaRPr lang="es-CO" b="1" dirty="0"/>
          </a:p>
          <a:p>
            <a:pPr algn="just"/>
            <a:endParaRPr lang="es-CO" b="1" dirty="0"/>
          </a:p>
        </p:txBody>
      </p:sp>
      <p:sp>
        <p:nvSpPr>
          <p:cNvPr id="18" name="17 CuadroTexto"/>
          <p:cNvSpPr txBox="1"/>
          <p:nvPr/>
        </p:nvSpPr>
        <p:spPr>
          <a:xfrm>
            <a:off x="539553" y="692696"/>
            <a:ext cx="6840759"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Requisitos facturación</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
        <p:nvSpPr>
          <p:cNvPr id="19" name="18 Rectángulo"/>
          <p:cNvSpPr/>
          <p:nvPr/>
        </p:nvSpPr>
        <p:spPr>
          <a:xfrm>
            <a:off x="1475656" y="3971634"/>
            <a:ext cx="184731" cy="646331"/>
          </a:xfrm>
          <a:prstGeom prst="rect">
            <a:avLst/>
          </a:prstGeom>
        </p:spPr>
        <p:txBody>
          <a:bodyPr wrap="none">
            <a:spAutoFit/>
          </a:bodyPr>
          <a:lstStyle/>
          <a:p>
            <a:endParaRPr lang="es-CO" b="1" dirty="0"/>
          </a:p>
          <a:p>
            <a:endParaRPr lang="es-CO" b="1" dirty="0"/>
          </a:p>
        </p:txBody>
      </p:sp>
      <p:sp>
        <p:nvSpPr>
          <p:cNvPr id="6" name="5 CuadroTexto"/>
          <p:cNvSpPr txBox="1"/>
          <p:nvPr/>
        </p:nvSpPr>
        <p:spPr>
          <a:xfrm>
            <a:off x="971600" y="5085184"/>
            <a:ext cx="6840759" cy="830997"/>
          </a:xfrm>
          <a:prstGeom prst="rect">
            <a:avLst/>
          </a:prstGeom>
          <a:noFill/>
          <a:ln>
            <a:solidFill>
              <a:srgbClr val="0070C0"/>
            </a:solidFill>
          </a:ln>
        </p:spPr>
        <p:txBody>
          <a:bodyPr wrap="square" rtlCol="0">
            <a:spAutoFit/>
          </a:bodyPr>
          <a:lstStyle/>
          <a:p>
            <a:pPr algn="ctr"/>
            <a:r>
              <a:rPr lang="es-CO"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TODAS LAS FACTURAS REQUIEREN FIRMA DEL USUARIO</a:t>
            </a:r>
            <a:endParaRPr lang="es-CO"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Tree>
    <p:extLst>
      <p:ext uri="{BB962C8B-B14F-4D97-AF65-F5344CB8AC3E}">
        <p14:creationId xmlns:p14="http://schemas.microsoft.com/office/powerpoint/2010/main" val="1734607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524340" y="289680"/>
            <a:ext cx="6840759"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Requisitos facturación</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141014"/>
            <a:ext cx="1152128" cy="1446161"/>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4063707"/>
              </p:ext>
            </p:extLst>
          </p:nvPr>
        </p:nvGraphicFramePr>
        <p:xfrm>
          <a:off x="539552" y="1196752"/>
          <a:ext cx="8064896" cy="4657725"/>
        </p:xfrm>
        <a:graphic>
          <a:graphicData uri="http://schemas.openxmlformats.org/drawingml/2006/table">
            <a:tbl>
              <a:tblPr/>
              <a:tblGrid>
                <a:gridCol w="4032448"/>
                <a:gridCol w="4032448"/>
              </a:tblGrid>
              <a:tr h="352425">
                <a:tc gridSpan="2">
                  <a:txBody>
                    <a:bodyPr/>
                    <a:lstStyle/>
                    <a:p>
                      <a:pPr algn="ctr" fontAlgn="ctr"/>
                      <a:r>
                        <a:rPr lang="es-CO" sz="1600" b="1" i="0" u="none" strike="noStrike" dirty="0">
                          <a:solidFill>
                            <a:srgbClr val="FFFFFF"/>
                          </a:solidFill>
                          <a:effectLst/>
                          <a:latin typeface="+mj-lt"/>
                        </a:rPr>
                        <a:t>CONSULTA MEDICO GENERAL Y ESPECIALISTA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s-CO"/>
                    </a:p>
                  </a:txBody>
                  <a:tcPr/>
                </a:tc>
              </a:tr>
              <a:tr h="190500">
                <a:tc>
                  <a:txBody>
                    <a:bodyPr/>
                    <a:lstStyle/>
                    <a:p>
                      <a:pPr algn="ctr" fontAlgn="b"/>
                      <a:r>
                        <a:rPr lang="es-CO" sz="1600" b="1" i="0" u="none" strike="noStrike" dirty="0">
                          <a:solidFill>
                            <a:srgbClr val="FFFFFF"/>
                          </a:solidFill>
                          <a:effectLst/>
                          <a:latin typeface="+mj-lt"/>
                        </a:rPr>
                        <a:t>Facturación </a:t>
                      </a:r>
                      <a:r>
                        <a:rPr lang="es-CO" sz="1600" b="1" i="0" u="none" strike="noStrike" dirty="0" smtClean="0">
                          <a:solidFill>
                            <a:srgbClr val="FFFFFF"/>
                          </a:solidFill>
                          <a:effectLst/>
                          <a:latin typeface="+mj-lt"/>
                        </a:rPr>
                        <a:t>Automática </a:t>
                      </a:r>
                      <a:endParaRPr lang="es-CO" sz="1600" b="1" i="0" u="none" strike="noStrike" dirty="0">
                        <a:solidFill>
                          <a:srgbClr val="FFFFFF"/>
                        </a:solidFill>
                        <a:effectLst/>
                        <a:latin typeface="+mj-lt"/>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s-CO" sz="1600" b="1" i="0" u="none" strike="noStrike">
                          <a:solidFill>
                            <a:srgbClr val="FFFFFF"/>
                          </a:solidFill>
                          <a:effectLst/>
                          <a:latin typeface="+mj-lt"/>
                        </a:rPr>
                        <a:t>Facturación Manual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90500">
                <a:tc>
                  <a:txBody>
                    <a:bodyPr/>
                    <a:lstStyle/>
                    <a:p>
                      <a:pPr algn="just" fontAlgn="b"/>
                      <a:r>
                        <a:rPr lang="es-CO" sz="1600" b="0" i="0" u="none" strike="noStrike" dirty="0">
                          <a:solidFill>
                            <a:srgbClr val="000000"/>
                          </a:solidFill>
                          <a:effectLst/>
                          <a:latin typeface="+mj-lt"/>
                        </a:rPr>
                        <a:t>Factura </a:t>
                      </a:r>
                      <a:r>
                        <a:rPr lang="es-CO" sz="1600" b="0" i="0" u="none" strike="noStrike" dirty="0" smtClean="0">
                          <a:solidFill>
                            <a:srgbClr val="000000"/>
                          </a:solidFill>
                          <a:effectLst/>
                          <a:latin typeface="+mj-lt"/>
                        </a:rPr>
                        <a:t>Automática </a:t>
                      </a:r>
                      <a:r>
                        <a:rPr lang="es-CO" sz="1600" b="0" i="0" u="none" strike="noStrike" dirty="0">
                          <a:solidFill>
                            <a:srgbClr val="000000"/>
                          </a:solidFill>
                          <a:effectLst/>
                          <a:latin typeface="+mj-lt"/>
                        </a:rPr>
                        <a:t>(tirilla)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a:solidFill>
                            <a:srgbClr val="000000"/>
                          </a:solidFill>
                          <a:effectLst/>
                          <a:latin typeface="+mj-lt"/>
                        </a:rPr>
                        <a:t>Factura Preimpresa completamente Diligenciada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just" fontAlgn="b"/>
                      <a:r>
                        <a:rPr lang="es-CO" sz="1600" b="1" i="0" u="none" strike="noStrike" dirty="0">
                          <a:solidFill>
                            <a:srgbClr val="000000"/>
                          </a:solidFill>
                          <a:effectLst/>
                          <a:latin typeface="+mj-lt"/>
                        </a:rPr>
                        <a:t>Firma del Usuario con No. de documento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1" i="0" u="none" strike="noStrike" dirty="0">
                          <a:solidFill>
                            <a:srgbClr val="000000"/>
                          </a:solidFill>
                          <a:effectLst/>
                          <a:latin typeface="+mj-lt"/>
                        </a:rPr>
                        <a:t>Firma del usuario con No. Documento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just" fontAlgn="b"/>
                      <a:r>
                        <a:rPr lang="es-CO" sz="1600" b="0" i="0" u="none" strike="noStrike" dirty="0">
                          <a:solidFill>
                            <a:srgbClr val="000000"/>
                          </a:solidFill>
                          <a:effectLst/>
                          <a:latin typeface="+mj-lt"/>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a:solidFill>
                            <a:srgbClr val="000000"/>
                          </a:solidFill>
                          <a:effectLst/>
                          <a:latin typeface="+mj-lt"/>
                        </a:rPr>
                        <a:t>Voucher manual, orden de servicio o tirilla de datafono </a:t>
                      </a:r>
                      <a:r>
                        <a:rPr lang="es-CO" sz="1600" b="1" i="0" u="none" strike="noStrike" dirty="0">
                          <a:solidFill>
                            <a:srgbClr val="000000"/>
                          </a:solidFill>
                          <a:effectLst/>
                          <a:latin typeface="+mj-lt"/>
                        </a:rPr>
                        <a:t>Firmado por el usuario</a:t>
                      </a:r>
                      <a:r>
                        <a:rPr lang="es-CO" sz="1600" b="0" i="0" u="none" strike="noStrike" dirty="0">
                          <a:solidFill>
                            <a:srgbClr val="000000"/>
                          </a:solidFill>
                          <a:effectLst/>
                          <a:latin typeface="+mj-lt"/>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l" fontAlgn="b"/>
                      <a:endParaRPr lang="es-CO" sz="11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CO" sz="11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425">
                <a:tc gridSpan="2">
                  <a:txBody>
                    <a:bodyPr/>
                    <a:lstStyle/>
                    <a:p>
                      <a:pPr algn="ctr" fontAlgn="ctr"/>
                      <a:r>
                        <a:rPr lang="es-CO" sz="1600" b="1" i="0" u="none" strike="noStrike" dirty="0">
                          <a:solidFill>
                            <a:srgbClr val="FFFFFF"/>
                          </a:solidFill>
                          <a:effectLst/>
                          <a:latin typeface="+mj-lt"/>
                        </a:rPr>
                        <a:t>LABORATORIO CLINICO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s-CO"/>
                    </a:p>
                  </a:txBody>
                  <a:tcPr/>
                </a:tc>
              </a:tr>
              <a:tr h="190500">
                <a:tc>
                  <a:txBody>
                    <a:bodyPr/>
                    <a:lstStyle/>
                    <a:p>
                      <a:pPr algn="ctr" fontAlgn="b"/>
                      <a:r>
                        <a:rPr lang="es-CO" sz="1600" b="1" i="0" u="none" strike="noStrike" dirty="0">
                          <a:solidFill>
                            <a:srgbClr val="FFFFFF"/>
                          </a:solidFill>
                          <a:effectLst/>
                          <a:latin typeface="+mj-lt"/>
                        </a:rPr>
                        <a:t>Facturación </a:t>
                      </a:r>
                      <a:r>
                        <a:rPr lang="es-CO" sz="1600" b="1" i="0" u="none" strike="noStrike" dirty="0" err="1">
                          <a:solidFill>
                            <a:srgbClr val="FFFFFF"/>
                          </a:solidFill>
                          <a:effectLst/>
                          <a:latin typeface="+mj-lt"/>
                        </a:rPr>
                        <a:t>Automatica</a:t>
                      </a:r>
                      <a:r>
                        <a:rPr lang="es-CO" sz="1600" b="1" i="0" u="none" strike="noStrike" dirty="0">
                          <a:solidFill>
                            <a:srgbClr val="FFFFFF"/>
                          </a:solidFill>
                          <a:effectLst/>
                          <a:latin typeface="+mj-lt"/>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s-CO" sz="1600" b="1" i="0" u="none" strike="noStrike">
                          <a:solidFill>
                            <a:srgbClr val="FFFFFF"/>
                          </a:solidFill>
                          <a:effectLst/>
                          <a:latin typeface="+mj-lt"/>
                        </a:rPr>
                        <a:t>Facturación Manual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90500">
                <a:tc>
                  <a:txBody>
                    <a:bodyPr/>
                    <a:lstStyle/>
                    <a:p>
                      <a:pPr algn="just" fontAlgn="b"/>
                      <a:r>
                        <a:rPr lang="es-CO" sz="1600" b="0" i="0" u="none" strike="noStrike" dirty="0">
                          <a:solidFill>
                            <a:srgbClr val="000000"/>
                          </a:solidFill>
                          <a:effectLst/>
                          <a:latin typeface="+mj-lt"/>
                        </a:rPr>
                        <a:t>Factura </a:t>
                      </a:r>
                      <a:r>
                        <a:rPr lang="es-CO" sz="1600" b="0" i="0" u="none" strike="noStrike" dirty="0" smtClean="0">
                          <a:solidFill>
                            <a:srgbClr val="000000"/>
                          </a:solidFill>
                          <a:effectLst/>
                          <a:latin typeface="+mj-lt"/>
                        </a:rPr>
                        <a:t>Automática </a:t>
                      </a:r>
                      <a:r>
                        <a:rPr lang="es-CO" sz="1600" b="0" i="0" u="none" strike="noStrike" dirty="0">
                          <a:solidFill>
                            <a:srgbClr val="000000"/>
                          </a:solidFill>
                          <a:effectLst/>
                          <a:latin typeface="+mj-lt"/>
                        </a:rPr>
                        <a:t>(tirilla)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a:solidFill>
                            <a:srgbClr val="000000"/>
                          </a:solidFill>
                          <a:effectLst/>
                          <a:latin typeface="+mj-lt"/>
                        </a:rPr>
                        <a:t>Factura Preimpresa completamente Diligenciada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just" fontAlgn="b"/>
                      <a:r>
                        <a:rPr lang="es-CO" sz="1600" b="1" i="0" u="none" strike="noStrike" dirty="0">
                          <a:solidFill>
                            <a:srgbClr val="000000"/>
                          </a:solidFill>
                          <a:effectLst/>
                          <a:latin typeface="+mj-lt"/>
                        </a:rPr>
                        <a:t>Firma del Usuario con No. de documento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1" i="0" u="none" strike="noStrike" dirty="0">
                          <a:solidFill>
                            <a:srgbClr val="000000"/>
                          </a:solidFill>
                          <a:effectLst/>
                          <a:latin typeface="+mj-lt"/>
                        </a:rPr>
                        <a:t>Firma del usuario con No. Documento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0525">
                <a:tc>
                  <a:txBody>
                    <a:bodyPr/>
                    <a:lstStyle/>
                    <a:p>
                      <a:pPr algn="just" fontAlgn="b"/>
                      <a:r>
                        <a:rPr lang="es-CO" sz="1600" b="0" i="0" u="none" strike="noStrike" dirty="0">
                          <a:solidFill>
                            <a:srgbClr val="000000"/>
                          </a:solidFill>
                          <a:effectLst/>
                          <a:latin typeface="+mj-lt"/>
                        </a:rPr>
                        <a:t>Anexar remisión Medica cuando el medico que remite es Externo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a:solidFill>
                            <a:srgbClr val="000000"/>
                          </a:solidFill>
                          <a:effectLst/>
                          <a:latin typeface="+mj-lt"/>
                        </a:rPr>
                        <a:t>Voucher manual o tirilla de datafono </a:t>
                      </a:r>
                      <a:r>
                        <a:rPr lang="es-CO" sz="1600" b="1" i="0" u="none" strike="noStrike" dirty="0">
                          <a:solidFill>
                            <a:srgbClr val="000000"/>
                          </a:solidFill>
                          <a:effectLst/>
                          <a:latin typeface="+mj-lt"/>
                        </a:rPr>
                        <a:t>Firmado por el usuario</a:t>
                      </a:r>
                      <a:endParaRPr lang="es-CO" sz="1600" b="0" i="0" u="none" strike="noStrike" dirty="0">
                        <a:solidFill>
                          <a:srgbClr val="000000"/>
                        </a:solidFill>
                        <a:effectLst/>
                        <a:latin typeface="+mj-lt"/>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just" fontAlgn="b"/>
                      <a:r>
                        <a:rPr lang="es-CO" sz="1600" b="0" i="0" u="none" strike="noStrike" dirty="0" smtClean="0">
                          <a:solidFill>
                            <a:srgbClr val="000000"/>
                          </a:solidFill>
                          <a:effectLst/>
                          <a:latin typeface="+mj-lt"/>
                        </a:rPr>
                        <a:t>Máximo </a:t>
                      </a:r>
                      <a:r>
                        <a:rPr lang="es-CO" sz="1600" b="0" i="0" u="none" strike="noStrike" dirty="0">
                          <a:solidFill>
                            <a:srgbClr val="000000"/>
                          </a:solidFill>
                          <a:effectLst/>
                          <a:latin typeface="+mj-lt"/>
                        </a:rPr>
                        <a:t>10 laboratorios </a:t>
                      </a:r>
                      <a:r>
                        <a:rPr lang="es-CO" sz="1600" b="0" i="0" u="none" strike="noStrike" dirty="0" smtClean="0">
                          <a:solidFill>
                            <a:srgbClr val="000000"/>
                          </a:solidFill>
                          <a:effectLst/>
                          <a:latin typeface="+mj-lt"/>
                        </a:rPr>
                        <a:t>clínicos </a:t>
                      </a:r>
                      <a:r>
                        <a:rPr lang="es-CO" sz="1600" b="0" i="0" u="none" strike="noStrike" dirty="0">
                          <a:solidFill>
                            <a:srgbClr val="000000"/>
                          </a:solidFill>
                          <a:effectLst/>
                          <a:latin typeface="+mj-lt"/>
                        </a:rPr>
                        <a:t>por Factura a </a:t>
                      </a:r>
                      <a:r>
                        <a:rPr lang="es-CO" sz="1600" b="0" i="0" u="none" strike="noStrike" dirty="0" smtClean="0">
                          <a:solidFill>
                            <a:srgbClr val="000000"/>
                          </a:solidFill>
                          <a:effectLst/>
                          <a:latin typeface="+mj-lt"/>
                        </a:rPr>
                        <a:t>excepción </a:t>
                      </a:r>
                      <a:r>
                        <a:rPr lang="es-CO" sz="1600" b="0" i="0" u="none" strike="noStrike" dirty="0">
                          <a:solidFill>
                            <a:srgbClr val="000000"/>
                          </a:solidFill>
                          <a:effectLst/>
                          <a:latin typeface="+mj-lt"/>
                        </a:rPr>
                        <a:t>de </a:t>
                      </a:r>
                      <a:r>
                        <a:rPr lang="es-CO" sz="1600" b="0" i="0" u="none" strike="noStrike" dirty="0" smtClean="0">
                          <a:solidFill>
                            <a:srgbClr val="000000"/>
                          </a:solidFill>
                          <a:effectLst/>
                          <a:latin typeface="+mj-lt"/>
                        </a:rPr>
                        <a:t>Medellín</a:t>
                      </a:r>
                      <a:endParaRPr lang="es-CO" sz="1600" b="0" i="0" u="none" strike="noStrike" dirty="0">
                        <a:solidFill>
                          <a:srgbClr val="000000"/>
                        </a:solidFill>
                        <a:effectLst/>
                        <a:latin typeface="+mj-lt"/>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smtClean="0">
                          <a:solidFill>
                            <a:srgbClr val="000000"/>
                          </a:solidFill>
                          <a:effectLst/>
                          <a:latin typeface="+mj-lt"/>
                        </a:rPr>
                        <a:t>Máximo </a:t>
                      </a:r>
                      <a:r>
                        <a:rPr lang="es-CO" sz="1600" b="0" i="0" u="none" strike="noStrike" dirty="0">
                          <a:solidFill>
                            <a:srgbClr val="000000"/>
                          </a:solidFill>
                          <a:effectLst/>
                          <a:latin typeface="+mj-lt"/>
                        </a:rPr>
                        <a:t>10 laboratorios </a:t>
                      </a:r>
                      <a:r>
                        <a:rPr lang="es-CO" sz="1600" b="0" i="0" u="none" strike="noStrike" dirty="0" smtClean="0">
                          <a:solidFill>
                            <a:srgbClr val="000000"/>
                          </a:solidFill>
                          <a:effectLst/>
                          <a:latin typeface="+mj-lt"/>
                        </a:rPr>
                        <a:t>clínicos </a:t>
                      </a:r>
                      <a:r>
                        <a:rPr lang="es-CO" sz="1600" b="0" i="0" u="none" strike="noStrike" dirty="0">
                          <a:solidFill>
                            <a:srgbClr val="000000"/>
                          </a:solidFill>
                          <a:effectLst/>
                          <a:latin typeface="+mj-lt"/>
                        </a:rPr>
                        <a:t>por Factura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2925">
                <a:tc>
                  <a:txBody>
                    <a:bodyPr/>
                    <a:lstStyle/>
                    <a:p>
                      <a:pPr algn="l" fontAlgn="b"/>
                      <a:r>
                        <a:rPr lang="es-CO" sz="1600" b="0" i="0" u="none" strike="noStrike">
                          <a:solidFill>
                            <a:srgbClr val="000000"/>
                          </a:solidFill>
                          <a:effectLst/>
                          <a:latin typeface="+mj-lt"/>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err="1">
                          <a:solidFill>
                            <a:srgbClr val="000000"/>
                          </a:solidFill>
                          <a:effectLst/>
                          <a:latin typeface="+mj-lt"/>
                        </a:rPr>
                        <a:t>Codigo</a:t>
                      </a:r>
                      <a:r>
                        <a:rPr lang="es-CO" sz="1600" b="0" i="0" u="none" strike="noStrike" dirty="0">
                          <a:solidFill>
                            <a:srgbClr val="000000"/>
                          </a:solidFill>
                          <a:effectLst/>
                          <a:latin typeface="+mj-lt"/>
                        </a:rPr>
                        <a:t> de </a:t>
                      </a:r>
                      <a:r>
                        <a:rPr lang="es-CO" sz="1600" b="0" i="0" u="none" strike="noStrike" dirty="0" smtClean="0">
                          <a:solidFill>
                            <a:srgbClr val="000000"/>
                          </a:solidFill>
                          <a:effectLst/>
                          <a:latin typeface="+mj-lt"/>
                        </a:rPr>
                        <a:t>autorización </a:t>
                      </a:r>
                      <a:r>
                        <a:rPr lang="es-CO" sz="1600" b="0" i="0" u="none" strike="noStrike" dirty="0">
                          <a:solidFill>
                            <a:srgbClr val="000000"/>
                          </a:solidFill>
                          <a:effectLst/>
                          <a:latin typeface="+mj-lt"/>
                        </a:rPr>
                        <a:t>por Factura, es decir Voucher por factura y no por cada servicio (excepcion de Examen de ingreso)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11339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27584" y="620688"/>
            <a:ext cx="6840759"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Requisitos facturación</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344" y="-27384"/>
            <a:ext cx="1130424" cy="1418918"/>
          </a:xfrm>
          <a:prstGeom prst="rect">
            <a:avLst/>
          </a:prstGeom>
        </p:spPr>
      </p:pic>
      <p:graphicFrame>
        <p:nvGraphicFramePr>
          <p:cNvPr id="6" name="5 Tabla"/>
          <p:cNvGraphicFramePr>
            <a:graphicFrameLocks noGrp="1"/>
          </p:cNvGraphicFramePr>
          <p:nvPr>
            <p:extLst>
              <p:ext uri="{D42A27DB-BD31-4B8C-83A1-F6EECF244321}">
                <p14:modId xmlns:p14="http://schemas.microsoft.com/office/powerpoint/2010/main" val="1900893363"/>
              </p:ext>
            </p:extLst>
          </p:nvPr>
        </p:nvGraphicFramePr>
        <p:xfrm>
          <a:off x="827584" y="1844824"/>
          <a:ext cx="7405972" cy="3714750"/>
        </p:xfrm>
        <a:graphic>
          <a:graphicData uri="http://schemas.openxmlformats.org/drawingml/2006/table">
            <a:tbl>
              <a:tblPr/>
              <a:tblGrid>
                <a:gridCol w="3702986"/>
                <a:gridCol w="3702986"/>
              </a:tblGrid>
              <a:tr h="209550">
                <a:tc gridSpan="2">
                  <a:txBody>
                    <a:bodyPr/>
                    <a:lstStyle/>
                    <a:p>
                      <a:pPr algn="ctr" fontAlgn="ctr"/>
                      <a:r>
                        <a:rPr lang="es-CO" sz="1600" b="1" i="0" u="none" strike="noStrike" dirty="0">
                          <a:solidFill>
                            <a:srgbClr val="FFFFFF"/>
                          </a:solidFill>
                          <a:effectLst/>
                          <a:latin typeface="+mj-lt"/>
                        </a:rPr>
                        <a:t>ACTIVIDADES GRUPALES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s-CO"/>
                    </a:p>
                  </a:txBody>
                  <a:tcPr/>
                </a:tc>
              </a:tr>
              <a:tr h="190500">
                <a:tc>
                  <a:txBody>
                    <a:bodyPr/>
                    <a:lstStyle/>
                    <a:p>
                      <a:pPr algn="ctr" fontAlgn="b"/>
                      <a:r>
                        <a:rPr lang="es-CO" sz="1600" b="1" i="0" u="none" strike="noStrike" dirty="0">
                          <a:solidFill>
                            <a:srgbClr val="FFFFFF"/>
                          </a:solidFill>
                          <a:effectLst/>
                          <a:latin typeface="+mj-lt"/>
                        </a:rPr>
                        <a:t>Facturación </a:t>
                      </a:r>
                      <a:r>
                        <a:rPr lang="es-CO" sz="1600" b="1" i="0" u="none" strike="noStrike" dirty="0" err="1">
                          <a:solidFill>
                            <a:srgbClr val="FFFFFF"/>
                          </a:solidFill>
                          <a:effectLst/>
                          <a:latin typeface="+mj-lt"/>
                        </a:rPr>
                        <a:t>Automatica</a:t>
                      </a:r>
                      <a:r>
                        <a:rPr lang="es-CO" sz="1600" b="1" i="0" u="none" strike="noStrike" dirty="0">
                          <a:solidFill>
                            <a:srgbClr val="FFFFFF"/>
                          </a:solidFill>
                          <a:effectLst/>
                          <a:latin typeface="+mj-lt"/>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s-CO" sz="1600" b="1" i="0" u="none" strike="noStrike">
                          <a:solidFill>
                            <a:srgbClr val="FFFFFF"/>
                          </a:solidFill>
                          <a:effectLst/>
                          <a:latin typeface="+mj-lt"/>
                        </a:rPr>
                        <a:t>Facturación Manual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90500">
                <a:tc>
                  <a:txBody>
                    <a:bodyPr/>
                    <a:lstStyle/>
                    <a:p>
                      <a:pPr algn="just" fontAlgn="b"/>
                      <a:r>
                        <a:rPr lang="es-CO" sz="1600" b="0" i="0" u="none" strike="noStrike" dirty="0">
                          <a:solidFill>
                            <a:srgbClr val="000000"/>
                          </a:solidFill>
                          <a:effectLst/>
                          <a:latin typeface="+mj-lt"/>
                        </a:rPr>
                        <a:t>Factura </a:t>
                      </a:r>
                      <a:r>
                        <a:rPr lang="es-CO" sz="1600" b="0" i="0" u="none" strike="noStrike" dirty="0" err="1">
                          <a:solidFill>
                            <a:srgbClr val="000000"/>
                          </a:solidFill>
                          <a:effectLst/>
                          <a:latin typeface="+mj-lt"/>
                        </a:rPr>
                        <a:t>Automatica</a:t>
                      </a:r>
                      <a:r>
                        <a:rPr lang="es-CO" sz="1600" b="0" i="0" u="none" strike="noStrike" dirty="0">
                          <a:solidFill>
                            <a:srgbClr val="000000"/>
                          </a:solidFill>
                          <a:effectLst/>
                          <a:latin typeface="+mj-lt"/>
                        </a:rPr>
                        <a:t> (tirilla)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a:solidFill>
                            <a:srgbClr val="000000"/>
                          </a:solidFill>
                          <a:effectLst/>
                          <a:latin typeface="+mj-lt"/>
                        </a:rPr>
                        <a:t>Factura Preimpresa completamente Diligenciada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just" fontAlgn="b"/>
                      <a:r>
                        <a:rPr lang="es-CO" sz="1600" b="1" i="0" u="none" strike="noStrike" dirty="0">
                          <a:solidFill>
                            <a:srgbClr val="000000"/>
                          </a:solidFill>
                          <a:effectLst/>
                          <a:latin typeface="+mj-lt"/>
                        </a:rPr>
                        <a:t>Firma del Usuario con No. de documento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1" i="0" u="none" strike="noStrike" dirty="0">
                          <a:solidFill>
                            <a:srgbClr val="000000"/>
                          </a:solidFill>
                          <a:effectLst/>
                          <a:latin typeface="+mj-lt"/>
                        </a:rPr>
                        <a:t>Firma del usuario con No. Documento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just" fontAlgn="b"/>
                      <a:r>
                        <a:rPr lang="es-CO" sz="1600" b="1" i="0" u="none" strike="noStrike" dirty="0">
                          <a:solidFill>
                            <a:srgbClr val="000000"/>
                          </a:solidFill>
                          <a:effectLst/>
                          <a:latin typeface="+mj-lt"/>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a:solidFill>
                            <a:srgbClr val="000000"/>
                          </a:solidFill>
                          <a:effectLst/>
                          <a:latin typeface="+mj-lt"/>
                        </a:rPr>
                        <a:t>Voucher manual o tirilla de datafono Firmado por el usuario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4400">
                <a:tc>
                  <a:txBody>
                    <a:bodyPr/>
                    <a:lstStyle/>
                    <a:p>
                      <a:pPr algn="just" fontAlgn="ctr"/>
                      <a:r>
                        <a:rPr lang="es-CO" sz="1600" b="0" i="0" u="none" strike="noStrike" dirty="0">
                          <a:solidFill>
                            <a:srgbClr val="000000"/>
                          </a:solidFill>
                          <a:effectLst/>
                          <a:latin typeface="+mj-lt"/>
                        </a:rPr>
                        <a:t>L</a:t>
                      </a:r>
                      <a:r>
                        <a:rPr lang="es-CO" sz="1600" b="0" i="0" u="none" strike="noStrike" dirty="0" smtClean="0">
                          <a:solidFill>
                            <a:srgbClr val="000000"/>
                          </a:solidFill>
                          <a:effectLst/>
                          <a:latin typeface="+mj-lt"/>
                        </a:rPr>
                        <a:t>istados </a:t>
                      </a:r>
                      <a:r>
                        <a:rPr lang="es-CO" sz="1600" b="0" i="0" u="none" strike="noStrike" dirty="0">
                          <a:solidFill>
                            <a:srgbClr val="000000"/>
                          </a:solidFill>
                          <a:effectLst/>
                          <a:latin typeface="+mj-lt"/>
                        </a:rPr>
                        <a:t>de asistencia con </a:t>
                      </a:r>
                      <a:r>
                        <a:rPr lang="es-CO" sz="1600" b="1" i="0" u="none" strike="noStrike" dirty="0">
                          <a:solidFill>
                            <a:srgbClr val="000000"/>
                          </a:solidFill>
                          <a:effectLst/>
                          <a:latin typeface="+mj-lt"/>
                        </a:rPr>
                        <a:t>FIRMA DEL USUARIO</a:t>
                      </a:r>
                      <a:r>
                        <a:rPr lang="es-CO" sz="1600" b="0" i="0" u="none" strike="noStrike" dirty="0">
                          <a:solidFill>
                            <a:srgbClr val="000000"/>
                          </a:solidFill>
                          <a:effectLst/>
                          <a:latin typeface="+mj-lt"/>
                        </a:rPr>
                        <a:t>, adicionando a cada atención el numero de la factura y el numero de la orden, ambos </a:t>
                      </a:r>
                      <a:r>
                        <a:rPr lang="es-CO" sz="1600" b="0" i="0" u="none" strike="noStrike" dirty="0" smtClean="0">
                          <a:solidFill>
                            <a:srgbClr val="000000"/>
                          </a:solidFill>
                          <a:effectLst/>
                          <a:latin typeface="+mj-lt"/>
                        </a:rPr>
                        <a:t>números </a:t>
                      </a:r>
                      <a:r>
                        <a:rPr lang="es-CO" sz="1600" b="0" i="0" u="none" strike="noStrike" dirty="0">
                          <a:solidFill>
                            <a:srgbClr val="000000"/>
                          </a:solidFill>
                          <a:effectLst/>
                          <a:latin typeface="+mj-lt"/>
                        </a:rPr>
                        <a:t>impresos en la factura (tirilla)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a:solidFill>
                            <a:srgbClr val="000000"/>
                          </a:solidFill>
                          <a:effectLst/>
                          <a:latin typeface="+mj-lt"/>
                        </a:rPr>
                        <a:t/>
                      </a:r>
                      <a:br>
                        <a:rPr lang="es-CO" sz="1600" b="0" i="0" u="none" strike="noStrike" dirty="0">
                          <a:solidFill>
                            <a:srgbClr val="000000"/>
                          </a:solidFill>
                          <a:effectLst/>
                          <a:latin typeface="+mj-lt"/>
                        </a:rPr>
                      </a:br>
                      <a:r>
                        <a:rPr lang="es-CO" sz="1600" b="0" i="0" u="none" strike="noStrike" dirty="0">
                          <a:solidFill>
                            <a:srgbClr val="000000"/>
                          </a:solidFill>
                          <a:effectLst/>
                          <a:latin typeface="+mj-lt"/>
                        </a:rPr>
                        <a:t/>
                      </a:r>
                      <a:br>
                        <a:rPr lang="es-CO" sz="1600" b="0" i="0" u="none" strike="noStrike" dirty="0">
                          <a:solidFill>
                            <a:srgbClr val="000000"/>
                          </a:solidFill>
                          <a:effectLst/>
                          <a:latin typeface="+mj-lt"/>
                        </a:rPr>
                      </a:br>
                      <a:r>
                        <a:rPr lang="es-CO" sz="1600" b="0" i="0" u="none" strike="noStrike" dirty="0" smtClean="0">
                          <a:solidFill>
                            <a:srgbClr val="000000"/>
                          </a:solidFill>
                          <a:effectLst/>
                          <a:latin typeface="+mj-lt"/>
                        </a:rPr>
                        <a:t>Listados </a:t>
                      </a:r>
                      <a:r>
                        <a:rPr lang="es-CO" sz="1600" b="0" i="0" u="none" strike="noStrike" dirty="0">
                          <a:solidFill>
                            <a:srgbClr val="000000"/>
                          </a:solidFill>
                          <a:effectLst/>
                          <a:latin typeface="+mj-lt"/>
                        </a:rPr>
                        <a:t>de asistencia con </a:t>
                      </a:r>
                      <a:r>
                        <a:rPr lang="es-CO" sz="1600" b="1" i="0" u="none" strike="noStrike" dirty="0">
                          <a:solidFill>
                            <a:srgbClr val="000000"/>
                          </a:solidFill>
                          <a:effectLst/>
                          <a:latin typeface="+mj-lt"/>
                        </a:rPr>
                        <a:t>FIRMA DEL USUARIO</a:t>
                      </a:r>
                      <a:r>
                        <a:rPr lang="es-CO" sz="1600" b="0" i="0" u="none" strike="noStrike" dirty="0">
                          <a:solidFill>
                            <a:srgbClr val="000000"/>
                          </a:solidFill>
                          <a:effectLst/>
                          <a:latin typeface="+mj-lt"/>
                        </a:rPr>
                        <a:t>, adicionando a cada atención el numero de la factura y el numero de la orden, ambos </a:t>
                      </a:r>
                      <a:r>
                        <a:rPr lang="es-CO" sz="1600" b="0" i="0" u="none" strike="noStrike" dirty="0" smtClean="0">
                          <a:solidFill>
                            <a:srgbClr val="000000"/>
                          </a:solidFill>
                          <a:effectLst/>
                          <a:latin typeface="+mj-lt"/>
                        </a:rPr>
                        <a:t>números </a:t>
                      </a:r>
                      <a:r>
                        <a:rPr lang="es-CO" sz="1600" b="0" i="0" u="none" strike="noStrike" dirty="0">
                          <a:solidFill>
                            <a:srgbClr val="000000"/>
                          </a:solidFill>
                          <a:effectLst/>
                          <a:latin typeface="+mj-lt"/>
                        </a:rPr>
                        <a:t>impresos en la factura (tirilla)</a:t>
                      </a:r>
                      <a:br>
                        <a:rPr lang="es-CO" sz="1600" b="0" i="0" u="none" strike="noStrike" dirty="0">
                          <a:solidFill>
                            <a:srgbClr val="000000"/>
                          </a:solidFill>
                          <a:effectLst/>
                          <a:latin typeface="+mj-lt"/>
                        </a:rPr>
                      </a:br>
                      <a:endParaRPr lang="es-CO" sz="1600" b="0" i="0" u="none" strike="noStrike" dirty="0">
                        <a:solidFill>
                          <a:srgbClr val="000000"/>
                        </a:solidFill>
                        <a:effectLst/>
                        <a:latin typeface="+mj-lt"/>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6781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27584" y="548680"/>
            <a:ext cx="6840759"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Requisitos facturación</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344" y="-99392"/>
            <a:ext cx="1130424" cy="1418918"/>
          </a:xfrm>
          <a:prstGeom prst="rect">
            <a:avLst/>
          </a:prstGeom>
        </p:spPr>
      </p:pic>
      <p:graphicFrame>
        <p:nvGraphicFramePr>
          <p:cNvPr id="4" name="3 Tabla"/>
          <p:cNvGraphicFramePr>
            <a:graphicFrameLocks noGrp="1"/>
          </p:cNvGraphicFramePr>
          <p:nvPr>
            <p:extLst>
              <p:ext uri="{D42A27DB-BD31-4B8C-83A1-F6EECF244321}">
                <p14:modId xmlns:p14="http://schemas.microsoft.com/office/powerpoint/2010/main" val="2933682638"/>
              </p:ext>
            </p:extLst>
          </p:nvPr>
        </p:nvGraphicFramePr>
        <p:xfrm>
          <a:off x="836018" y="1628800"/>
          <a:ext cx="8064895" cy="3714750"/>
        </p:xfrm>
        <a:graphic>
          <a:graphicData uri="http://schemas.openxmlformats.org/drawingml/2006/table">
            <a:tbl>
              <a:tblPr/>
              <a:tblGrid>
                <a:gridCol w="3960440"/>
                <a:gridCol w="4104455"/>
              </a:tblGrid>
              <a:tr h="209550">
                <a:tc gridSpan="2">
                  <a:txBody>
                    <a:bodyPr/>
                    <a:lstStyle/>
                    <a:p>
                      <a:pPr algn="ctr" fontAlgn="ctr"/>
                      <a:r>
                        <a:rPr lang="es-CO" sz="1600" b="1" i="0" u="none" strike="noStrike" dirty="0">
                          <a:solidFill>
                            <a:srgbClr val="FFFFFF"/>
                          </a:solidFill>
                          <a:effectLst/>
                          <a:latin typeface="+mn-lt"/>
                        </a:rPr>
                        <a:t>EXAMEN DE INGRESO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s-CO"/>
                    </a:p>
                  </a:txBody>
                  <a:tcPr/>
                </a:tc>
              </a:tr>
              <a:tr h="190500">
                <a:tc>
                  <a:txBody>
                    <a:bodyPr/>
                    <a:lstStyle/>
                    <a:p>
                      <a:pPr algn="ctr" fontAlgn="b"/>
                      <a:r>
                        <a:rPr lang="es-CO" sz="1600" b="1" i="0" u="none" strike="noStrike" dirty="0">
                          <a:solidFill>
                            <a:srgbClr val="FFFFFF"/>
                          </a:solidFill>
                          <a:effectLst/>
                          <a:latin typeface="+mn-lt"/>
                        </a:rPr>
                        <a:t>Facturación </a:t>
                      </a:r>
                      <a:r>
                        <a:rPr lang="es-CO" sz="1600" b="1" i="0" u="none" strike="noStrike" dirty="0" smtClean="0">
                          <a:solidFill>
                            <a:srgbClr val="FFFFFF"/>
                          </a:solidFill>
                          <a:effectLst/>
                          <a:latin typeface="+mn-lt"/>
                        </a:rPr>
                        <a:t>Automática </a:t>
                      </a:r>
                      <a:endParaRPr lang="es-CO" sz="1600" b="1" i="0" u="none" strike="noStrike" dirty="0">
                        <a:solidFill>
                          <a:srgbClr val="FFFFFF"/>
                        </a:solidFill>
                        <a:effectLst/>
                        <a:latin typeface="+mn-lt"/>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b"/>
                      <a:r>
                        <a:rPr lang="es-CO" sz="1600" b="1" i="0" u="none" strike="noStrike">
                          <a:solidFill>
                            <a:srgbClr val="FFFFFF"/>
                          </a:solidFill>
                          <a:effectLst/>
                          <a:latin typeface="+mn-lt"/>
                        </a:rPr>
                        <a:t>Facturación Manual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90500">
                <a:tc>
                  <a:txBody>
                    <a:bodyPr/>
                    <a:lstStyle/>
                    <a:p>
                      <a:pPr algn="just" fontAlgn="b"/>
                      <a:r>
                        <a:rPr lang="es-CO" sz="1600" b="0" i="0" u="none" strike="noStrike" dirty="0">
                          <a:solidFill>
                            <a:srgbClr val="000000"/>
                          </a:solidFill>
                          <a:effectLst/>
                          <a:latin typeface="+mn-lt"/>
                        </a:rPr>
                        <a:t>Factura </a:t>
                      </a:r>
                      <a:r>
                        <a:rPr lang="es-CO" sz="1600" b="0" i="0" u="none" strike="noStrike" dirty="0" smtClean="0">
                          <a:solidFill>
                            <a:srgbClr val="000000"/>
                          </a:solidFill>
                          <a:effectLst/>
                          <a:latin typeface="+mn-lt"/>
                        </a:rPr>
                        <a:t>Automática </a:t>
                      </a:r>
                      <a:r>
                        <a:rPr lang="es-CO" sz="1600" b="0" i="0" u="none" strike="noStrike" dirty="0">
                          <a:solidFill>
                            <a:srgbClr val="000000"/>
                          </a:solidFill>
                          <a:effectLst/>
                          <a:latin typeface="+mn-lt"/>
                        </a:rPr>
                        <a:t>(tirilla)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0" i="0" u="none" strike="noStrike" dirty="0">
                          <a:solidFill>
                            <a:srgbClr val="000000"/>
                          </a:solidFill>
                          <a:effectLst/>
                          <a:latin typeface="+mn-lt"/>
                        </a:rPr>
                        <a:t>Factura </a:t>
                      </a:r>
                      <a:r>
                        <a:rPr lang="es-CO" sz="1600" b="0" i="0" u="none" strike="noStrike" dirty="0" smtClean="0">
                          <a:solidFill>
                            <a:srgbClr val="000000"/>
                          </a:solidFill>
                          <a:effectLst/>
                          <a:latin typeface="+mn-lt"/>
                        </a:rPr>
                        <a:t>Pre impresa </a:t>
                      </a:r>
                      <a:r>
                        <a:rPr lang="es-CO" sz="1600" b="0" i="0" u="none" strike="noStrike" dirty="0">
                          <a:solidFill>
                            <a:srgbClr val="000000"/>
                          </a:solidFill>
                          <a:effectLst/>
                          <a:latin typeface="+mn-lt"/>
                        </a:rPr>
                        <a:t>completamente Diligenciada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just" fontAlgn="b"/>
                      <a:r>
                        <a:rPr lang="es-CO" sz="1600" b="1" i="0" u="none" strike="noStrike" dirty="0">
                          <a:solidFill>
                            <a:srgbClr val="000000"/>
                          </a:solidFill>
                          <a:effectLst/>
                          <a:latin typeface="+mn-lt"/>
                        </a:rPr>
                        <a:t>Firma del Usuario con No. de documento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s-CO" sz="1600" b="1" i="0" u="none" strike="noStrike" dirty="0">
                          <a:solidFill>
                            <a:srgbClr val="000000"/>
                          </a:solidFill>
                          <a:effectLst/>
                          <a:latin typeface="+mn-lt"/>
                        </a:rPr>
                        <a:t>Firma del usuario con No. Documento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00150">
                <a:tc>
                  <a:txBody>
                    <a:bodyPr/>
                    <a:lstStyle/>
                    <a:p>
                      <a:pPr marL="0" indent="0" algn="just" fontAlgn="ctr">
                        <a:buFont typeface="Arial" pitchFamily="34" charset="0"/>
                        <a:buNone/>
                      </a:pPr>
                      <a:r>
                        <a:rPr lang="es-CO" sz="1600" b="0" i="0" u="none" strike="noStrike" dirty="0" smtClean="0">
                          <a:solidFill>
                            <a:srgbClr val="000000"/>
                          </a:solidFill>
                          <a:effectLst/>
                          <a:latin typeface="+mn-lt"/>
                        </a:rPr>
                        <a:t>*Correo </a:t>
                      </a:r>
                      <a:r>
                        <a:rPr lang="es-CO" sz="1600" b="0" i="0" u="none" strike="noStrike" dirty="0">
                          <a:solidFill>
                            <a:srgbClr val="000000"/>
                          </a:solidFill>
                          <a:effectLst/>
                          <a:latin typeface="+mn-lt"/>
                        </a:rPr>
                        <a:t>del Jefe Comercial MP con el </a:t>
                      </a:r>
                      <a:r>
                        <a:rPr lang="es-CO" sz="1600" b="0" i="0" u="none" strike="noStrike" dirty="0" smtClean="0">
                          <a:solidFill>
                            <a:srgbClr val="000000"/>
                          </a:solidFill>
                          <a:effectLst/>
                          <a:latin typeface="+mn-lt"/>
                        </a:rPr>
                        <a:t>Vo.Bo</a:t>
                      </a:r>
                      <a:r>
                        <a:rPr lang="es-CO" sz="1600" b="0" i="0" u="none" strike="noStrike" dirty="0">
                          <a:solidFill>
                            <a:srgbClr val="000000"/>
                          </a:solidFill>
                          <a:effectLst/>
                          <a:latin typeface="+mn-lt"/>
                        </a:rPr>
                        <a:t>. </a:t>
                      </a:r>
                      <a:r>
                        <a:rPr lang="es-CO" sz="1600" b="0" i="0" u="none" strike="noStrike" dirty="0" smtClean="0">
                          <a:solidFill>
                            <a:srgbClr val="000000"/>
                          </a:solidFill>
                          <a:effectLst/>
                          <a:latin typeface="+mn-lt"/>
                        </a:rPr>
                        <a:t>de </a:t>
                      </a:r>
                      <a:r>
                        <a:rPr lang="es-CO" sz="1600" b="0" i="0" u="none" strike="noStrike" dirty="0">
                          <a:solidFill>
                            <a:srgbClr val="000000"/>
                          </a:solidFill>
                          <a:effectLst/>
                          <a:latin typeface="+mn-lt"/>
                        </a:rPr>
                        <a:t>las atenciones Examen de Ingreso MP</a:t>
                      </a:r>
                      <a:br>
                        <a:rPr lang="es-CO" sz="1600" b="0" i="0" u="none" strike="noStrike" dirty="0">
                          <a:solidFill>
                            <a:srgbClr val="000000"/>
                          </a:solidFill>
                          <a:effectLst/>
                          <a:latin typeface="+mn-lt"/>
                        </a:rPr>
                      </a:br>
                      <a:r>
                        <a:rPr lang="es-CO" sz="1600" b="0" i="0" u="none" strike="noStrike" dirty="0" smtClean="0">
                          <a:solidFill>
                            <a:srgbClr val="000000"/>
                          </a:solidFill>
                          <a:effectLst/>
                          <a:latin typeface="+mn-lt"/>
                        </a:rPr>
                        <a:t>* Copia </a:t>
                      </a:r>
                      <a:r>
                        <a:rPr lang="es-CO" sz="1600" b="0" i="0" u="none" strike="noStrike" dirty="0">
                          <a:solidFill>
                            <a:srgbClr val="000000"/>
                          </a:solidFill>
                          <a:effectLst/>
                          <a:latin typeface="+mn-lt"/>
                        </a:rPr>
                        <a:t>Recibo de pago cuota de </a:t>
                      </a:r>
                      <a:r>
                        <a:rPr lang="es-CO" sz="1600" b="0" i="0" u="none" strike="noStrike" dirty="0" smtClean="0">
                          <a:solidFill>
                            <a:srgbClr val="000000"/>
                          </a:solidFill>
                          <a:effectLst/>
                          <a:latin typeface="+mn-lt"/>
                        </a:rPr>
                        <a:t>inscripción </a:t>
                      </a:r>
                      <a:r>
                        <a:rPr lang="es-CO" sz="1600" b="0" i="0" u="none" strike="noStrike" dirty="0">
                          <a:solidFill>
                            <a:srgbClr val="000000"/>
                          </a:solidFill>
                          <a:effectLst/>
                          <a:latin typeface="+mn-lt"/>
                        </a:rPr>
                        <a:t>con sello de Bancoomeva </a:t>
                      </a:r>
                      <a:br>
                        <a:rPr lang="es-CO" sz="1600" b="0" i="0" u="none" strike="noStrike" dirty="0">
                          <a:solidFill>
                            <a:srgbClr val="000000"/>
                          </a:solidFill>
                          <a:effectLst/>
                          <a:latin typeface="+mn-lt"/>
                        </a:rPr>
                      </a:br>
                      <a:endParaRPr lang="es-CO" sz="1600" b="0" i="0" u="none" strike="noStrike" dirty="0">
                        <a:solidFill>
                          <a:srgbClr val="000000"/>
                        </a:solidFill>
                        <a:effectLst/>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es-CO" sz="1600" b="0" i="0" u="none" strike="noStrike" dirty="0" smtClean="0">
                          <a:solidFill>
                            <a:srgbClr val="000000"/>
                          </a:solidFill>
                          <a:effectLst/>
                          <a:latin typeface="+mn-lt"/>
                        </a:rPr>
                        <a:t>* Correo </a:t>
                      </a:r>
                      <a:r>
                        <a:rPr lang="es-CO" sz="1600" b="0" i="0" u="none" strike="noStrike" dirty="0">
                          <a:solidFill>
                            <a:srgbClr val="000000"/>
                          </a:solidFill>
                          <a:effectLst/>
                          <a:latin typeface="+mn-lt"/>
                        </a:rPr>
                        <a:t>del Jefe Comercial MP con el Vo. Bo. De las atenciones Examen de Ingreso MP</a:t>
                      </a:r>
                      <a:br>
                        <a:rPr lang="es-CO" sz="1600" b="0" i="0" u="none" strike="noStrike" dirty="0">
                          <a:solidFill>
                            <a:srgbClr val="000000"/>
                          </a:solidFill>
                          <a:effectLst/>
                          <a:latin typeface="+mn-lt"/>
                        </a:rPr>
                      </a:br>
                      <a:r>
                        <a:rPr lang="es-CO" sz="1600" b="0" i="0" u="none" strike="noStrike" dirty="0" smtClean="0">
                          <a:solidFill>
                            <a:srgbClr val="000000"/>
                          </a:solidFill>
                          <a:effectLst/>
                          <a:latin typeface="+mn-lt"/>
                        </a:rPr>
                        <a:t>* Copia </a:t>
                      </a:r>
                      <a:r>
                        <a:rPr lang="es-CO" sz="1600" b="0" i="0" u="none" strike="noStrike" dirty="0">
                          <a:solidFill>
                            <a:srgbClr val="000000"/>
                          </a:solidFill>
                          <a:effectLst/>
                          <a:latin typeface="+mn-lt"/>
                        </a:rPr>
                        <a:t>Recibo de pago cuota de </a:t>
                      </a:r>
                      <a:r>
                        <a:rPr lang="es-CO" sz="1600" b="0" i="0" u="none" strike="noStrike" dirty="0" smtClean="0">
                          <a:solidFill>
                            <a:srgbClr val="000000"/>
                          </a:solidFill>
                          <a:effectLst/>
                          <a:latin typeface="+mn-lt"/>
                        </a:rPr>
                        <a:t>inscripción </a:t>
                      </a:r>
                      <a:r>
                        <a:rPr lang="es-CO" sz="1600" b="0" i="0" u="none" strike="noStrike" dirty="0">
                          <a:solidFill>
                            <a:srgbClr val="000000"/>
                          </a:solidFill>
                          <a:effectLst/>
                          <a:latin typeface="+mn-lt"/>
                        </a:rPr>
                        <a:t>con sello de Bancoomeva </a:t>
                      </a:r>
                      <a:br>
                        <a:rPr lang="es-CO" sz="1600" b="0" i="0" u="none" strike="noStrike" dirty="0">
                          <a:solidFill>
                            <a:srgbClr val="000000"/>
                          </a:solidFill>
                          <a:effectLst/>
                          <a:latin typeface="+mn-lt"/>
                        </a:rPr>
                      </a:br>
                      <a:endParaRPr lang="es-CO" sz="1600" b="0" i="0" u="none" strike="noStrike" dirty="0" smtClean="0">
                        <a:solidFill>
                          <a:srgbClr val="000000"/>
                        </a:solidFill>
                        <a:effectLst/>
                        <a:latin typeface="+mn-lt"/>
                      </a:endParaRPr>
                    </a:p>
                    <a:p>
                      <a:pPr algn="l" fontAlgn="ctr"/>
                      <a:endParaRPr lang="es-CO" sz="1600" b="0" i="0" u="none" strike="noStrike" dirty="0">
                        <a:solidFill>
                          <a:srgbClr val="000000"/>
                        </a:solidFill>
                        <a:effectLst/>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3925">
                <a:tc>
                  <a:txBody>
                    <a:bodyPr/>
                    <a:lstStyle/>
                    <a:p>
                      <a:pPr algn="l" fontAlgn="ctr"/>
                      <a:r>
                        <a:rPr lang="es-CO" sz="1600" b="0" i="0" u="none" strike="noStrike" dirty="0">
                          <a:solidFill>
                            <a:srgbClr val="000000"/>
                          </a:solidFill>
                          <a:effectLst/>
                          <a:latin typeface="+mn-lt"/>
                        </a:rPr>
                        <a:t>Voucher Manual por cada tipo de servicio </a:t>
                      </a:r>
                      <a:r>
                        <a:rPr lang="es-CO" sz="1600" b="1" i="0" u="none" strike="noStrike" dirty="0">
                          <a:solidFill>
                            <a:srgbClr val="000000"/>
                          </a:solidFill>
                          <a:effectLst/>
                          <a:latin typeface="+mn-lt"/>
                        </a:rPr>
                        <a:t>FIRMADOS POR EL USUARIO</a:t>
                      </a:r>
                      <a:r>
                        <a:rPr lang="es-CO" sz="1600" b="0" i="0" u="none" strike="noStrike" dirty="0">
                          <a:solidFill>
                            <a:srgbClr val="000000"/>
                          </a:solidFill>
                          <a:effectLst/>
                          <a:latin typeface="+mn-lt"/>
                        </a:rPr>
                        <a:t/>
                      </a:r>
                      <a:br>
                        <a:rPr lang="es-CO" sz="1600" b="0" i="0" u="none" strike="noStrike" dirty="0">
                          <a:solidFill>
                            <a:srgbClr val="000000"/>
                          </a:solidFill>
                          <a:effectLst/>
                          <a:latin typeface="+mn-lt"/>
                        </a:rPr>
                      </a:br>
                      <a:r>
                        <a:rPr lang="es-CO" sz="1600" b="0" i="0" u="none" strike="noStrike" dirty="0" smtClean="0">
                          <a:solidFill>
                            <a:srgbClr val="000000"/>
                          </a:solidFill>
                          <a:effectLst/>
                          <a:latin typeface="+mn-lt"/>
                        </a:rPr>
                        <a:t>1.Consulta </a:t>
                      </a:r>
                      <a:r>
                        <a:rPr lang="es-CO" sz="1600" b="0" i="0" u="none" strike="noStrike" dirty="0">
                          <a:solidFill>
                            <a:srgbClr val="000000"/>
                          </a:solidFill>
                          <a:effectLst/>
                          <a:latin typeface="+mn-lt"/>
                        </a:rPr>
                        <a:t>Medica General</a:t>
                      </a:r>
                      <a:br>
                        <a:rPr lang="es-CO" sz="1600" b="0" i="0" u="none" strike="noStrike" dirty="0">
                          <a:solidFill>
                            <a:srgbClr val="000000"/>
                          </a:solidFill>
                          <a:effectLst/>
                          <a:latin typeface="+mn-lt"/>
                        </a:rPr>
                      </a:br>
                      <a:r>
                        <a:rPr lang="es-CO" sz="1600" b="0" i="0" u="none" strike="noStrike" dirty="0" smtClean="0">
                          <a:solidFill>
                            <a:srgbClr val="000000"/>
                          </a:solidFill>
                          <a:effectLst/>
                          <a:latin typeface="+mn-lt"/>
                        </a:rPr>
                        <a:t>2.Laboratorios Clínicos</a:t>
                      </a:r>
                      <a:r>
                        <a:rPr lang="es-CO" sz="1600" b="0" i="0" u="none" strike="noStrike" dirty="0">
                          <a:solidFill>
                            <a:srgbClr val="000000"/>
                          </a:solidFill>
                          <a:effectLst/>
                          <a:latin typeface="+mn-lt"/>
                        </a:rPr>
                        <a:t/>
                      </a:r>
                      <a:br>
                        <a:rPr lang="es-CO" sz="1600" b="0" i="0" u="none" strike="noStrike" dirty="0">
                          <a:solidFill>
                            <a:srgbClr val="000000"/>
                          </a:solidFill>
                          <a:effectLst/>
                          <a:latin typeface="+mn-lt"/>
                        </a:rPr>
                      </a:br>
                      <a:r>
                        <a:rPr lang="es-CO" sz="1600" b="0" i="0" u="none" strike="noStrike" dirty="0">
                          <a:solidFill>
                            <a:srgbClr val="000000"/>
                          </a:solidFill>
                          <a:effectLst/>
                          <a:latin typeface="+mn-lt"/>
                        </a:rPr>
                        <a:t>3. Electrocardiograma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O" sz="1600" b="0" i="0" u="none" strike="noStrike" dirty="0">
                          <a:solidFill>
                            <a:srgbClr val="000000"/>
                          </a:solidFill>
                          <a:effectLst/>
                          <a:latin typeface="+mn-lt"/>
                        </a:rPr>
                        <a:t>Voucher Manual por cada tipo de servicio </a:t>
                      </a:r>
                      <a:r>
                        <a:rPr lang="es-CO" sz="1600" b="1" i="0" u="none" strike="noStrike" dirty="0">
                          <a:solidFill>
                            <a:srgbClr val="000000"/>
                          </a:solidFill>
                          <a:effectLst/>
                          <a:latin typeface="+mn-lt"/>
                        </a:rPr>
                        <a:t>FIRMADOS POR EL USUARIO</a:t>
                      </a:r>
                      <a:r>
                        <a:rPr lang="es-CO" sz="1600" b="0" i="0" u="none" strike="noStrike" dirty="0">
                          <a:solidFill>
                            <a:srgbClr val="000000"/>
                          </a:solidFill>
                          <a:effectLst/>
                          <a:latin typeface="+mn-lt"/>
                        </a:rPr>
                        <a:t/>
                      </a:r>
                      <a:br>
                        <a:rPr lang="es-CO" sz="1600" b="0" i="0" u="none" strike="noStrike" dirty="0">
                          <a:solidFill>
                            <a:srgbClr val="000000"/>
                          </a:solidFill>
                          <a:effectLst/>
                          <a:latin typeface="+mn-lt"/>
                        </a:rPr>
                      </a:br>
                      <a:r>
                        <a:rPr lang="es-CO" sz="1600" b="0" i="0" u="none" strike="noStrike" dirty="0" smtClean="0">
                          <a:solidFill>
                            <a:srgbClr val="000000"/>
                          </a:solidFill>
                          <a:effectLst/>
                          <a:latin typeface="+mn-lt"/>
                        </a:rPr>
                        <a:t>1.Consulta </a:t>
                      </a:r>
                      <a:r>
                        <a:rPr lang="es-CO" sz="1600" b="0" i="0" u="none" strike="noStrike" dirty="0">
                          <a:solidFill>
                            <a:srgbClr val="000000"/>
                          </a:solidFill>
                          <a:effectLst/>
                          <a:latin typeface="+mn-lt"/>
                        </a:rPr>
                        <a:t>Medica General</a:t>
                      </a:r>
                      <a:br>
                        <a:rPr lang="es-CO" sz="1600" b="0" i="0" u="none" strike="noStrike" dirty="0">
                          <a:solidFill>
                            <a:srgbClr val="000000"/>
                          </a:solidFill>
                          <a:effectLst/>
                          <a:latin typeface="+mn-lt"/>
                        </a:rPr>
                      </a:br>
                      <a:r>
                        <a:rPr lang="es-CO" sz="1600" b="0" i="0" u="none" strike="noStrike" dirty="0" smtClean="0">
                          <a:solidFill>
                            <a:srgbClr val="000000"/>
                          </a:solidFill>
                          <a:effectLst/>
                          <a:latin typeface="+mn-lt"/>
                        </a:rPr>
                        <a:t>2.Laboratorios Clínicos</a:t>
                      </a:r>
                      <a:r>
                        <a:rPr lang="es-CO" sz="1600" b="0" i="0" u="none" strike="noStrike" dirty="0">
                          <a:solidFill>
                            <a:srgbClr val="000000"/>
                          </a:solidFill>
                          <a:effectLst/>
                          <a:latin typeface="+mn-lt"/>
                        </a:rPr>
                        <a:t/>
                      </a:r>
                      <a:br>
                        <a:rPr lang="es-CO" sz="1600" b="0" i="0" u="none" strike="noStrike" dirty="0">
                          <a:solidFill>
                            <a:srgbClr val="000000"/>
                          </a:solidFill>
                          <a:effectLst/>
                          <a:latin typeface="+mn-lt"/>
                        </a:rPr>
                      </a:br>
                      <a:r>
                        <a:rPr lang="es-CO" sz="1600" b="0" i="0" u="none" strike="noStrike" dirty="0">
                          <a:solidFill>
                            <a:srgbClr val="000000"/>
                          </a:solidFill>
                          <a:effectLst/>
                          <a:latin typeface="+mn-lt"/>
                        </a:rPr>
                        <a:t>3. Electrocardiograma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0811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490308" y="479574"/>
            <a:ext cx="6119664"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TIPOS DE CLIENTES</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
        <p:nvSpPr>
          <p:cNvPr id="4" name="3 Redondear rectángulo de esquina diagonal">
            <a:hlinkClick r:id="rId2" action="ppaction://hlinksldjump"/>
          </p:cNvPr>
          <p:cNvSpPr/>
          <p:nvPr/>
        </p:nvSpPr>
        <p:spPr>
          <a:xfrm>
            <a:off x="1259632" y="1702352"/>
            <a:ext cx="1656184" cy="1080121"/>
          </a:xfrm>
          <a:prstGeom prst="round2DiagRect">
            <a:avLst/>
          </a:prstGeom>
          <a:scene3d>
            <a:camera prst="orthographicFront"/>
            <a:lightRig rig="threePt" dir="t"/>
          </a:scene3d>
          <a:sp3d>
            <a:bevelT/>
          </a:sp3d>
        </p:spPr>
        <p:style>
          <a:lnRef idx="1">
            <a:schemeClr val="accent3"/>
          </a:lnRef>
          <a:fillRef idx="3">
            <a:schemeClr val="accent3"/>
          </a:fillRef>
          <a:effectRef idx="2">
            <a:schemeClr val="accent3"/>
          </a:effectRef>
          <a:fontRef idx="minor">
            <a:schemeClr val="lt1"/>
          </a:fontRef>
        </p:style>
        <p:txBody>
          <a:bodyPr rtlCol="0" anchor="t"/>
          <a:lstStyle/>
          <a:p>
            <a:pPr algn="ctr"/>
            <a:r>
              <a:rPr lang="es-CO" b="1" dirty="0" smtClean="0"/>
              <a:t>MEDICINA PREPAGADA</a:t>
            </a:r>
            <a:endParaRPr lang="es-CO" b="1" dirty="0"/>
          </a:p>
        </p:txBody>
      </p:sp>
      <p:sp>
        <p:nvSpPr>
          <p:cNvPr id="7" name="6 Redondear rectángulo de esquina diagonal">
            <a:hlinkClick r:id="rId3" action="ppaction://hlinksldjump"/>
          </p:cNvPr>
          <p:cNvSpPr/>
          <p:nvPr/>
        </p:nvSpPr>
        <p:spPr>
          <a:xfrm>
            <a:off x="1259632" y="3139821"/>
            <a:ext cx="1656184" cy="1080121"/>
          </a:xfrm>
          <a:prstGeom prst="round2DiagRect">
            <a:avLst/>
          </a:prstGeom>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t"/>
          <a:lstStyle/>
          <a:p>
            <a:pPr algn="ctr"/>
            <a:r>
              <a:rPr lang="es-CO" b="1" dirty="0" smtClean="0"/>
              <a:t>CONVENIO ESPECIALES</a:t>
            </a:r>
            <a:endParaRPr lang="es-CO" b="1" dirty="0"/>
          </a:p>
        </p:txBody>
      </p:sp>
      <p:sp>
        <p:nvSpPr>
          <p:cNvPr id="8" name="7 Redondear rectángulo de esquina diagonal">
            <a:hlinkClick r:id="rId4" action="ppaction://hlinksldjump"/>
          </p:cNvPr>
          <p:cNvSpPr/>
          <p:nvPr/>
        </p:nvSpPr>
        <p:spPr>
          <a:xfrm>
            <a:off x="3486160" y="1700808"/>
            <a:ext cx="1656184" cy="1080121"/>
          </a:xfrm>
          <a:prstGeom prst="round2Diag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t"/>
          <a:lstStyle/>
          <a:p>
            <a:pPr algn="ctr"/>
            <a:endParaRPr lang="es-CO" b="1" dirty="0" smtClean="0"/>
          </a:p>
          <a:p>
            <a:pPr algn="ctr"/>
            <a:r>
              <a:rPr lang="es-CO" b="1" dirty="0" smtClean="0"/>
              <a:t>POS</a:t>
            </a:r>
            <a:endParaRPr lang="es-CO" b="1" dirty="0"/>
          </a:p>
        </p:txBody>
      </p:sp>
      <p:sp>
        <p:nvSpPr>
          <p:cNvPr id="9" name="8 Redondear rectángulo de esquina diagonal">
            <a:hlinkClick r:id="rId3" action="ppaction://hlinksldjump"/>
          </p:cNvPr>
          <p:cNvSpPr/>
          <p:nvPr/>
        </p:nvSpPr>
        <p:spPr>
          <a:xfrm>
            <a:off x="3486160" y="3139819"/>
            <a:ext cx="1656184" cy="1080121"/>
          </a:xfrm>
          <a:prstGeom prst="round2DiagRect">
            <a:avLst/>
          </a:prstGeom>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rtlCol="0" anchor="t"/>
          <a:lstStyle/>
          <a:p>
            <a:pPr algn="ctr"/>
            <a:endParaRPr lang="es-CO" b="1" dirty="0" smtClean="0"/>
          </a:p>
          <a:p>
            <a:pPr algn="ctr"/>
            <a:r>
              <a:rPr lang="es-CO" b="1" dirty="0" smtClean="0"/>
              <a:t>SAO</a:t>
            </a:r>
            <a:endParaRPr lang="es-CO" b="1" dirty="0"/>
          </a:p>
        </p:txBody>
      </p:sp>
      <p:sp>
        <p:nvSpPr>
          <p:cNvPr id="10" name="9 Redondear rectángulo de esquina diagonal">
            <a:hlinkClick r:id="rId5" action="ppaction://hlinksldjump"/>
          </p:cNvPr>
          <p:cNvSpPr/>
          <p:nvPr/>
        </p:nvSpPr>
        <p:spPr>
          <a:xfrm>
            <a:off x="2273464" y="4544532"/>
            <a:ext cx="1656184" cy="1080121"/>
          </a:xfrm>
          <a:prstGeom prst="round2DiagRect">
            <a:avLst/>
          </a:prstGeom>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t"/>
          <a:lstStyle/>
          <a:p>
            <a:pPr algn="ctr"/>
            <a:endParaRPr lang="es-CO" b="1" dirty="0" smtClean="0"/>
          </a:p>
          <a:p>
            <a:pPr algn="ctr"/>
            <a:r>
              <a:rPr lang="es-CO" b="1" dirty="0" smtClean="0"/>
              <a:t>PARTICULAR</a:t>
            </a:r>
            <a:endParaRPr lang="es-CO" b="1" dirty="0"/>
          </a:p>
        </p:txBody>
      </p:sp>
      <p:sp>
        <p:nvSpPr>
          <p:cNvPr id="11" name="10 Redondear rectángulo de esquina diagonal">
            <a:hlinkClick r:id="rId6" action="ppaction://hlinksldjump"/>
          </p:cNvPr>
          <p:cNvSpPr/>
          <p:nvPr/>
        </p:nvSpPr>
        <p:spPr>
          <a:xfrm>
            <a:off x="5554944" y="3139820"/>
            <a:ext cx="1656184" cy="1080121"/>
          </a:xfrm>
          <a:prstGeom prst="round2DiagRect">
            <a:avLst/>
          </a:prstGeom>
          <a:solidFill>
            <a:srgbClr val="00B050"/>
          </a:solidFill>
          <a:ln>
            <a:no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s-CO" b="1" dirty="0" smtClean="0"/>
              <a:t>EXAMEN DE INGRESO</a:t>
            </a:r>
            <a:endParaRPr lang="es-CO" b="1" dirty="0"/>
          </a:p>
        </p:txBody>
      </p:sp>
      <p:sp>
        <p:nvSpPr>
          <p:cNvPr id="12" name="11 Redondear rectángulo de esquina diagonal">
            <a:hlinkClick r:id="rId7" action="ppaction://hlinksldjump"/>
          </p:cNvPr>
          <p:cNvSpPr/>
          <p:nvPr/>
        </p:nvSpPr>
        <p:spPr>
          <a:xfrm>
            <a:off x="5599592" y="1700808"/>
            <a:ext cx="1656184" cy="1080121"/>
          </a:xfrm>
          <a:prstGeom prst="round2DiagRect">
            <a:avLst/>
          </a:prstGeom>
          <a:solidFill>
            <a:srgbClr val="FF7C80"/>
          </a:solidFill>
          <a:ln>
            <a:no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endParaRPr lang="es-CO" b="1" dirty="0" smtClean="0"/>
          </a:p>
          <a:p>
            <a:pPr algn="ctr"/>
            <a:r>
              <a:rPr lang="es-CO" b="1" dirty="0" smtClean="0"/>
              <a:t>ASOCIADO</a:t>
            </a:r>
            <a:endParaRPr lang="es-CO" b="1" dirty="0"/>
          </a:p>
        </p:txBody>
      </p:sp>
      <p:sp>
        <p:nvSpPr>
          <p:cNvPr id="13" name="12 Redondear rectángulo de esquina diagonal">
            <a:hlinkClick r:id="rId8" action="ppaction://hlinksldjump"/>
          </p:cNvPr>
          <p:cNvSpPr/>
          <p:nvPr/>
        </p:nvSpPr>
        <p:spPr>
          <a:xfrm>
            <a:off x="4499992" y="4526988"/>
            <a:ext cx="1656184" cy="1080121"/>
          </a:xfrm>
          <a:prstGeom prst="round2DiagRect">
            <a:avLst/>
          </a:prstGeom>
          <a:solidFill>
            <a:schemeClr val="accent3">
              <a:lumMod val="50000"/>
            </a:schemeClr>
          </a:solidFill>
          <a:ln>
            <a:noFill/>
          </a:ln>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t"/>
          <a:lstStyle/>
          <a:p>
            <a:pPr algn="ctr"/>
            <a:endParaRPr lang="es-CO" b="1" dirty="0" smtClean="0"/>
          </a:p>
          <a:p>
            <a:pPr algn="ctr"/>
            <a:r>
              <a:rPr lang="es-CO" b="1" dirty="0" smtClean="0"/>
              <a:t>CONVENIO TRADE</a:t>
            </a:r>
            <a:endParaRPr lang="es-CO" b="1" dirty="0"/>
          </a:p>
        </p:txBody>
      </p:sp>
      <p:sp>
        <p:nvSpPr>
          <p:cNvPr id="3" name="2 Flecha derecha">
            <a:hlinkClick r:id="rId8" action="ppaction://hlinksldjump"/>
          </p:cNvPr>
          <p:cNvSpPr/>
          <p:nvPr/>
        </p:nvSpPr>
        <p:spPr>
          <a:xfrm>
            <a:off x="7380312" y="5067048"/>
            <a:ext cx="720080" cy="450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168045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1330890"/>
            <a:ext cx="8064896" cy="4546382"/>
          </a:xfrm>
          <a:prstGeom prst="rect">
            <a:avLst/>
          </a:prstGeom>
          <a:ln>
            <a:noFill/>
          </a:ln>
        </p:spPr>
        <p:txBody>
          <a:bodyPr wrap="square">
            <a:spAutoFit/>
          </a:bodyPr>
          <a:lstStyle/>
          <a:p>
            <a:pPr lvl="1" algn="just"/>
            <a:endParaRPr lang="es-CO" sz="2000" dirty="0" smtClean="0">
              <a:solidFill>
                <a:schemeClr val="accent1">
                  <a:lumMod val="75000"/>
                </a:schemeClr>
              </a:solidFill>
            </a:endParaRPr>
          </a:p>
          <a:p>
            <a:pPr marL="742950" lvl="1" indent="-285750" algn="just">
              <a:buFont typeface="Arial" pitchFamily="34" charset="0"/>
              <a:buChar char="•"/>
            </a:pPr>
            <a:r>
              <a:rPr lang="es-CO" sz="2000" dirty="0" smtClean="0">
                <a:solidFill>
                  <a:schemeClr val="accent1">
                    <a:lumMod val="75000"/>
                  </a:schemeClr>
                </a:solidFill>
              </a:rPr>
              <a:t>Todos </a:t>
            </a:r>
            <a:r>
              <a:rPr lang="es-CO" sz="2000" dirty="0">
                <a:solidFill>
                  <a:schemeClr val="accent1">
                    <a:lumMod val="75000"/>
                  </a:schemeClr>
                </a:solidFill>
              </a:rPr>
              <a:t>los servicios </a:t>
            </a:r>
            <a:r>
              <a:rPr lang="es-CO" sz="2000" b="1" u="sng" dirty="0">
                <a:solidFill>
                  <a:schemeClr val="accent1">
                    <a:lumMod val="75000"/>
                  </a:schemeClr>
                </a:solidFill>
              </a:rPr>
              <a:t>sin excepción </a:t>
            </a:r>
            <a:r>
              <a:rPr lang="es-CO" sz="2000" dirty="0">
                <a:solidFill>
                  <a:schemeClr val="accent1">
                    <a:lumMod val="75000"/>
                  </a:schemeClr>
                </a:solidFill>
              </a:rPr>
              <a:t>deben pasar por la barra de atención y ser registrados en el aplicativo, aunque el valor a pagar por el usuario sea de $0</a:t>
            </a:r>
            <a:r>
              <a:rPr lang="es-CO" sz="2000" dirty="0" smtClean="0">
                <a:solidFill>
                  <a:schemeClr val="accent1">
                    <a:lumMod val="75000"/>
                  </a:schemeClr>
                </a:solidFill>
              </a:rPr>
              <a:t>.</a:t>
            </a:r>
          </a:p>
          <a:p>
            <a:pPr lvl="1" algn="just"/>
            <a:endParaRPr lang="es-CO" sz="2000" dirty="0" smtClean="0">
              <a:solidFill>
                <a:schemeClr val="accent1">
                  <a:lumMod val="75000"/>
                </a:schemeClr>
              </a:solidFill>
            </a:endParaRPr>
          </a:p>
          <a:p>
            <a:pPr marL="742950" lvl="1" indent="-285750" algn="just">
              <a:buFont typeface="Arial" pitchFamily="34" charset="0"/>
              <a:buChar char="•"/>
            </a:pPr>
            <a:r>
              <a:rPr lang="es-CO" sz="2000" dirty="0">
                <a:solidFill>
                  <a:schemeClr val="accent1">
                    <a:lumMod val="75000"/>
                  </a:schemeClr>
                </a:solidFill>
              </a:rPr>
              <a:t>La factura debe ser presentada por el usuario en los diferentes servicios a los cuales accede, como personal asistencial, laboratorio, vacunación, etc. Usuario que no presente factura </a:t>
            </a:r>
            <a:r>
              <a:rPr lang="es-CO" sz="2000" b="1" u="sng" dirty="0">
                <a:solidFill>
                  <a:schemeClr val="accent1">
                    <a:lumMod val="75000"/>
                  </a:schemeClr>
                </a:solidFill>
              </a:rPr>
              <a:t>no podrá </a:t>
            </a:r>
            <a:r>
              <a:rPr lang="es-CO" sz="2000" dirty="0">
                <a:solidFill>
                  <a:schemeClr val="accent1">
                    <a:lumMod val="75000"/>
                  </a:schemeClr>
                </a:solidFill>
              </a:rPr>
              <a:t>ser atendido en ninguna instancia.</a:t>
            </a:r>
          </a:p>
          <a:p>
            <a:pPr marL="742950" lvl="1" indent="-285750" algn="just">
              <a:buFont typeface="Arial" pitchFamily="34" charset="0"/>
              <a:buChar char="•"/>
            </a:pPr>
            <a:endParaRPr lang="es-CO" sz="2000" dirty="0">
              <a:solidFill>
                <a:schemeClr val="accent1">
                  <a:lumMod val="75000"/>
                </a:schemeClr>
              </a:solidFill>
            </a:endParaRPr>
          </a:p>
          <a:p>
            <a:pPr marL="742950" lvl="1" indent="-285750" algn="just">
              <a:buFont typeface="Arial" pitchFamily="34" charset="0"/>
              <a:buChar char="•"/>
            </a:pPr>
            <a:r>
              <a:rPr lang="es-CO" sz="2000" dirty="0">
                <a:solidFill>
                  <a:schemeClr val="accent1">
                    <a:lumMod val="75000"/>
                  </a:schemeClr>
                </a:solidFill>
              </a:rPr>
              <a:t>El personal asistencial esta en </a:t>
            </a:r>
            <a:r>
              <a:rPr lang="es-CO" sz="2000" b="1" u="sng" dirty="0">
                <a:solidFill>
                  <a:schemeClr val="accent1">
                    <a:lumMod val="75000"/>
                  </a:schemeClr>
                </a:solidFill>
              </a:rPr>
              <a:t>la obligación de exigir </a:t>
            </a:r>
            <a:r>
              <a:rPr lang="es-CO" sz="2000" dirty="0">
                <a:solidFill>
                  <a:schemeClr val="accent1">
                    <a:lumMod val="75000"/>
                  </a:schemeClr>
                </a:solidFill>
              </a:rPr>
              <a:t>al usuario que le </a:t>
            </a:r>
            <a:r>
              <a:rPr lang="es-CO" sz="2000" dirty="0" smtClean="0">
                <a:solidFill>
                  <a:schemeClr val="accent1">
                    <a:lumMod val="75000"/>
                  </a:schemeClr>
                </a:solidFill>
              </a:rPr>
              <a:t>presente </a:t>
            </a:r>
            <a:r>
              <a:rPr lang="es-CO" sz="2000" dirty="0">
                <a:solidFill>
                  <a:schemeClr val="accent1">
                    <a:lumMod val="75000"/>
                  </a:schemeClr>
                </a:solidFill>
              </a:rPr>
              <a:t>la factura para el registro del mismo en la HC al momento del </a:t>
            </a:r>
            <a:r>
              <a:rPr lang="es-CO" sz="2000" dirty="0" smtClean="0">
                <a:solidFill>
                  <a:schemeClr val="accent1">
                    <a:lumMod val="75000"/>
                  </a:schemeClr>
                </a:solidFill>
              </a:rPr>
              <a:t>la </a:t>
            </a:r>
            <a:r>
              <a:rPr lang="es-CO" sz="2000" dirty="0">
                <a:solidFill>
                  <a:schemeClr val="accent1">
                    <a:lumMod val="75000"/>
                  </a:schemeClr>
                </a:solidFill>
              </a:rPr>
              <a:t>atención en el sistema.</a:t>
            </a:r>
            <a:endParaRPr lang="es-CO" sz="2000" dirty="0"/>
          </a:p>
          <a:p>
            <a:pPr marL="742950" lvl="1" indent="-285750" algn="just">
              <a:buFont typeface="Arial" pitchFamily="34" charset="0"/>
              <a:buChar char="•"/>
            </a:pPr>
            <a:endParaRPr lang="es-CO" sz="2000" dirty="0">
              <a:solidFill>
                <a:schemeClr val="accent1">
                  <a:lumMod val="75000"/>
                </a:schemeClr>
              </a:solidFill>
            </a:endParaRPr>
          </a:p>
        </p:txBody>
      </p:sp>
      <p:sp>
        <p:nvSpPr>
          <p:cNvPr id="3" name="2 Estrella de 5 puntas"/>
          <p:cNvSpPr/>
          <p:nvPr/>
        </p:nvSpPr>
        <p:spPr>
          <a:xfrm>
            <a:off x="7618040" y="252443"/>
            <a:ext cx="914400" cy="914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8 CuadroTexto"/>
          <p:cNvSpPr txBox="1">
            <a:spLocks noChangeArrowheads="1"/>
          </p:cNvSpPr>
          <p:nvPr/>
        </p:nvSpPr>
        <p:spPr bwMode="auto">
          <a:xfrm>
            <a:off x="107504" y="367600"/>
            <a:ext cx="8192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CO"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rPr>
              <a:t>CONSIDERACIONES IMPORTANTES</a:t>
            </a:r>
            <a:endParaRPr lang="es-CO"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roadway" panose="04040905080B02020502" pitchFamily="82" charset="0"/>
            </a:endParaRPr>
          </a:p>
        </p:txBody>
      </p:sp>
    </p:spTree>
    <p:extLst>
      <p:ext uri="{BB962C8B-B14F-4D97-AF65-F5344CB8AC3E}">
        <p14:creationId xmlns:p14="http://schemas.microsoft.com/office/powerpoint/2010/main" val="1249309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8 CuadroTexto"/>
          <p:cNvSpPr txBox="1">
            <a:spLocks noChangeArrowheads="1"/>
          </p:cNvSpPr>
          <p:nvPr/>
        </p:nvSpPr>
        <p:spPr bwMode="auto">
          <a:xfrm>
            <a:off x="559176" y="3266981"/>
            <a:ext cx="79783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CO"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haroni" pitchFamily="2" charset="-79"/>
              </a:rPr>
              <a:t>De su compromiso depende </a:t>
            </a:r>
          </a:p>
          <a:p>
            <a:pPr algn="ctr" eaLnBrk="1" hangingPunct="1"/>
            <a:r>
              <a:rPr lang="es-CO"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haroni" pitchFamily="2" charset="-79"/>
              </a:rPr>
              <a:t>El éxito de nuestra organización  </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929" y="1019850"/>
            <a:ext cx="3376836" cy="2247131"/>
          </a:xfrm>
          <a:prstGeom prst="rect">
            <a:avLst/>
          </a:prstGeom>
        </p:spPr>
      </p:pic>
    </p:spTree>
    <p:extLst>
      <p:ext uri="{BB962C8B-B14F-4D97-AF65-F5344CB8AC3E}">
        <p14:creationId xmlns:p14="http://schemas.microsoft.com/office/powerpoint/2010/main" val="2972995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259632" y="548680"/>
            <a:ext cx="6119664"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Tipos de clientes</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
        <p:nvSpPr>
          <p:cNvPr id="2" name="1 CuadroTexto"/>
          <p:cNvSpPr txBox="1"/>
          <p:nvPr/>
        </p:nvSpPr>
        <p:spPr>
          <a:xfrm>
            <a:off x="1115616" y="2062003"/>
            <a:ext cx="6696744" cy="4247317"/>
          </a:xfrm>
          <a:prstGeom prst="rect">
            <a:avLst/>
          </a:prstGeom>
          <a:noFill/>
        </p:spPr>
        <p:txBody>
          <a:bodyPr wrap="square" rtlCol="0">
            <a:spAutoFit/>
          </a:bodyPr>
          <a:lstStyle/>
          <a:p>
            <a:endParaRPr lang="es-CO" dirty="0"/>
          </a:p>
          <a:p>
            <a:pPr lvl="0" algn="just"/>
            <a:r>
              <a:rPr lang="es-CO" dirty="0">
                <a:solidFill>
                  <a:schemeClr val="accent1">
                    <a:lumMod val="75000"/>
                  </a:schemeClr>
                </a:solidFill>
              </a:rPr>
              <a:t>Esta modalidad se emplea para la facturación de los servicios prestados a los usuarios que tienen un contrato vigente con Coomeva Medicina Prepagada en sus programas Oro, Oro Plus, Plata Joven, Plata, HCM, Años </a:t>
            </a:r>
            <a:r>
              <a:rPr lang="es-CO" dirty="0" smtClean="0">
                <a:solidFill>
                  <a:schemeClr val="accent1">
                    <a:lumMod val="75000"/>
                  </a:schemeClr>
                </a:solidFill>
              </a:rPr>
              <a:t>Dorados, Tradicional </a:t>
            </a:r>
            <a:r>
              <a:rPr lang="es-CO" dirty="0">
                <a:solidFill>
                  <a:schemeClr val="accent1">
                    <a:lumMod val="75000"/>
                  </a:schemeClr>
                </a:solidFill>
              </a:rPr>
              <a:t>E</a:t>
            </a:r>
            <a:r>
              <a:rPr lang="es-CO" dirty="0" smtClean="0">
                <a:solidFill>
                  <a:schemeClr val="accent1">
                    <a:lumMod val="75000"/>
                  </a:schemeClr>
                </a:solidFill>
              </a:rPr>
              <a:t>special. </a:t>
            </a:r>
            <a:r>
              <a:rPr lang="es-CO" dirty="0">
                <a:solidFill>
                  <a:schemeClr val="accent1">
                    <a:lumMod val="75000"/>
                  </a:schemeClr>
                </a:solidFill>
              </a:rPr>
              <a:t>Esta modalidad se habilita en el sistema solo cuando el usuario se encuentra registrado en la BD de Medicina Prepagada y está vigente su afiliación. Las </a:t>
            </a:r>
            <a:r>
              <a:rPr lang="es-CO" dirty="0" smtClean="0">
                <a:solidFill>
                  <a:schemeClr val="accent1">
                    <a:lumMod val="75000"/>
                  </a:schemeClr>
                </a:solidFill>
              </a:rPr>
              <a:t>atenciones por </a:t>
            </a:r>
            <a:r>
              <a:rPr lang="es-CO" dirty="0">
                <a:solidFill>
                  <a:schemeClr val="accent1">
                    <a:lumMod val="75000"/>
                  </a:schemeClr>
                </a:solidFill>
              </a:rPr>
              <a:t>esta modalidad se generan para pago inmediato por parte del usuario del copago o cuota moderadora </a:t>
            </a:r>
            <a:r>
              <a:rPr lang="es-CO" dirty="0" smtClean="0">
                <a:solidFill>
                  <a:schemeClr val="accent1">
                    <a:lumMod val="75000"/>
                  </a:schemeClr>
                </a:solidFill>
              </a:rPr>
              <a:t>y franquicia para los usuarios de Tradicional Especial y Plata. Para estas atenciones se requiere contar con un Numero de autorización del servicio dado por Medicina Prepagada y FIRMA del usuario como soporte de la atención.</a:t>
            </a:r>
            <a:endParaRPr lang="es-CO" dirty="0" smtClean="0">
              <a:solidFill>
                <a:schemeClr val="accent1">
                  <a:lumMod val="50000"/>
                </a:schemeClr>
              </a:solidFill>
            </a:endParaRPr>
          </a:p>
          <a:p>
            <a:endParaRPr lang="es-CO" dirty="0" smtClean="0">
              <a:solidFill>
                <a:schemeClr val="accent1">
                  <a:lumMod val="50000"/>
                </a:schemeClr>
              </a:solidFill>
            </a:endParaRPr>
          </a:p>
          <a:p>
            <a:endParaRPr lang="es-CO" dirty="0"/>
          </a:p>
        </p:txBody>
      </p:sp>
      <p:sp>
        <p:nvSpPr>
          <p:cNvPr id="4" name="3 CuadroTexto">
            <a:hlinkClick r:id="rId2" action="ppaction://hlinksldjump"/>
          </p:cNvPr>
          <p:cNvSpPr txBox="1"/>
          <p:nvPr/>
        </p:nvSpPr>
        <p:spPr>
          <a:xfrm>
            <a:off x="1247440" y="1726069"/>
            <a:ext cx="3488235"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CO" sz="1600" b="1" dirty="0" smtClean="0">
                <a:latin typeface="Century Gothic" pitchFamily="34" charset="0"/>
              </a:rPr>
              <a:t>MEDICINA PREPAGADA</a:t>
            </a:r>
            <a:endParaRPr lang="es-CO" sz="1600" b="1" dirty="0">
              <a:latin typeface="Century Gothic" pitchFamily="34" charset="0"/>
            </a:endParaRPr>
          </a:p>
        </p:txBody>
      </p:sp>
    </p:spTree>
    <p:extLst>
      <p:ext uri="{BB962C8B-B14F-4D97-AF65-F5344CB8AC3E}">
        <p14:creationId xmlns:p14="http://schemas.microsoft.com/office/powerpoint/2010/main" val="2441807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259632" y="548680"/>
            <a:ext cx="6119664"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Tipos de clientes</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
        <p:nvSpPr>
          <p:cNvPr id="2" name="1 CuadroTexto"/>
          <p:cNvSpPr txBox="1"/>
          <p:nvPr/>
        </p:nvSpPr>
        <p:spPr>
          <a:xfrm>
            <a:off x="1111400" y="1772816"/>
            <a:ext cx="6696744" cy="5078313"/>
          </a:xfrm>
          <a:prstGeom prst="rect">
            <a:avLst/>
          </a:prstGeom>
          <a:noFill/>
        </p:spPr>
        <p:txBody>
          <a:bodyPr wrap="square" rtlCol="0">
            <a:spAutoFit/>
          </a:bodyPr>
          <a:lstStyle/>
          <a:p>
            <a:pPr lvl="0" algn="just"/>
            <a:r>
              <a:rPr lang="es-CO" dirty="0">
                <a:solidFill>
                  <a:schemeClr val="accent1">
                    <a:lumMod val="75000"/>
                  </a:schemeClr>
                </a:solidFill>
              </a:rPr>
              <a:t>Esta modalidad se emplea para la facturación de los servicios prestados a los usuarios que tienen un contrato vigente en los programas Oro, Oro Plus y Años Dorados y al mismo tiempo tienen una afiliación vigente con Coomeva EPS, cuya IPS de asignación es una Unidad Integral en Salud. Los casos que no cumplen con estas condiciones no pueden ser atendidas por esta modalidad, el sistema no la habilita para estos casos. Las facturas por esta modalidad se generan para pago inmediato por parte del usuario de la cuota moderadora según el rango de cotización en la </a:t>
            </a:r>
            <a:r>
              <a:rPr lang="es-CO" dirty="0" smtClean="0">
                <a:solidFill>
                  <a:schemeClr val="accent1">
                    <a:lumMod val="75000"/>
                  </a:schemeClr>
                </a:solidFill>
              </a:rPr>
              <a:t>EPS</a:t>
            </a:r>
            <a:r>
              <a:rPr lang="es-CO" dirty="0">
                <a:solidFill>
                  <a:schemeClr val="accent1">
                    <a:lumMod val="75000"/>
                  </a:schemeClr>
                </a:solidFill>
              </a:rPr>
              <a:t> </a:t>
            </a:r>
            <a:r>
              <a:rPr lang="es-CO" dirty="0" smtClean="0">
                <a:solidFill>
                  <a:schemeClr val="accent1">
                    <a:lumMod val="75000"/>
                  </a:schemeClr>
                </a:solidFill>
              </a:rPr>
              <a:t>y deben contar con una Orden de servicio de Ciklos FIRMADA por el usuario como soporte de la atención. </a:t>
            </a:r>
          </a:p>
          <a:p>
            <a:pPr lvl="0" algn="just"/>
            <a:endParaRPr lang="es-CO" dirty="0">
              <a:solidFill>
                <a:schemeClr val="accent1">
                  <a:lumMod val="75000"/>
                </a:schemeClr>
              </a:solidFill>
            </a:endParaRPr>
          </a:p>
          <a:p>
            <a:pPr lvl="0" algn="just"/>
            <a:r>
              <a:rPr lang="es-CO" dirty="0">
                <a:solidFill>
                  <a:srgbClr val="FF0000"/>
                </a:solidFill>
              </a:rPr>
              <a:t>Nota. Esta modalidad es seleccionada por el usuario, </a:t>
            </a:r>
            <a:r>
              <a:rPr lang="es-CO" b="1" u="sng" dirty="0">
                <a:solidFill>
                  <a:srgbClr val="FF0000"/>
                </a:solidFill>
              </a:rPr>
              <a:t>en ningún</a:t>
            </a:r>
            <a:r>
              <a:rPr lang="es-CO" dirty="0">
                <a:solidFill>
                  <a:srgbClr val="FF0000"/>
                </a:solidFill>
              </a:rPr>
              <a:t> caso debe ser una puerta de entrada en la oferta de servicios por parte del personal de la unidad. </a:t>
            </a:r>
          </a:p>
          <a:p>
            <a:r>
              <a:rPr lang="es-CO" b="1" dirty="0"/>
              <a:t> </a:t>
            </a:r>
            <a:endParaRPr lang="es-CO" dirty="0"/>
          </a:p>
          <a:p>
            <a:endParaRPr lang="es-CO" dirty="0">
              <a:solidFill>
                <a:schemeClr val="accent1">
                  <a:lumMod val="50000"/>
                </a:schemeClr>
              </a:solidFill>
            </a:endParaRPr>
          </a:p>
          <a:p>
            <a:endParaRPr lang="es-CO" dirty="0"/>
          </a:p>
        </p:txBody>
      </p:sp>
      <p:sp>
        <p:nvSpPr>
          <p:cNvPr id="4" name="3 CuadroTexto">
            <a:hlinkClick r:id="rId2" action="ppaction://hlinksldjump"/>
          </p:cNvPr>
          <p:cNvSpPr txBox="1"/>
          <p:nvPr/>
        </p:nvSpPr>
        <p:spPr>
          <a:xfrm>
            <a:off x="1247440" y="1340768"/>
            <a:ext cx="3488235"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CO" sz="1600" b="1" dirty="0" smtClean="0">
                <a:latin typeface="Century Gothic" pitchFamily="34" charset="0"/>
              </a:rPr>
              <a:t>POS</a:t>
            </a:r>
            <a:endParaRPr lang="es-CO" sz="1600" b="1" dirty="0">
              <a:latin typeface="Century Gothic" pitchFamily="34" charset="0"/>
            </a:endParaRPr>
          </a:p>
        </p:txBody>
      </p:sp>
    </p:spTree>
    <p:extLst>
      <p:ext uri="{BB962C8B-B14F-4D97-AF65-F5344CB8AC3E}">
        <p14:creationId xmlns:p14="http://schemas.microsoft.com/office/powerpoint/2010/main" val="3486892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259632" y="548680"/>
            <a:ext cx="6119664"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Tipos de clientes</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
        <p:nvSpPr>
          <p:cNvPr id="2" name="1 CuadroTexto"/>
          <p:cNvSpPr txBox="1"/>
          <p:nvPr/>
        </p:nvSpPr>
        <p:spPr>
          <a:xfrm>
            <a:off x="1090448" y="2276872"/>
            <a:ext cx="6696744" cy="2585323"/>
          </a:xfrm>
          <a:prstGeom prst="rect">
            <a:avLst/>
          </a:prstGeom>
          <a:noFill/>
        </p:spPr>
        <p:txBody>
          <a:bodyPr wrap="square" rtlCol="0">
            <a:spAutoFit/>
          </a:bodyPr>
          <a:lstStyle/>
          <a:p>
            <a:pPr lvl="0" algn="just"/>
            <a:r>
              <a:rPr lang="es-CO" dirty="0">
                <a:solidFill>
                  <a:schemeClr val="accent1">
                    <a:lumMod val="75000"/>
                  </a:schemeClr>
                </a:solidFill>
              </a:rPr>
              <a:t>Esta modalidad se emplea para la facturación de los servicios prestados a los asociados a la Cooperativa que no cuentan con otro vinculo con Coomeva, la modalidad se habilita del cargue de la BD de asociados al aplicativo SICEF. Las facturas por esta modalidad se generan para pago inmediato por parte del usuario según los valores parametrizados.</a:t>
            </a:r>
          </a:p>
          <a:p>
            <a:endParaRPr lang="es-CO" dirty="0" smtClean="0">
              <a:solidFill>
                <a:schemeClr val="accent1">
                  <a:lumMod val="50000"/>
                </a:schemeClr>
              </a:solidFill>
            </a:endParaRPr>
          </a:p>
          <a:p>
            <a:r>
              <a:rPr lang="es-CO" dirty="0"/>
              <a:t> </a:t>
            </a:r>
          </a:p>
          <a:p>
            <a:endParaRPr lang="es-CO" dirty="0"/>
          </a:p>
        </p:txBody>
      </p:sp>
      <p:sp>
        <p:nvSpPr>
          <p:cNvPr id="5" name="4 CuadroTexto">
            <a:hlinkClick r:id="rId2" action="ppaction://hlinksldjump"/>
          </p:cNvPr>
          <p:cNvSpPr txBox="1"/>
          <p:nvPr/>
        </p:nvSpPr>
        <p:spPr>
          <a:xfrm>
            <a:off x="1238744" y="1726069"/>
            <a:ext cx="3488235"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CO" sz="1600" b="1" dirty="0" smtClean="0">
                <a:latin typeface="Century Gothic" pitchFamily="34" charset="0"/>
              </a:rPr>
              <a:t>ASOCIADOS</a:t>
            </a:r>
            <a:endParaRPr lang="es-CO" sz="1600" b="1" dirty="0">
              <a:latin typeface="Century Gothic" pitchFamily="34" charset="0"/>
            </a:endParaRPr>
          </a:p>
        </p:txBody>
      </p:sp>
    </p:spTree>
    <p:extLst>
      <p:ext uri="{BB962C8B-B14F-4D97-AF65-F5344CB8AC3E}">
        <p14:creationId xmlns:p14="http://schemas.microsoft.com/office/powerpoint/2010/main" val="1015682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259632" y="548680"/>
            <a:ext cx="6119664"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Tipos de clientes</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
        <p:nvSpPr>
          <p:cNvPr id="2" name="1 CuadroTexto"/>
          <p:cNvSpPr txBox="1"/>
          <p:nvPr/>
        </p:nvSpPr>
        <p:spPr>
          <a:xfrm>
            <a:off x="1115616" y="1638352"/>
            <a:ext cx="6696744" cy="3139321"/>
          </a:xfrm>
          <a:prstGeom prst="rect">
            <a:avLst/>
          </a:prstGeom>
          <a:noFill/>
        </p:spPr>
        <p:txBody>
          <a:bodyPr wrap="square" rtlCol="0">
            <a:spAutoFit/>
          </a:bodyPr>
          <a:lstStyle/>
          <a:p>
            <a:r>
              <a:rPr lang="es-CO" dirty="0"/>
              <a:t> </a:t>
            </a:r>
          </a:p>
          <a:p>
            <a:endParaRPr lang="es-CO" dirty="0">
              <a:solidFill>
                <a:schemeClr val="accent1">
                  <a:lumMod val="50000"/>
                </a:schemeClr>
              </a:solidFill>
            </a:endParaRPr>
          </a:p>
          <a:p>
            <a:pPr algn="just"/>
            <a:r>
              <a:rPr lang="es-CO" dirty="0">
                <a:solidFill>
                  <a:schemeClr val="accent1">
                    <a:lumMod val="75000"/>
                  </a:schemeClr>
                </a:solidFill>
              </a:rPr>
              <a:t>Esta modalidad aplica para la facturación de servicios de odontología de los afiliados a los programas Salud Oral y Dental Elite de Coomeva Medicina Prepagada. En el sistema funciona esta modalidad como un convenio, por lo tanto las facturas que se generan por esta modalidad sale a cero (0) pesos para el usuario. La factura queda en estado “Generada” para pago a crédito por parte de Coomeva Medicina Prepagada</a:t>
            </a:r>
            <a:r>
              <a:rPr lang="es-CO" dirty="0" smtClean="0">
                <a:solidFill>
                  <a:schemeClr val="accent1">
                    <a:lumMod val="75000"/>
                  </a:schemeClr>
                </a:solidFill>
              </a:rPr>
              <a:t>.</a:t>
            </a:r>
          </a:p>
          <a:p>
            <a:pPr lvl="0"/>
            <a:endParaRPr lang="es-CO" dirty="0" smtClean="0">
              <a:solidFill>
                <a:schemeClr val="accent1">
                  <a:lumMod val="50000"/>
                </a:schemeClr>
              </a:solidFill>
            </a:endParaRPr>
          </a:p>
          <a:p>
            <a:endParaRPr lang="es-CO" dirty="0"/>
          </a:p>
        </p:txBody>
      </p:sp>
      <p:sp>
        <p:nvSpPr>
          <p:cNvPr id="4" name="3 CuadroTexto">
            <a:hlinkClick r:id="rId2" action="ppaction://hlinksldjump"/>
          </p:cNvPr>
          <p:cNvSpPr txBox="1"/>
          <p:nvPr/>
        </p:nvSpPr>
        <p:spPr>
          <a:xfrm>
            <a:off x="1247439" y="1739101"/>
            <a:ext cx="3488235"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CO" sz="1600" b="1" dirty="0" smtClean="0">
                <a:latin typeface="Century Gothic" pitchFamily="34" charset="0"/>
              </a:rPr>
              <a:t>SAO</a:t>
            </a:r>
            <a:endParaRPr lang="es-CO" sz="1600" b="1" dirty="0">
              <a:latin typeface="Century Gothic" pitchFamily="34" charset="0"/>
            </a:endParaRPr>
          </a:p>
        </p:txBody>
      </p:sp>
    </p:spTree>
    <p:extLst>
      <p:ext uri="{BB962C8B-B14F-4D97-AF65-F5344CB8AC3E}">
        <p14:creationId xmlns:p14="http://schemas.microsoft.com/office/powerpoint/2010/main" val="3770305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403648" y="512567"/>
            <a:ext cx="5544616"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Tipos de clientes</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
        <p:nvSpPr>
          <p:cNvPr id="2" name="1 CuadroTexto"/>
          <p:cNvSpPr txBox="1"/>
          <p:nvPr/>
        </p:nvSpPr>
        <p:spPr>
          <a:xfrm>
            <a:off x="1043608" y="1989995"/>
            <a:ext cx="7128792" cy="3416320"/>
          </a:xfrm>
          <a:prstGeom prst="rect">
            <a:avLst/>
          </a:prstGeom>
          <a:noFill/>
        </p:spPr>
        <p:txBody>
          <a:bodyPr wrap="square" rtlCol="0">
            <a:spAutoFit/>
          </a:bodyPr>
          <a:lstStyle/>
          <a:p>
            <a:pPr algn="just"/>
            <a:r>
              <a:rPr lang="es-CO" dirty="0" smtClean="0">
                <a:solidFill>
                  <a:schemeClr val="accent1">
                    <a:lumMod val="75000"/>
                  </a:schemeClr>
                </a:solidFill>
              </a:rPr>
              <a:t>Esta </a:t>
            </a:r>
            <a:r>
              <a:rPr lang="es-CO" dirty="0">
                <a:solidFill>
                  <a:schemeClr val="accent1">
                    <a:lumMod val="75000"/>
                  </a:schemeClr>
                </a:solidFill>
              </a:rPr>
              <a:t>modalidad aplica para todos los usuarios que están en proceso de ingreso a Coomeva </a:t>
            </a:r>
            <a:r>
              <a:rPr lang="es-CO" dirty="0" smtClean="0">
                <a:solidFill>
                  <a:schemeClr val="accent1">
                    <a:lumMod val="75000"/>
                  </a:schemeClr>
                </a:solidFill>
              </a:rPr>
              <a:t>Medicina Prepagada.  </a:t>
            </a:r>
            <a:r>
              <a:rPr lang="es-CO" b="1" u="sng" dirty="0" smtClean="0">
                <a:solidFill>
                  <a:schemeClr val="accent1">
                    <a:lumMod val="75000"/>
                  </a:schemeClr>
                </a:solidFill>
              </a:rPr>
              <a:t>El Coordinador Administrativo de Unidad </a:t>
            </a:r>
            <a:r>
              <a:rPr lang="es-CO" dirty="0" smtClean="0">
                <a:solidFill>
                  <a:schemeClr val="accent1">
                    <a:lumMod val="75000"/>
                  </a:schemeClr>
                </a:solidFill>
              </a:rPr>
              <a:t>deberá realizar el seguimiento a la agenda diaria identificando las Citas correspondientes a Examen de Ingreso un día antes de su atención con el fin de enviar un correo al Jefe de Ventas de la oficina solicitando el Aval para la atención de estos usuarios y la identificación si corresponden o no a un Colectivo exento de cancelar cuota de Inscripción. La respuesta de este correo será soporte para la facturación a MP. </a:t>
            </a:r>
          </a:p>
          <a:p>
            <a:pPr algn="just"/>
            <a:endParaRPr lang="es-CO" dirty="0">
              <a:solidFill>
                <a:schemeClr val="accent1">
                  <a:lumMod val="75000"/>
                </a:schemeClr>
              </a:solidFill>
            </a:endParaRPr>
          </a:p>
          <a:p>
            <a:pPr algn="just"/>
            <a:r>
              <a:rPr lang="es-CO" dirty="0" smtClean="0">
                <a:solidFill>
                  <a:schemeClr val="accent1">
                    <a:lumMod val="75000"/>
                  </a:schemeClr>
                </a:solidFill>
              </a:rPr>
              <a:t>El auxiliar administrativo debe solicitar el Recibo de Pago de la cuota de inscripción (</a:t>
            </a:r>
            <a:r>
              <a:rPr lang="es-CO" b="1" dirty="0" smtClean="0">
                <a:solidFill>
                  <a:schemeClr val="accent1">
                    <a:lumMod val="75000"/>
                  </a:schemeClr>
                </a:solidFill>
              </a:rPr>
              <a:t>con sello de pago en Bancoomeva</a:t>
            </a:r>
            <a:r>
              <a:rPr lang="es-CO" dirty="0" smtClean="0">
                <a:solidFill>
                  <a:schemeClr val="accent1">
                    <a:lumMod val="75000"/>
                  </a:schemeClr>
                </a:solidFill>
              </a:rPr>
              <a:t>) al Usuario como soporte de la atención</a:t>
            </a:r>
            <a:r>
              <a:rPr lang="es-CO" dirty="0">
                <a:solidFill>
                  <a:schemeClr val="accent1">
                    <a:lumMod val="75000"/>
                  </a:schemeClr>
                </a:solidFill>
              </a:rPr>
              <a:t>.</a:t>
            </a:r>
            <a:endParaRPr lang="es-CO" dirty="0"/>
          </a:p>
        </p:txBody>
      </p:sp>
      <p:sp>
        <p:nvSpPr>
          <p:cNvPr id="4" name="3 CuadroTexto">
            <a:hlinkClick r:id="rId2" action="ppaction://hlinksldjump"/>
          </p:cNvPr>
          <p:cNvSpPr txBox="1"/>
          <p:nvPr/>
        </p:nvSpPr>
        <p:spPr>
          <a:xfrm>
            <a:off x="1148071" y="1412776"/>
            <a:ext cx="3488235"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CO" sz="1600" b="1" dirty="0" smtClean="0">
                <a:latin typeface="Century Gothic" pitchFamily="34" charset="0"/>
              </a:rPr>
              <a:t>EXAMEN DE  INGRESO MP</a:t>
            </a:r>
            <a:endParaRPr lang="es-CO" sz="1600" b="1" dirty="0">
              <a:latin typeface="Century Gothic" pitchFamily="34" charset="0"/>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51801"/>
            <a:ext cx="2015208" cy="1763307"/>
          </a:xfrm>
          <a:prstGeom prst="rect">
            <a:avLst/>
          </a:prstGeom>
        </p:spPr>
      </p:pic>
    </p:spTree>
    <p:extLst>
      <p:ext uri="{BB962C8B-B14F-4D97-AF65-F5344CB8AC3E}">
        <p14:creationId xmlns:p14="http://schemas.microsoft.com/office/powerpoint/2010/main" val="3927568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403648" y="512567"/>
            <a:ext cx="5544616"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Tipos de clientes</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
        <p:nvSpPr>
          <p:cNvPr id="2" name="1 CuadroTexto"/>
          <p:cNvSpPr txBox="1"/>
          <p:nvPr/>
        </p:nvSpPr>
        <p:spPr>
          <a:xfrm>
            <a:off x="1043608" y="1989995"/>
            <a:ext cx="7128792" cy="3139321"/>
          </a:xfrm>
          <a:prstGeom prst="rect">
            <a:avLst/>
          </a:prstGeom>
          <a:noFill/>
        </p:spPr>
        <p:txBody>
          <a:bodyPr wrap="square" rtlCol="0">
            <a:spAutoFit/>
          </a:bodyPr>
          <a:lstStyle/>
          <a:p>
            <a:pPr algn="just"/>
            <a:r>
              <a:rPr lang="es-CO" dirty="0">
                <a:solidFill>
                  <a:schemeClr val="accent1">
                    <a:lumMod val="75000"/>
                  </a:schemeClr>
                </a:solidFill>
              </a:rPr>
              <a:t>Estas</a:t>
            </a:r>
            <a:r>
              <a:rPr lang="es-CO" dirty="0"/>
              <a:t> </a:t>
            </a:r>
            <a:r>
              <a:rPr lang="es-CO" dirty="0">
                <a:solidFill>
                  <a:schemeClr val="accent1">
                    <a:lumMod val="75000"/>
                  </a:schemeClr>
                </a:solidFill>
              </a:rPr>
              <a:t>atenciones son cobradas de manera fija por parte de la Dirección Nacional bajo el contrato firmado con Coomeva Medicina Prepagada. </a:t>
            </a:r>
            <a:r>
              <a:rPr lang="es-CO" dirty="0" smtClean="0">
                <a:solidFill>
                  <a:schemeClr val="accent1">
                    <a:lumMod val="75000"/>
                  </a:schemeClr>
                </a:solidFill>
              </a:rPr>
              <a:t> En </a:t>
            </a:r>
            <a:r>
              <a:rPr lang="es-CO" dirty="0">
                <a:solidFill>
                  <a:schemeClr val="accent1">
                    <a:lumMod val="75000"/>
                  </a:schemeClr>
                </a:solidFill>
              </a:rPr>
              <a:t>estas unidades </a:t>
            </a:r>
            <a:r>
              <a:rPr lang="es-CO" dirty="0" smtClean="0">
                <a:solidFill>
                  <a:schemeClr val="accent1">
                    <a:lumMod val="75000"/>
                  </a:schemeClr>
                </a:solidFill>
              </a:rPr>
              <a:t>solo se </a:t>
            </a:r>
            <a:r>
              <a:rPr lang="es-CO" dirty="0">
                <a:solidFill>
                  <a:schemeClr val="accent1">
                    <a:lumMod val="75000"/>
                  </a:schemeClr>
                </a:solidFill>
              </a:rPr>
              <a:t>atienden usuarios </a:t>
            </a:r>
            <a:r>
              <a:rPr lang="es-CO" dirty="0" smtClean="0">
                <a:solidFill>
                  <a:schemeClr val="accent1">
                    <a:lumMod val="75000"/>
                  </a:schemeClr>
                </a:solidFill>
              </a:rPr>
              <a:t>de </a:t>
            </a:r>
            <a:r>
              <a:rPr lang="es-CO" dirty="0">
                <a:solidFill>
                  <a:schemeClr val="accent1">
                    <a:lumMod val="75000"/>
                  </a:schemeClr>
                </a:solidFill>
              </a:rPr>
              <a:t>Medicina </a:t>
            </a:r>
            <a:r>
              <a:rPr lang="es-CO" dirty="0" smtClean="0">
                <a:solidFill>
                  <a:schemeClr val="accent1">
                    <a:lumMod val="75000"/>
                  </a:schemeClr>
                </a:solidFill>
              </a:rPr>
              <a:t>Prepagada.</a:t>
            </a:r>
          </a:p>
          <a:p>
            <a:pPr algn="just"/>
            <a:endParaRPr lang="es-CO" dirty="0">
              <a:solidFill>
                <a:schemeClr val="accent1">
                  <a:lumMod val="75000"/>
                </a:schemeClr>
              </a:solidFill>
            </a:endParaRPr>
          </a:p>
          <a:p>
            <a:pPr algn="just"/>
            <a:r>
              <a:rPr lang="es-CO" dirty="0" smtClean="0">
                <a:solidFill>
                  <a:schemeClr val="accent1">
                    <a:lumMod val="75000"/>
                  </a:schemeClr>
                </a:solidFill>
              </a:rPr>
              <a:t>El Coordinador Administrativo debe garantizar que la Sala VIP cuente con el personal definido en el contrato (cubrimiento de permisos, vacaciones, retiros etc.) evitando así que Coomeva Medicina Prepagada glose la factura correspondiente.  </a:t>
            </a:r>
            <a:endParaRPr lang="es-CO" dirty="0">
              <a:solidFill>
                <a:schemeClr val="accent1">
                  <a:lumMod val="75000"/>
                </a:schemeClr>
              </a:solidFill>
            </a:endParaRPr>
          </a:p>
          <a:p>
            <a:pPr algn="just"/>
            <a:endParaRPr lang="es-CO" dirty="0" smtClean="0">
              <a:solidFill>
                <a:schemeClr val="accent1">
                  <a:lumMod val="75000"/>
                </a:schemeClr>
              </a:solidFill>
            </a:endParaRPr>
          </a:p>
          <a:p>
            <a:pPr algn="just"/>
            <a:r>
              <a:rPr lang="es-CO" dirty="0" smtClean="0">
                <a:solidFill>
                  <a:schemeClr val="accent1">
                    <a:lumMod val="75000"/>
                  </a:schemeClr>
                </a:solidFill>
              </a:rPr>
              <a:t>A partir del 1ero de Febrero, las agendas para la prestación del servicio en las Salas VIP serán </a:t>
            </a:r>
            <a:r>
              <a:rPr lang="es-CO" b="1" u="sng" dirty="0" smtClean="0">
                <a:solidFill>
                  <a:schemeClr val="accent1">
                    <a:lumMod val="75000"/>
                  </a:schemeClr>
                </a:solidFill>
              </a:rPr>
              <a:t>Centralizadas</a:t>
            </a:r>
            <a:r>
              <a:rPr lang="es-CO" b="1" u="sng" dirty="0">
                <a:solidFill>
                  <a:schemeClr val="accent1">
                    <a:lumMod val="75000"/>
                  </a:schemeClr>
                </a:solidFill>
              </a:rPr>
              <a:t> </a:t>
            </a:r>
            <a:r>
              <a:rPr lang="es-CO" b="1" u="sng" dirty="0" smtClean="0">
                <a:solidFill>
                  <a:schemeClr val="accent1">
                    <a:lumMod val="75000"/>
                  </a:schemeClr>
                </a:solidFill>
              </a:rPr>
              <a:t>a </a:t>
            </a:r>
            <a:r>
              <a:rPr lang="es-CO" b="1" u="sng" dirty="0" err="1" smtClean="0">
                <a:solidFill>
                  <a:schemeClr val="accent1">
                    <a:lumMod val="75000"/>
                  </a:schemeClr>
                </a:solidFill>
              </a:rPr>
              <a:t>traves</a:t>
            </a:r>
            <a:r>
              <a:rPr lang="es-CO" b="1" u="sng" dirty="0" smtClean="0">
                <a:solidFill>
                  <a:schemeClr val="accent1">
                    <a:lumMod val="75000"/>
                  </a:schemeClr>
                </a:solidFill>
              </a:rPr>
              <a:t> de CNOA</a:t>
            </a:r>
            <a:endParaRPr lang="es-CO" b="1" u="sng" dirty="0" smtClean="0"/>
          </a:p>
        </p:txBody>
      </p:sp>
      <p:sp>
        <p:nvSpPr>
          <p:cNvPr id="4" name="3 CuadroTexto">
            <a:hlinkClick r:id="rId2" action="ppaction://hlinksldjump"/>
          </p:cNvPr>
          <p:cNvSpPr txBox="1"/>
          <p:nvPr/>
        </p:nvSpPr>
        <p:spPr>
          <a:xfrm>
            <a:off x="1148071" y="1412776"/>
            <a:ext cx="3488235"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CO" sz="1600" b="1" dirty="0" smtClean="0">
                <a:latin typeface="Century Gothic" pitchFamily="34" charset="0"/>
              </a:rPr>
              <a:t>SALAS VIP</a:t>
            </a:r>
            <a:endParaRPr lang="es-CO" sz="1600" b="1" dirty="0">
              <a:latin typeface="Century Gothic" pitchFamily="34" charset="0"/>
            </a:endParaRPr>
          </a:p>
        </p:txBody>
      </p:sp>
    </p:spTree>
    <p:extLst>
      <p:ext uri="{BB962C8B-B14F-4D97-AF65-F5344CB8AC3E}">
        <p14:creationId xmlns:p14="http://schemas.microsoft.com/office/powerpoint/2010/main" val="1782660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259632" y="548680"/>
            <a:ext cx="6119664" cy="584775"/>
          </a:xfrm>
          <a:prstGeom prst="rect">
            <a:avLst/>
          </a:prstGeom>
          <a:noFill/>
          <a:ln>
            <a:solidFill>
              <a:srgbClr val="0070C0"/>
            </a:solidFill>
          </a:ln>
        </p:spPr>
        <p:txBody>
          <a:bodyPr wrap="square" rtlCol="0">
            <a:spAutoFit/>
          </a:bodyPr>
          <a:lstStyle/>
          <a:p>
            <a:pPr algn="ctr"/>
            <a:r>
              <a:rPr lang="es-CO"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rPr>
              <a:t>Tipos de clientes</a:t>
            </a:r>
            <a:endParaRPr lang="es-CO"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okman Old Style" pitchFamily="18" charset="0"/>
              <a:cs typeface="Arial" charset="0"/>
            </a:endParaRPr>
          </a:p>
        </p:txBody>
      </p:sp>
      <p:sp>
        <p:nvSpPr>
          <p:cNvPr id="2" name="1 CuadroTexto"/>
          <p:cNvSpPr txBox="1"/>
          <p:nvPr/>
        </p:nvSpPr>
        <p:spPr>
          <a:xfrm>
            <a:off x="1128168" y="2276872"/>
            <a:ext cx="6696744" cy="1200329"/>
          </a:xfrm>
          <a:prstGeom prst="rect">
            <a:avLst/>
          </a:prstGeom>
          <a:noFill/>
        </p:spPr>
        <p:txBody>
          <a:bodyPr wrap="square" rtlCol="0">
            <a:spAutoFit/>
          </a:bodyPr>
          <a:lstStyle/>
          <a:p>
            <a:pPr lvl="0" algn="just"/>
            <a:r>
              <a:rPr lang="es-CO" dirty="0">
                <a:solidFill>
                  <a:schemeClr val="accent1">
                    <a:lumMod val="75000"/>
                  </a:schemeClr>
                </a:solidFill>
              </a:rPr>
              <a:t>Esta modalidad se emplea para facturar los servicios a usuarios particulares, es decir que no tienen ningún vinculo con Coomeva o con las empresas clientes de Sinergia Global en Salud. La factura en esta modalidad se genera para pago inmediato.</a:t>
            </a:r>
          </a:p>
        </p:txBody>
      </p:sp>
      <p:sp>
        <p:nvSpPr>
          <p:cNvPr id="4" name="3 CuadroTexto">
            <a:hlinkClick r:id="rId2" action="ppaction://hlinksldjump"/>
          </p:cNvPr>
          <p:cNvSpPr txBox="1"/>
          <p:nvPr/>
        </p:nvSpPr>
        <p:spPr>
          <a:xfrm>
            <a:off x="1223055" y="1723696"/>
            <a:ext cx="3488235"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CO" sz="1600" b="1" dirty="0" smtClean="0">
                <a:latin typeface="Century Gothic" pitchFamily="34" charset="0"/>
              </a:rPr>
              <a:t>PARTICULAR</a:t>
            </a:r>
            <a:endParaRPr lang="es-CO" sz="1600" b="1" dirty="0">
              <a:latin typeface="Century Gothic" pitchFamily="34" charset="0"/>
            </a:endParaRPr>
          </a:p>
        </p:txBody>
      </p:sp>
    </p:spTree>
    <p:extLst>
      <p:ext uri="{BB962C8B-B14F-4D97-AF65-F5344CB8AC3E}">
        <p14:creationId xmlns:p14="http://schemas.microsoft.com/office/powerpoint/2010/main" val="422314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llis Standard Design">
  <a:themeElements>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fontScheme name="Willis Standard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6679</TotalTime>
  <Words>2056</Words>
  <Application>Microsoft Office PowerPoint</Application>
  <PresentationFormat>Presentación en pantalla (4:3)</PresentationFormat>
  <Paragraphs>184</Paragraphs>
  <Slides>21</Slides>
  <Notes>0</Notes>
  <HiddenSlides>0</HiddenSlides>
  <MMClips>0</MMClips>
  <ScaleCrop>false</ScaleCrop>
  <HeadingPairs>
    <vt:vector size="4" baseType="variant">
      <vt:variant>
        <vt:lpstr>Tema</vt:lpstr>
      </vt:variant>
      <vt:variant>
        <vt:i4>2</vt:i4>
      </vt:variant>
      <vt:variant>
        <vt:lpstr>Títulos de diapositiva</vt:lpstr>
      </vt:variant>
      <vt:variant>
        <vt:i4>21</vt:i4>
      </vt:variant>
    </vt:vector>
  </HeadingPairs>
  <TitlesOfParts>
    <vt:vector size="23" baseType="lpstr">
      <vt:lpstr>Tema de Office</vt:lpstr>
      <vt:lpstr>Willis Standard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PORTADA</dc:title>
  <dc:creator>Leydy Lorena Restrepo Ramirez</dc:creator>
  <cp:lastModifiedBy>Usuario</cp:lastModifiedBy>
  <cp:revision>631</cp:revision>
  <cp:lastPrinted>2014-09-05T12:58:29Z</cp:lastPrinted>
  <dcterms:created xsi:type="dcterms:W3CDTF">2014-01-15T02:51:40Z</dcterms:created>
  <dcterms:modified xsi:type="dcterms:W3CDTF">2016-06-23T14:39:29Z</dcterms:modified>
</cp:coreProperties>
</file>