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93" r:id="rId2"/>
    <p:sldId id="290" r:id="rId3"/>
    <p:sldId id="294" r:id="rId4"/>
    <p:sldId id="312" r:id="rId5"/>
    <p:sldId id="295" r:id="rId6"/>
    <p:sldId id="297" r:id="rId7"/>
    <p:sldId id="313" r:id="rId8"/>
    <p:sldId id="301" r:id="rId9"/>
    <p:sldId id="302" r:id="rId10"/>
    <p:sldId id="311" r:id="rId11"/>
    <p:sldId id="314" r:id="rId12"/>
    <p:sldId id="289" r:id="rId13"/>
  </p:sldIdLst>
  <p:sldSz cx="10080625" cy="7740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438">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8AC422"/>
    <a:srgbClr val="33CC33"/>
    <a:srgbClr val="0080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33" autoAdjust="0"/>
    <p:restoredTop sz="94660"/>
  </p:normalViewPr>
  <p:slideViewPr>
    <p:cSldViewPr snapToGrid="0">
      <p:cViewPr>
        <p:scale>
          <a:sx n="76" d="100"/>
          <a:sy n="76" d="100"/>
        </p:scale>
        <p:origin x="-510" y="210"/>
      </p:cViewPr>
      <p:guideLst>
        <p:guide orient="horz" pos="2438"/>
        <p:guide pos="3175"/>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56047" y="1266815"/>
            <a:ext cx="8568531" cy="2694893"/>
          </a:xfrm>
        </p:spPr>
        <p:txBody>
          <a:bodyPr anchor="b"/>
          <a:lstStyle>
            <a:lvl1pPr algn="ctr">
              <a:defRPr sz="6614"/>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0078" y="4065633"/>
            <a:ext cx="7560469" cy="1868865"/>
          </a:xfrm>
        </p:spPr>
        <p:txBody>
          <a:bodyPr/>
          <a:lstStyle>
            <a:lvl1pPr marL="0" indent="0" algn="ctr">
              <a:buNone/>
              <a:defRPr sz="2646"/>
            </a:lvl1pPr>
            <a:lvl2pPr marL="504017" indent="0" algn="ctr">
              <a:buNone/>
              <a:defRPr sz="2205"/>
            </a:lvl2pPr>
            <a:lvl3pPr marL="1008035" indent="0" algn="ctr">
              <a:buNone/>
              <a:defRPr sz="1984"/>
            </a:lvl3pPr>
            <a:lvl4pPr marL="1512052" indent="0" algn="ctr">
              <a:buNone/>
              <a:defRPr sz="1764"/>
            </a:lvl4pPr>
            <a:lvl5pPr marL="2016069" indent="0" algn="ctr">
              <a:buNone/>
              <a:defRPr sz="1764"/>
            </a:lvl5pPr>
            <a:lvl6pPr marL="2520086" indent="0" algn="ctr">
              <a:buNone/>
              <a:defRPr sz="1764"/>
            </a:lvl6pPr>
            <a:lvl7pPr marL="3024104" indent="0" algn="ctr">
              <a:buNone/>
              <a:defRPr sz="1764"/>
            </a:lvl7pPr>
            <a:lvl8pPr marL="3528121" indent="0" algn="ctr">
              <a:buNone/>
              <a:defRPr sz="1764"/>
            </a:lvl8pPr>
            <a:lvl9pPr marL="4032138" indent="0" algn="ctr">
              <a:buNone/>
              <a:defRPr sz="1764"/>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1A6378F8-B791-4FFA-AD4A-02360518B4E1}" type="datetimeFigureOut">
              <a:rPr lang="es-CO" smtClean="0"/>
              <a:t>23/06/2016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1EE2B1E-85D4-43F6-B0ED-BC11CCF27D58}" type="slidenum">
              <a:rPr lang="es-CO" smtClean="0"/>
              <a:t>‹Nº›</a:t>
            </a:fld>
            <a:endParaRPr lang="es-CO"/>
          </a:p>
        </p:txBody>
      </p:sp>
    </p:spTree>
    <p:extLst>
      <p:ext uri="{BB962C8B-B14F-4D97-AF65-F5344CB8AC3E}">
        <p14:creationId xmlns:p14="http://schemas.microsoft.com/office/powerpoint/2010/main" val="2486124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A6378F8-B791-4FFA-AD4A-02360518B4E1}" type="datetimeFigureOut">
              <a:rPr lang="es-CO" smtClean="0"/>
              <a:t>23/06/2016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1EE2B1E-85D4-43F6-B0ED-BC11CCF27D58}" type="slidenum">
              <a:rPr lang="es-CO" smtClean="0"/>
              <a:t>‹Nº›</a:t>
            </a:fld>
            <a:endParaRPr lang="es-CO"/>
          </a:p>
        </p:txBody>
      </p:sp>
    </p:spTree>
    <p:extLst>
      <p:ext uri="{BB962C8B-B14F-4D97-AF65-F5344CB8AC3E}">
        <p14:creationId xmlns:p14="http://schemas.microsoft.com/office/powerpoint/2010/main" val="1370731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3948" y="412118"/>
            <a:ext cx="2173635" cy="655984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93044" y="412118"/>
            <a:ext cx="6394896" cy="6559843"/>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A6378F8-B791-4FFA-AD4A-02360518B4E1}" type="datetimeFigureOut">
              <a:rPr lang="es-CO" smtClean="0"/>
              <a:t>23/06/2016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1EE2B1E-85D4-43F6-B0ED-BC11CCF27D58}" type="slidenum">
              <a:rPr lang="es-CO" smtClean="0"/>
              <a:t>‹Nº›</a:t>
            </a:fld>
            <a:endParaRPr lang="es-CO"/>
          </a:p>
        </p:txBody>
      </p:sp>
    </p:spTree>
    <p:extLst>
      <p:ext uri="{BB962C8B-B14F-4D97-AF65-F5344CB8AC3E}">
        <p14:creationId xmlns:p14="http://schemas.microsoft.com/office/powerpoint/2010/main" val="858023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A6378F8-B791-4FFA-AD4A-02360518B4E1}" type="datetimeFigureOut">
              <a:rPr lang="es-CO" smtClean="0"/>
              <a:t>23/06/2016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1EE2B1E-85D4-43F6-B0ED-BC11CCF27D58}" type="slidenum">
              <a:rPr lang="es-CO" smtClean="0"/>
              <a:t>‹Nº›</a:t>
            </a:fld>
            <a:endParaRPr lang="es-CO"/>
          </a:p>
        </p:txBody>
      </p:sp>
    </p:spTree>
    <p:extLst>
      <p:ext uri="{BB962C8B-B14F-4D97-AF65-F5344CB8AC3E}">
        <p14:creationId xmlns:p14="http://schemas.microsoft.com/office/powerpoint/2010/main" val="1220402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7793" y="1929789"/>
            <a:ext cx="8694539" cy="3219895"/>
          </a:xfrm>
        </p:spPr>
        <p:txBody>
          <a:bodyPr anchor="b"/>
          <a:lstStyle>
            <a:lvl1pPr>
              <a:defRPr sz="6614"/>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7793" y="5180145"/>
            <a:ext cx="8694539" cy="1693267"/>
          </a:xfrm>
        </p:spPr>
        <p:txBody>
          <a:bodyPr/>
          <a:lstStyle>
            <a:lvl1pPr marL="0" indent="0">
              <a:buNone/>
              <a:defRPr sz="2646">
                <a:solidFill>
                  <a:schemeClr val="tx1"/>
                </a:solidFill>
              </a:defRPr>
            </a:lvl1pPr>
            <a:lvl2pPr marL="504017" indent="0">
              <a:buNone/>
              <a:defRPr sz="2205">
                <a:solidFill>
                  <a:schemeClr val="tx1">
                    <a:tint val="75000"/>
                  </a:schemeClr>
                </a:solidFill>
              </a:defRPr>
            </a:lvl2pPr>
            <a:lvl3pPr marL="1008035" indent="0">
              <a:buNone/>
              <a:defRPr sz="1984">
                <a:solidFill>
                  <a:schemeClr val="tx1">
                    <a:tint val="75000"/>
                  </a:schemeClr>
                </a:solidFill>
              </a:defRPr>
            </a:lvl3pPr>
            <a:lvl4pPr marL="1512052" indent="0">
              <a:buNone/>
              <a:defRPr sz="1764">
                <a:solidFill>
                  <a:schemeClr val="tx1">
                    <a:tint val="75000"/>
                  </a:schemeClr>
                </a:solidFill>
              </a:defRPr>
            </a:lvl4pPr>
            <a:lvl5pPr marL="2016069" indent="0">
              <a:buNone/>
              <a:defRPr sz="1764">
                <a:solidFill>
                  <a:schemeClr val="tx1">
                    <a:tint val="75000"/>
                  </a:schemeClr>
                </a:solidFill>
              </a:defRPr>
            </a:lvl5pPr>
            <a:lvl6pPr marL="2520086" indent="0">
              <a:buNone/>
              <a:defRPr sz="1764">
                <a:solidFill>
                  <a:schemeClr val="tx1">
                    <a:tint val="75000"/>
                  </a:schemeClr>
                </a:solidFill>
              </a:defRPr>
            </a:lvl6pPr>
            <a:lvl7pPr marL="3024104" indent="0">
              <a:buNone/>
              <a:defRPr sz="1764">
                <a:solidFill>
                  <a:schemeClr val="tx1">
                    <a:tint val="75000"/>
                  </a:schemeClr>
                </a:solidFill>
              </a:defRPr>
            </a:lvl7pPr>
            <a:lvl8pPr marL="3528121" indent="0">
              <a:buNone/>
              <a:defRPr sz="1764">
                <a:solidFill>
                  <a:schemeClr val="tx1">
                    <a:tint val="75000"/>
                  </a:schemeClr>
                </a:solidFill>
              </a:defRPr>
            </a:lvl8pPr>
            <a:lvl9pPr marL="4032138" indent="0">
              <a:buNone/>
              <a:defRPr sz="1764">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1A6378F8-B791-4FFA-AD4A-02360518B4E1}" type="datetimeFigureOut">
              <a:rPr lang="es-CO" smtClean="0"/>
              <a:t>23/06/2016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1EE2B1E-85D4-43F6-B0ED-BC11CCF27D58}" type="slidenum">
              <a:rPr lang="es-CO" smtClean="0"/>
              <a:t>‹Nº›</a:t>
            </a:fld>
            <a:endParaRPr lang="es-CO"/>
          </a:p>
        </p:txBody>
      </p:sp>
    </p:spTree>
    <p:extLst>
      <p:ext uri="{BB962C8B-B14F-4D97-AF65-F5344CB8AC3E}">
        <p14:creationId xmlns:p14="http://schemas.microsoft.com/office/powerpoint/2010/main" val="3212570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93043" y="2060590"/>
            <a:ext cx="4284266" cy="491137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103316" y="2060590"/>
            <a:ext cx="4284266" cy="491137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A6378F8-B791-4FFA-AD4A-02360518B4E1}" type="datetimeFigureOut">
              <a:rPr lang="es-CO" smtClean="0"/>
              <a:t>23/06/2016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1EE2B1E-85D4-43F6-B0ED-BC11CCF27D58}" type="slidenum">
              <a:rPr lang="es-CO" smtClean="0"/>
              <a:t>‹Nº›</a:t>
            </a:fld>
            <a:endParaRPr lang="es-CO"/>
          </a:p>
        </p:txBody>
      </p:sp>
    </p:spTree>
    <p:extLst>
      <p:ext uri="{BB962C8B-B14F-4D97-AF65-F5344CB8AC3E}">
        <p14:creationId xmlns:p14="http://schemas.microsoft.com/office/powerpoint/2010/main" val="2519038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94356" y="412120"/>
            <a:ext cx="8694539" cy="149616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94357" y="1897535"/>
            <a:ext cx="4264576" cy="929953"/>
          </a:xfrm>
        </p:spPr>
        <p:txBody>
          <a:bodyPr anchor="b"/>
          <a:lstStyle>
            <a:lvl1pPr marL="0" indent="0">
              <a:buNone/>
              <a:defRPr sz="2646" b="1"/>
            </a:lvl1pPr>
            <a:lvl2pPr marL="504017" indent="0">
              <a:buNone/>
              <a:defRPr sz="2205" b="1"/>
            </a:lvl2pPr>
            <a:lvl3pPr marL="1008035" indent="0">
              <a:buNone/>
              <a:defRPr sz="1984" b="1"/>
            </a:lvl3pPr>
            <a:lvl4pPr marL="1512052" indent="0">
              <a:buNone/>
              <a:defRPr sz="1764" b="1"/>
            </a:lvl4pPr>
            <a:lvl5pPr marL="2016069" indent="0">
              <a:buNone/>
              <a:defRPr sz="1764" b="1"/>
            </a:lvl5pPr>
            <a:lvl6pPr marL="2520086" indent="0">
              <a:buNone/>
              <a:defRPr sz="1764" b="1"/>
            </a:lvl6pPr>
            <a:lvl7pPr marL="3024104" indent="0">
              <a:buNone/>
              <a:defRPr sz="1764" b="1"/>
            </a:lvl7pPr>
            <a:lvl8pPr marL="3528121" indent="0">
              <a:buNone/>
              <a:defRPr sz="1764" b="1"/>
            </a:lvl8pPr>
            <a:lvl9pPr marL="4032138" indent="0">
              <a:buNone/>
              <a:defRPr sz="1764" b="1"/>
            </a:lvl9pPr>
          </a:lstStyle>
          <a:p>
            <a:pPr lvl="0"/>
            <a:r>
              <a:rPr lang="es-ES"/>
              <a:t>Editar el estilo de texto del patrón</a:t>
            </a:r>
          </a:p>
        </p:txBody>
      </p:sp>
      <p:sp>
        <p:nvSpPr>
          <p:cNvPr id="4" name="Content Placeholder 3"/>
          <p:cNvSpPr>
            <a:spLocks noGrp="1"/>
          </p:cNvSpPr>
          <p:nvPr>
            <p:ph sz="half" idx="2"/>
          </p:nvPr>
        </p:nvSpPr>
        <p:spPr>
          <a:xfrm>
            <a:off x="694357" y="2827487"/>
            <a:ext cx="4264576" cy="415880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03317" y="1897535"/>
            <a:ext cx="4285579" cy="929953"/>
          </a:xfrm>
        </p:spPr>
        <p:txBody>
          <a:bodyPr anchor="b"/>
          <a:lstStyle>
            <a:lvl1pPr marL="0" indent="0">
              <a:buNone/>
              <a:defRPr sz="2646" b="1"/>
            </a:lvl1pPr>
            <a:lvl2pPr marL="504017" indent="0">
              <a:buNone/>
              <a:defRPr sz="2205" b="1"/>
            </a:lvl2pPr>
            <a:lvl3pPr marL="1008035" indent="0">
              <a:buNone/>
              <a:defRPr sz="1984" b="1"/>
            </a:lvl3pPr>
            <a:lvl4pPr marL="1512052" indent="0">
              <a:buNone/>
              <a:defRPr sz="1764" b="1"/>
            </a:lvl4pPr>
            <a:lvl5pPr marL="2016069" indent="0">
              <a:buNone/>
              <a:defRPr sz="1764" b="1"/>
            </a:lvl5pPr>
            <a:lvl6pPr marL="2520086" indent="0">
              <a:buNone/>
              <a:defRPr sz="1764" b="1"/>
            </a:lvl6pPr>
            <a:lvl7pPr marL="3024104" indent="0">
              <a:buNone/>
              <a:defRPr sz="1764" b="1"/>
            </a:lvl7pPr>
            <a:lvl8pPr marL="3528121" indent="0">
              <a:buNone/>
              <a:defRPr sz="1764" b="1"/>
            </a:lvl8pPr>
            <a:lvl9pPr marL="4032138" indent="0">
              <a:buNone/>
              <a:defRPr sz="1764" b="1"/>
            </a:lvl9pPr>
          </a:lstStyle>
          <a:p>
            <a:pPr lvl="0"/>
            <a:r>
              <a:rPr lang="es-ES"/>
              <a:t>Editar el estilo de texto del patrón</a:t>
            </a:r>
          </a:p>
        </p:txBody>
      </p:sp>
      <p:sp>
        <p:nvSpPr>
          <p:cNvPr id="6" name="Content Placeholder 5"/>
          <p:cNvSpPr>
            <a:spLocks noGrp="1"/>
          </p:cNvSpPr>
          <p:nvPr>
            <p:ph sz="quarter" idx="4"/>
          </p:nvPr>
        </p:nvSpPr>
        <p:spPr>
          <a:xfrm>
            <a:off x="5103317" y="2827487"/>
            <a:ext cx="4285579" cy="415880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A6378F8-B791-4FFA-AD4A-02360518B4E1}" type="datetimeFigureOut">
              <a:rPr lang="es-CO" smtClean="0"/>
              <a:t>23/06/2016</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B1EE2B1E-85D4-43F6-B0ED-BC11CCF27D58}" type="slidenum">
              <a:rPr lang="es-CO" smtClean="0"/>
              <a:t>‹Nº›</a:t>
            </a:fld>
            <a:endParaRPr lang="es-CO"/>
          </a:p>
        </p:txBody>
      </p:sp>
    </p:spTree>
    <p:extLst>
      <p:ext uri="{BB962C8B-B14F-4D97-AF65-F5344CB8AC3E}">
        <p14:creationId xmlns:p14="http://schemas.microsoft.com/office/powerpoint/2010/main" val="1348311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A6378F8-B791-4FFA-AD4A-02360518B4E1}" type="datetimeFigureOut">
              <a:rPr lang="es-CO" smtClean="0"/>
              <a:t>23/06/2016</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B1EE2B1E-85D4-43F6-B0ED-BC11CCF27D58}" type="slidenum">
              <a:rPr lang="es-CO" smtClean="0"/>
              <a:t>‹Nº›</a:t>
            </a:fld>
            <a:endParaRPr lang="es-CO"/>
          </a:p>
        </p:txBody>
      </p:sp>
    </p:spTree>
    <p:extLst>
      <p:ext uri="{BB962C8B-B14F-4D97-AF65-F5344CB8AC3E}">
        <p14:creationId xmlns:p14="http://schemas.microsoft.com/office/powerpoint/2010/main" val="2104123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378F8-B791-4FFA-AD4A-02360518B4E1}" type="datetimeFigureOut">
              <a:rPr lang="es-CO" smtClean="0"/>
              <a:t>23/06/2016</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B1EE2B1E-85D4-43F6-B0ED-BC11CCF27D58}" type="slidenum">
              <a:rPr lang="es-CO" smtClean="0"/>
              <a:t>‹Nº›</a:t>
            </a:fld>
            <a:endParaRPr lang="es-CO"/>
          </a:p>
        </p:txBody>
      </p:sp>
    </p:spTree>
    <p:extLst>
      <p:ext uri="{BB962C8B-B14F-4D97-AF65-F5344CB8AC3E}">
        <p14:creationId xmlns:p14="http://schemas.microsoft.com/office/powerpoint/2010/main" val="414477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4356" y="516043"/>
            <a:ext cx="3251264" cy="1806152"/>
          </a:xfrm>
        </p:spPr>
        <p:txBody>
          <a:bodyPr anchor="b"/>
          <a:lstStyle>
            <a:lvl1pPr>
              <a:defRPr sz="3528"/>
            </a:lvl1pPr>
          </a:lstStyle>
          <a:p>
            <a:r>
              <a:rPr lang="es-ES"/>
              <a:t>Haga clic para modificar el estilo de título del patrón</a:t>
            </a:r>
            <a:endParaRPr lang="en-US" dirty="0"/>
          </a:p>
        </p:txBody>
      </p:sp>
      <p:sp>
        <p:nvSpPr>
          <p:cNvPr id="3" name="Content Placeholder 2"/>
          <p:cNvSpPr>
            <a:spLocks noGrp="1"/>
          </p:cNvSpPr>
          <p:nvPr>
            <p:ph idx="1"/>
          </p:nvPr>
        </p:nvSpPr>
        <p:spPr>
          <a:xfrm>
            <a:off x="4285579" y="1114512"/>
            <a:ext cx="5103316" cy="5500879"/>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94356" y="2322195"/>
            <a:ext cx="3251264" cy="4302153"/>
          </a:xfrm>
        </p:spPr>
        <p:txBody>
          <a:bodyPr/>
          <a:lstStyle>
            <a:lvl1pPr marL="0" indent="0">
              <a:buNone/>
              <a:defRPr sz="1764"/>
            </a:lvl1pPr>
            <a:lvl2pPr marL="504017" indent="0">
              <a:buNone/>
              <a:defRPr sz="1543"/>
            </a:lvl2pPr>
            <a:lvl3pPr marL="1008035" indent="0">
              <a:buNone/>
              <a:defRPr sz="1323"/>
            </a:lvl3pPr>
            <a:lvl4pPr marL="1512052" indent="0">
              <a:buNone/>
              <a:defRPr sz="1102"/>
            </a:lvl4pPr>
            <a:lvl5pPr marL="2016069" indent="0">
              <a:buNone/>
              <a:defRPr sz="1102"/>
            </a:lvl5pPr>
            <a:lvl6pPr marL="2520086" indent="0">
              <a:buNone/>
              <a:defRPr sz="1102"/>
            </a:lvl6pPr>
            <a:lvl7pPr marL="3024104" indent="0">
              <a:buNone/>
              <a:defRPr sz="1102"/>
            </a:lvl7pPr>
            <a:lvl8pPr marL="3528121" indent="0">
              <a:buNone/>
              <a:defRPr sz="1102"/>
            </a:lvl8pPr>
            <a:lvl9pPr marL="4032138" indent="0">
              <a:buNone/>
              <a:defRPr sz="1102"/>
            </a:lvl9pPr>
          </a:lstStyle>
          <a:p>
            <a:pPr lvl="0"/>
            <a:r>
              <a:rPr lang="es-ES"/>
              <a:t>Editar el estilo de texto del patrón</a:t>
            </a:r>
          </a:p>
        </p:txBody>
      </p:sp>
      <p:sp>
        <p:nvSpPr>
          <p:cNvPr id="5" name="Date Placeholder 4"/>
          <p:cNvSpPr>
            <a:spLocks noGrp="1"/>
          </p:cNvSpPr>
          <p:nvPr>
            <p:ph type="dt" sz="half" idx="10"/>
          </p:nvPr>
        </p:nvSpPr>
        <p:spPr/>
        <p:txBody>
          <a:bodyPr/>
          <a:lstStyle/>
          <a:p>
            <a:fld id="{1A6378F8-B791-4FFA-AD4A-02360518B4E1}" type="datetimeFigureOut">
              <a:rPr lang="es-CO" smtClean="0"/>
              <a:t>23/06/2016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1EE2B1E-85D4-43F6-B0ED-BC11CCF27D58}" type="slidenum">
              <a:rPr lang="es-CO" smtClean="0"/>
              <a:t>‹Nº›</a:t>
            </a:fld>
            <a:endParaRPr lang="es-CO"/>
          </a:p>
        </p:txBody>
      </p:sp>
    </p:spTree>
    <p:extLst>
      <p:ext uri="{BB962C8B-B14F-4D97-AF65-F5344CB8AC3E}">
        <p14:creationId xmlns:p14="http://schemas.microsoft.com/office/powerpoint/2010/main" val="759792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4356" y="516043"/>
            <a:ext cx="3251264" cy="1806152"/>
          </a:xfrm>
        </p:spPr>
        <p:txBody>
          <a:bodyPr anchor="b"/>
          <a:lstStyle>
            <a:lvl1pPr>
              <a:defRPr sz="3528"/>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285579" y="1114512"/>
            <a:ext cx="5103316" cy="5500879"/>
          </a:xfrm>
        </p:spPr>
        <p:txBody>
          <a:bodyPr anchor="t"/>
          <a:lstStyle>
            <a:lvl1pPr marL="0" indent="0">
              <a:buNone/>
              <a:defRPr sz="3528"/>
            </a:lvl1pPr>
            <a:lvl2pPr marL="504017" indent="0">
              <a:buNone/>
              <a:defRPr sz="3087"/>
            </a:lvl2pPr>
            <a:lvl3pPr marL="1008035" indent="0">
              <a:buNone/>
              <a:defRPr sz="2646"/>
            </a:lvl3pPr>
            <a:lvl4pPr marL="1512052" indent="0">
              <a:buNone/>
              <a:defRPr sz="2205"/>
            </a:lvl4pPr>
            <a:lvl5pPr marL="2016069" indent="0">
              <a:buNone/>
              <a:defRPr sz="2205"/>
            </a:lvl5pPr>
            <a:lvl6pPr marL="2520086" indent="0">
              <a:buNone/>
              <a:defRPr sz="2205"/>
            </a:lvl6pPr>
            <a:lvl7pPr marL="3024104" indent="0">
              <a:buNone/>
              <a:defRPr sz="2205"/>
            </a:lvl7pPr>
            <a:lvl8pPr marL="3528121" indent="0">
              <a:buNone/>
              <a:defRPr sz="2205"/>
            </a:lvl8pPr>
            <a:lvl9pPr marL="4032138" indent="0">
              <a:buNone/>
              <a:defRPr sz="2205"/>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94356" y="2322195"/>
            <a:ext cx="3251264" cy="4302153"/>
          </a:xfrm>
        </p:spPr>
        <p:txBody>
          <a:bodyPr/>
          <a:lstStyle>
            <a:lvl1pPr marL="0" indent="0">
              <a:buNone/>
              <a:defRPr sz="1764"/>
            </a:lvl1pPr>
            <a:lvl2pPr marL="504017" indent="0">
              <a:buNone/>
              <a:defRPr sz="1543"/>
            </a:lvl2pPr>
            <a:lvl3pPr marL="1008035" indent="0">
              <a:buNone/>
              <a:defRPr sz="1323"/>
            </a:lvl3pPr>
            <a:lvl4pPr marL="1512052" indent="0">
              <a:buNone/>
              <a:defRPr sz="1102"/>
            </a:lvl4pPr>
            <a:lvl5pPr marL="2016069" indent="0">
              <a:buNone/>
              <a:defRPr sz="1102"/>
            </a:lvl5pPr>
            <a:lvl6pPr marL="2520086" indent="0">
              <a:buNone/>
              <a:defRPr sz="1102"/>
            </a:lvl6pPr>
            <a:lvl7pPr marL="3024104" indent="0">
              <a:buNone/>
              <a:defRPr sz="1102"/>
            </a:lvl7pPr>
            <a:lvl8pPr marL="3528121" indent="0">
              <a:buNone/>
              <a:defRPr sz="1102"/>
            </a:lvl8pPr>
            <a:lvl9pPr marL="4032138" indent="0">
              <a:buNone/>
              <a:defRPr sz="1102"/>
            </a:lvl9pPr>
          </a:lstStyle>
          <a:p>
            <a:pPr lvl="0"/>
            <a:r>
              <a:rPr lang="es-ES"/>
              <a:t>Editar el estilo de texto del patrón</a:t>
            </a:r>
          </a:p>
        </p:txBody>
      </p:sp>
      <p:sp>
        <p:nvSpPr>
          <p:cNvPr id="5" name="Date Placeholder 4"/>
          <p:cNvSpPr>
            <a:spLocks noGrp="1"/>
          </p:cNvSpPr>
          <p:nvPr>
            <p:ph type="dt" sz="half" idx="10"/>
          </p:nvPr>
        </p:nvSpPr>
        <p:spPr/>
        <p:txBody>
          <a:bodyPr/>
          <a:lstStyle/>
          <a:p>
            <a:fld id="{1A6378F8-B791-4FFA-AD4A-02360518B4E1}" type="datetimeFigureOut">
              <a:rPr lang="es-CO" smtClean="0"/>
              <a:t>23/06/2016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1EE2B1E-85D4-43F6-B0ED-BC11CCF27D58}" type="slidenum">
              <a:rPr lang="es-CO" smtClean="0"/>
              <a:t>‹Nº›</a:t>
            </a:fld>
            <a:endParaRPr lang="es-CO"/>
          </a:p>
        </p:txBody>
      </p:sp>
    </p:spTree>
    <p:extLst>
      <p:ext uri="{BB962C8B-B14F-4D97-AF65-F5344CB8AC3E}">
        <p14:creationId xmlns:p14="http://schemas.microsoft.com/office/powerpoint/2010/main" val="1087126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10081958" cy="7740650"/>
          </a:xfrm>
          <a:prstGeom prst="rect">
            <a:avLst/>
          </a:prstGeom>
        </p:spPr>
      </p:pic>
      <p:sp>
        <p:nvSpPr>
          <p:cNvPr id="2" name="Title Placeholder 1"/>
          <p:cNvSpPr>
            <a:spLocks noGrp="1"/>
          </p:cNvSpPr>
          <p:nvPr>
            <p:ph type="title"/>
          </p:nvPr>
        </p:nvSpPr>
        <p:spPr>
          <a:xfrm>
            <a:off x="693043" y="412120"/>
            <a:ext cx="8694539" cy="149616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93043" y="2060590"/>
            <a:ext cx="8694539" cy="4911371"/>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93043" y="7174437"/>
            <a:ext cx="2268141" cy="412118"/>
          </a:xfrm>
          <a:prstGeom prst="rect">
            <a:avLst/>
          </a:prstGeom>
        </p:spPr>
        <p:txBody>
          <a:bodyPr vert="horz" lIns="91440" tIns="45720" rIns="91440" bIns="45720" rtlCol="0" anchor="ctr"/>
          <a:lstStyle>
            <a:lvl1pPr algn="l">
              <a:defRPr sz="1323">
                <a:solidFill>
                  <a:schemeClr val="tx1">
                    <a:tint val="75000"/>
                  </a:schemeClr>
                </a:solidFill>
              </a:defRPr>
            </a:lvl1pPr>
          </a:lstStyle>
          <a:p>
            <a:fld id="{C764DE79-268F-4C1A-8933-263129D2AF90}" type="datetimeFigureOut">
              <a:rPr lang="en-US" smtClean="0"/>
              <a:t>6/23/2016</a:t>
            </a:fld>
            <a:endParaRPr lang="en-US" dirty="0"/>
          </a:p>
        </p:txBody>
      </p:sp>
      <p:sp>
        <p:nvSpPr>
          <p:cNvPr id="5" name="Footer Placeholder 4"/>
          <p:cNvSpPr>
            <a:spLocks noGrp="1"/>
          </p:cNvSpPr>
          <p:nvPr>
            <p:ph type="ftr" sz="quarter" idx="3"/>
          </p:nvPr>
        </p:nvSpPr>
        <p:spPr>
          <a:xfrm>
            <a:off x="3339207" y="7174437"/>
            <a:ext cx="3402211" cy="412118"/>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119441" y="7174437"/>
            <a:ext cx="2268141" cy="412118"/>
          </a:xfrm>
          <a:prstGeom prst="rect">
            <a:avLst/>
          </a:prstGeom>
        </p:spPr>
        <p:txBody>
          <a:bodyPr vert="horz" lIns="91440" tIns="45720" rIns="91440" bIns="45720" rtlCol="0" anchor="ctr"/>
          <a:lstStyle>
            <a:lvl1pPr algn="r">
              <a:defRPr sz="1323">
                <a:solidFill>
                  <a:schemeClr val="tx1">
                    <a:tint val="75000"/>
                  </a:schemeClr>
                </a:solidFill>
              </a:defRPr>
            </a:lvl1p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61077738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008035"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09" indent="-252009" algn="l" defTabSz="1008035" rtl="0" eaLnBrk="1" latinLnBrk="0" hangingPunct="1">
        <a:lnSpc>
          <a:spcPct val="90000"/>
        </a:lnSpc>
        <a:spcBef>
          <a:spcPts val="1102"/>
        </a:spcBef>
        <a:buFont typeface="Arial" panose="020B0604020202020204" pitchFamily="34" charset="0"/>
        <a:buChar char="•"/>
        <a:defRPr sz="3087" kern="1200">
          <a:solidFill>
            <a:schemeClr val="tx1"/>
          </a:solidFill>
          <a:latin typeface="+mn-lt"/>
          <a:ea typeface="+mn-ea"/>
          <a:cs typeface="+mn-cs"/>
        </a:defRPr>
      </a:lvl1pPr>
      <a:lvl2pPr marL="756026" indent="-252009" algn="l" defTabSz="1008035"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043" indent="-252009" algn="l" defTabSz="1008035"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060" indent="-252009" algn="l" defTabSz="1008035"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8078" indent="-252009" algn="l" defTabSz="1008035"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2095" indent="-252009" algn="l" defTabSz="1008035"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6112" indent="-252009" algn="l" defTabSz="1008035"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80130" indent="-252009" algn="l" defTabSz="1008035"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4147" indent="-252009" algn="l" defTabSz="1008035"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8035" rtl="0" eaLnBrk="1" latinLnBrk="0" hangingPunct="1">
        <a:defRPr sz="1984" kern="1200">
          <a:solidFill>
            <a:schemeClr val="tx1"/>
          </a:solidFill>
          <a:latin typeface="+mn-lt"/>
          <a:ea typeface="+mn-ea"/>
          <a:cs typeface="+mn-cs"/>
        </a:defRPr>
      </a:lvl1pPr>
      <a:lvl2pPr marL="504017" algn="l" defTabSz="1008035" rtl="0" eaLnBrk="1" latinLnBrk="0" hangingPunct="1">
        <a:defRPr sz="1984" kern="1200">
          <a:solidFill>
            <a:schemeClr val="tx1"/>
          </a:solidFill>
          <a:latin typeface="+mn-lt"/>
          <a:ea typeface="+mn-ea"/>
          <a:cs typeface="+mn-cs"/>
        </a:defRPr>
      </a:lvl2pPr>
      <a:lvl3pPr marL="1008035" algn="l" defTabSz="1008035" rtl="0" eaLnBrk="1" latinLnBrk="0" hangingPunct="1">
        <a:defRPr sz="1984" kern="1200">
          <a:solidFill>
            <a:schemeClr val="tx1"/>
          </a:solidFill>
          <a:latin typeface="+mn-lt"/>
          <a:ea typeface="+mn-ea"/>
          <a:cs typeface="+mn-cs"/>
        </a:defRPr>
      </a:lvl3pPr>
      <a:lvl4pPr marL="1512052" algn="l" defTabSz="1008035" rtl="0" eaLnBrk="1" latinLnBrk="0" hangingPunct="1">
        <a:defRPr sz="1984" kern="1200">
          <a:solidFill>
            <a:schemeClr val="tx1"/>
          </a:solidFill>
          <a:latin typeface="+mn-lt"/>
          <a:ea typeface="+mn-ea"/>
          <a:cs typeface="+mn-cs"/>
        </a:defRPr>
      </a:lvl4pPr>
      <a:lvl5pPr marL="2016069" algn="l" defTabSz="1008035" rtl="0" eaLnBrk="1" latinLnBrk="0" hangingPunct="1">
        <a:defRPr sz="1984" kern="1200">
          <a:solidFill>
            <a:schemeClr val="tx1"/>
          </a:solidFill>
          <a:latin typeface="+mn-lt"/>
          <a:ea typeface="+mn-ea"/>
          <a:cs typeface="+mn-cs"/>
        </a:defRPr>
      </a:lvl5pPr>
      <a:lvl6pPr marL="2520086" algn="l" defTabSz="1008035" rtl="0" eaLnBrk="1" latinLnBrk="0" hangingPunct="1">
        <a:defRPr sz="1984" kern="1200">
          <a:solidFill>
            <a:schemeClr val="tx1"/>
          </a:solidFill>
          <a:latin typeface="+mn-lt"/>
          <a:ea typeface="+mn-ea"/>
          <a:cs typeface="+mn-cs"/>
        </a:defRPr>
      </a:lvl6pPr>
      <a:lvl7pPr marL="3024104" algn="l" defTabSz="1008035" rtl="0" eaLnBrk="1" latinLnBrk="0" hangingPunct="1">
        <a:defRPr sz="1984" kern="1200">
          <a:solidFill>
            <a:schemeClr val="tx1"/>
          </a:solidFill>
          <a:latin typeface="+mn-lt"/>
          <a:ea typeface="+mn-ea"/>
          <a:cs typeface="+mn-cs"/>
        </a:defRPr>
      </a:lvl7pPr>
      <a:lvl8pPr marL="3528121" algn="l" defTabSz="1008035" rtl="0" eaLnBrk="1" latinLnBrk="0" hangingPunct="1">
        <a:defRPr sz="1984" kern="1200">
          <a:solidFill>
            <a:schemeClr val="tx1"/>
          </a:solidFill>
          <a:latin typeface="+mn-lt"/>
          <a:ea typeface="+mn-ea"/>
          <a:cs typeface="+mn-cs"/>
        </a:defRPr>
      </a:lvl8pPr>
      <a:lvl9pPr marL="4032138" algn="l" defTabSz="1008035"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98" y="1"/>
            <a:ext cx="10121623" cy="7650560"/>
          </a:xfrm>
          <a:prstGeom prst="rect">
            <a:avLst/>
          </a:prstGeom>
        </p:spPr>
      </p:pic>
      <p:sp>
        <p:nvSpPr>
          <p:cNvPr id="2" name="Rectángulo 1"/>
          <p:cNvSpPr/>
          <p:nvPr/>
        </p:nvSpPr>
        <p:spPr>
          <a:xfrm>
            <a:off x="2540000" y="2531166"/>
            <a:ext cx="7540625" cy="238502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0806" tIns="50403" rIns="100806" bIns="50403" numCol="1" spcCol="0" rtlCol="0" fromWordArt="0" anchor="ctr" anchorCtr="0" forceAA="0" compatLnSpc="1">
            <a:prstTxWarp prst="textNoShape">
              <a:avLst/>
            </a:prstTxWarp>
            <a:noAutofit/>
          </a:bodyPr>
          <a:lstStyle/>
          <a:p>
            <a:pPr algn="ctr"/>
            <a:r>
              <a:rPr lang="es-CO" sz="2646" b="1" dirty="0">
                <a:solidFill>
                  <a:schemeClr val="accent5"/>
                </a:solidFill>
              </a:rPr>
              <a:t>INFORME DE RESULTADOS ACUMULADO A MAYO DE 2016</a:t>
            </a:r>
          </a:p>
          <a:p>
            <a:pPr algn="ctr"/>
            <a:r>
              <a:rPr lang="es-CO" sz="2646" b="1" dirty="0">
                <a:solidFill>
                  <a:schemeClr val="accent5"/>
                </a:solidFill>
              </a:rPr>
              <a:t>REGIONAL NOROCCIDENTE </a:t>
            </a:r>
          </a:p>
          <a:p>
            <a:pPr algn="ctr"/>
            <a:endParaRPr lang="es-CO" sz="2646" b="1" dirty="0">
              <a:solidFill>
                <a:schemeClr val="accent5"/>
              </a:solidFill>
            </a:endParaRPr>
          </a:p>
          <a:p>
            <a:pPr algn="ctr"/>
            <a:r>
              <a:rPr lang="es-CO" sz="2646" b="1" dirty="0">
                <a:solidFill>
                  <a:schemeClr val="accent5"/>
                </a:solidFill>
              </a:rPr>
              <a:t>COOMEVA MEDICINA PREPAGADA  </a:t>
            </a:r>
          </a:p>
        </p:txBody>
      </p:sp>
    </p:spTree>
    <p:extLst>
      <p:ext uri="{BB962C8B-B14F-4D97-AF65-F5344CB8AC3E}">
        <p14:creationId xmlns:p14="http://schemas.microsoft.com/office/powerpoint/2010/main" val="7342881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484" y="1582058"/>
            <a:ext cx="7656074" cy="17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633" y="4009571"/>
            <a:ext cx="4619724" cy="275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ocumento 3"/>
          <p:cNvSpPr/>
          <p:nvPr/>
        </p:nvSpPr>
        <p:spPr>
          <a:xfrm>
            <a:off x="6168572" y="0"/>
            <a:ext cx="3912054" cy="653143"/>
          </a:xfrm>
          <a:prstGeom prst="flowChartDocument">
            <a:avLst/>
          </a:prstGeom>
        </p:spPr>
        <p:style>
          <a:lnRef idx="0">
            <a:schemeClr val="accent5"/>
          </a:lnRef>
          <a:fillRef idx="3">
            <a:schemeClr val="accent5"/>
          </a:fillRef>
          <a:effectRef idx="3">
            <a:schemeClr val="accent5"/>
          </a:effectRef>
          <a:fontRef idx="minor">
            <a:schemeClr val="lt1"/>
          </a:fontRef>
        </p:style>
        <p:txBody>
          <a:bodyPr rtlCol="0" anchor="ctr"/>
          <a:lstStyle/>
          <a:p>
            <a:pPr>
              <a:defRPr/>
            </a:pPr>
            <a:r>
              <a:rPr lang="es-CO" b="1" i="1">
                <a:latin typeface="Calibri" pitchFamily="34" charset="0"/>
              </a:rPr>
              <a:t>Resultados acum. a Mayo de 2016 Reg. Noroccidente - CEM</a:t>
            </a:r>
            <a:endParaRPr lang="es-CO" b="1" i="1" dirty="0">
              <a:latin typeface="Calibri" pitchFamily="34" charset="0"/>
            </a:endParaRPr>
          </a:p>
        </p:txBody>
      </p:sp>
    </p:spTree>
    <p:extLst>
      <p:ext uri="{BB962C8B-B14F-4D97-AF65-F5344CB8AC3E}">
        <p14:creationId xmlns:p14="http://schemas.microsoft.com/office/powerpoint/2010/main" val="3335009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74204" y="23991"/>
            <a:ext cx="8970373" cy="676583"/>
          </a:xfrm>
          <a:prstGeom prst="rect">
            <a:avLst/>
          </a:prstGeom>
          <a:gradFill>
            <a:gsLst>
              <a:gs pos="0">
                <a:schemeClr val="accent3">
                  <a:shade val="93000"/>
                  <a:satMod val="130000"/>
                  <a:lumMod val="0"/>
                  <a:lumOff val="100000"/>
                </a:schemeClr>
              </a:gs>
              <a:gs pos="50000">
                <a:schemeClr val="accent3">
                  <a:shade val="94000"/>
                  <a:satMod val="135000"/>
                  <a:lumMod val="78000"/>
                  <a:lumOff val="22000"/>
                </a:schemeClr>
              </a:gs>
            </a:gsLst>
            <a:path path="circle">
              <a:fillToRect l="100000" t="100000"/>
            </a:path>
          </a:gradFill>
          <a:ln>
            <a:noFill/>
          </a:ln>
          <a:effectLst>
            <a:outerShdw blurRad="76200" dist="12700" dir="8100000" sy="-23000" kx="800400" algn="br" rotWithShape="0">
              <a:prstClr val="black">
                <a:alpha val="20000"/>
              </a:prstClr>
            </a:outerShdw>
            <a:softEdge rad="127000"/>
          </a:effectLst>
        </p:spPr>
        <p:style>
          <a:lnRef idx="2">
            <a:schemeClr val="accent1">
              <a:shade val="50000"/>
            </a:schemeClr>
          </a:lnRef>
          <a:fillRef idx="1">
            <a:schemeClr val="accent1"/>
          </a:fillRef>
          <a:effectRef idx="0">
            <a:schemeClr val="accent1"/>
          </a:effectRef>
          <a:fontRef idx="minor">
            <a:schemeClr val="lt1"/>
          </a:fontRef>
        </p:style>
        <p:txBody>
          <a:bodyPr lIns="114839" tIns="57418" rIns="114839" bIns="57418" anchor="ctr"/>
          <a:lstStyle/>
          <a:p>
            <a:pPr lvl="0"/>
            <a:r>
              <a:rPr lang="es-CO" sz="2600" b="1" i="1" dirty="0">
                <a:solidFill>
                  <a:schemeClr val="tx1"/>
                </a:solidFill>
              </a:rPr>
              <a:t>Meta Crucialmente Importante (MCI) – Reg. Noroccidente</a:t>
            </a:r>
            <a:endParaRPr lang="es-CO" sz="2600" i="1" dirty="0">
              <a:solidFill>
                <a:schemeClr val="tx1"/>
              </a:solidFill>
            </a:endParaRPr>
          </a:p>
        </p:txBody>
      </p:sp>
      <p:sp>
        <p:nvSpPr>
          <p:cNvPr id="3" name="2 CuadroTexto"/>
          <p:cNvSpPr txBox="1"/>
          <p:nvPr/>
        </p:nvSpPr>
        <p:spPr>
          <a:xfrm>
            <a:off x="787947" y="941144"/>
            <a:ext cx="8494069" cy="742830"/>
          </a:xfrm>
          <a:prstGeom prst="rect">
            <a:avLst/>
          </a:prstGeom>
          <a:noFill/>
        </p:spPr>
        <p:txBody>
          <a:bodyPr wrap="square" lIns="114839" tIns="57418" rIns="114839" bIns="57418" rtlCol="0">
            <a:spAutoFit/>
          </a:bodyPr>
          <a:lstStyle/>
          <a:p>
            <a:pPr algn="just"/>
            <a:r>
              <a:rPr lang="es-CO" sz="2000" u="sng" dirty="0"/>
              <a:t>MCI MP REGIONAL</a:t>
            </a:r>
            <a:r>
              <a:rPr lang="es-CO" sz="2000" dirty="0"/>
              <a:t>: Mantener la tasa de deserción acumulada de MP en 112 (al 31 Dic 2016).</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464" y="1683975"/>
            <a:ext cx="6485035" cy="3755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356667" y="5439739"/>
            <a:ext cx="9287909" cy="1680780"/>
          </a:xfrm>
          <a:prstGeom prst="rect">
            <a:avLst/>
          </a:prstGeom>
          <a:noFill/>
        </p:spPr>
        <p:txBody>
          <a:bodyPr wrap="square" lIns="114839" tIns="57418" rIns="114839" bIns="57418" rtlCol="0">
            <a:spAutoFit/>
          </a:bodyPr>
          <a:lstStyle/>
          <a:p>
            <a:pPr algn="just"/>
            <a:r>
              <a:rPr lang="es-CO" sz="2000" dirty="0"/>
              <a:t>La tasa de deserción acumulada al final del 2015 bajo un 15% con relación al 2014. Para este año 2016 la meta es mantener esta tasa.  La gestión realizada en la regional evidencia un comportamiento similar al año anterior, lo cual se refleja en el gráfico: a mayo de 2016 la tasa es de 51 usuarios retirados por cada mil, siendo esta tasa inferior en un usuario menos con relación al mismo periodo del año anterior.</a:t>
            </a:r>
          </a:p>
        </p:txBody>
      </p:sp>
    </p:spTree>
    <p:extLst>
      <p:ext uri="{BB962C8B-B14F-4D97-AF65-F5344CB8AC3E}">
        <p14:creationId xmlns:p14="http://schemas.microsoft.com/office/powerpoint/2010/main" val="1635037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80625" cy="7740650"/>
          </a:xfrm>
          <a:prstGeom prst="rect">
            <a:avLst/>
          </a:prstGeom>
        </p:spPr>
      </p:pic>
    </p:spTree>
    <p:extLst>
      <p:ext uri="{BB962C8B-B14F-4D97-AF65-F5344CB8AC3E}">
        <p14:creationId xmlns:p14="http://schemas.microsoft.com/office/powerpoint/2010/main" val="2170298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429" y="1524000"/>
            <a:ext cx="7043584" cy="5355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ocumento 1"/>
          <p:cNvSpPr/>
          <p:nvPr/>
        </p:nvSpPr>
        <p:spPr>
          <a:xfrm>
            <a:off x="6415314" y="0"/>
            <a:ext cx="3665311" cy="653143"/>
          </a:xfrm>
          <a:prstGeom prst="flowChartDocumen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CO" b="1" i="1" dirty="0" smtClean="0">
              <a:solidFill>
                <a:schemeClr val="bg1"/>
              </a:solidFill>
            </a:endParaRPr>
          </a:p>
          <a:p>
            <a:pPr algn="ctr"/>
            <a:r>
              <a:rPr lang="es-CO" b="1" i="1" dirty="0" smtClean="0">
                <a:solidFill>
                  <a:schemeClr val="bg1"/>
                </a:solidFill>
              </a:rPr>
              <a:t>Resultados </a:t>
            </a:r>
            <a:r>
              <a:rPr lang="es-CO" b="1" i="1" dirty="0">
                <a:solidFill>
                  <a:schemeClr val="bg1"/>
                </a:solidFill>
              </a:rPr>
              <a:t>GECC a Abril de 2016 </a:t>
            </a:r>
          </a:p>
          <a:p>
            <a:pPr algn="ctr"/>
            <a:endParaRPr lang="es-CO" dirty="0">
              <a:solidFill>
                <a:schemeClr val="bg1"/>
              </a:solidFill>
            </a:endParaRPr>
          </a:p>
        </p:txBody>
      </p:sp>
    </p:spTree>
    <p:extLst>
      <p:ext uri="{BB962C8B-B14F-4D97-AF65-F5344CB8AC3E}">
        <p14:creationId xmlns:p14="http://schemas.microsoft.com/office/powerpoint/2010/main" val="416916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umento 1"/>
          <p:cNvSpPr/>
          <p:nvPr/>
        </p:nvSpPr>
        <p:spPr>
          <a:xfrm>
            <a:off x="6415314" y="0"/>
            <a:ext cx="3665311" cy="653143"/>
          </a:xfrm>
          <a:prstGeom prst="flowChartDocumen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CO" b="1" i="1" dirty="0" smtClean="0">
                <a:solidFill>
                  <a:schemeClr val="bg1"/>
                </a:solidFill>
              </a:rPr>
              <a:t>Resultados Población Nacional  mayo 2016</a:t>
            </a:r>
            <a:endParaRPr lang="es-CO" dirty="0">
              <a:solidFill>
                <a:schemeClr val="bg1"/>
              </a:solidFill>
            </a:endParaRPr>
          </a:p>
        </p:txBody>
      </p:sp>
      <p:sp>
        <p:nvSpPr>
          <p:cNvPr id="4" name="Anillo 3"/>
          <p:cNvSpPr/>
          <p:nvPr/>
        </p:nvSpPr>
        <p:spPr>
          <a:xfrm>
            <a:off x="7152140" y="808632"/>
            <a:ext cx="2191657" cy="1266912"/>
          </a:xfrm>
          <a:prstGeom prst="donut">
            <a:avLst>
              <a:gd name="adj" fmla="val 12129"/>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CO">
              <a:solidFill>
                <a:schemeClr val="tx1"/>
              </a:solidFill>
            </a:endParaRPr>
          </a:p>
        </p:txBody>
      </p:sp>
      <p:sp>
        <p:nvSpPr>
          <p:cNvPr id="5" name="CuadroTexto 4"/>
          <p:cNvSpPr txBox="1"/>
          <p:nvPr/>
        </p:nvSpPr>
        <p:spPr>
          <a:xfrm>
            <a:off x="7277212" y="1026589"/>
            <a:ext cx="1941511" cy="707886"/>
          </a:xfrm>
          <a:prstGeom prst="rect">
            <a:avLst/>
          </a:prstGeom>
          <a:noFill/>
        </p:spPr>
        <p:txBody>
          <a:bodyPr wrap="square" rtlCol="0">
            <a:spAutoFit/>
          </a:bodyPr>
          <a:lstStyle/>
          <a:p>
            <a:pPr algn="ctr"/>
            <a:r>
              <a:rPr lang="es-CO" sz="2000" b="1" dirty="0" smtClean="0">
                <a:solidFill>
                  <a:srgbClr val="0070C0"/>
                </a:solidFill>
              </a:rPr>
              <a:t>361.415</a:t>
            </a:r>
          </a:p>
          <a:p>
            <a:pPr algn="ctr"/>
            <a:r>
              <a:rPr lang="es-CO" sz="2000" b="1" dirty="0" smtClean="0">
                <a:solidFill>
                  <a:srgbClr val="0070C0"/>
                </a:solidFill>
              </a:rPr>
              <a:t>Usuarios MP</a:t>
            </a:r>
            <a:endParaRPr lang="es-CO" sz="2000" b="1" dirty="0">
              <a:solidFill>
                <a:srgbClr val="0070C0"/>
              </a:solidFill>
            </a:endParaRPr>
          </a:p>
        </p:txBody>
      </p:sp>
      <p:pic>
        <p:nvPicPr>
          <p:cNvPr id="6" name="Imagen 5"/>
          <p:cNvPicPr>
            <a:picLocks noChangeAspect="1"/>
          </p:cNvPicPr>
          <p:nvPr/>
        </p:nvPicPr>
        <p:blipFill>
          <a:blip r:embed="rId2"/>
          <a:stretch>
            <a:fillRect/>
          </a:stretch>
        </p:blipFill>
        <p:spPr>
          <a:xfrm>
            <a:off x="0" y="1521321"/>
            <a:ext cx="5372437" cy="3226323"/>
          </a:xfrm>
          <a:prstGeom prst="rect">
            <a:avLst/>
          </a:prstGeom>
        </p:spPr>
      </p:pic>
      <p:pic>
        <p:nvPicPr>
          <p:cNvPr id="7" name="Imagen 6"/>
          <p:cNvPicPr>
            <a:picLocks noChangeAspect="1"/>
          </p:cNvPicPr>
          <p:nvPr/>
        </p:nvPicPr>
        <p:blipFill>
          <a:blip r:embed="rId3"/>
          <a:stretch>
            <a:fillRect/>
          </a:stretch>
        </p:blipFill>
        <p:spPr>
          <a:xfrm>
            <a:off x="4804121" y="4267200"/>
            <a:ext cx="5229558" cy="3140520"/>
          </a:xfrm>
          <a:prstGeom prst="rect">
            <a:avLst/>
          </a:prstGeom>
        </p:spPr>
      </p:pic>
      <p:sp>
        <p:nvSpPr>
          <p:cNvPr id="8" name="CuadroTexto 7"/>
          <p:cNvSpPr txBox="1"/>
          <p:nvPr/>
        </p:nvSpPr>
        <p:spPr>
          <a:xfrm>
            <a:off x="5849257" y="2616704"/>
            <a:ext cx="3976914" cy="646331"/>
          </a:xfrm>
          <a:prstGeom prst="rect">
            <a:avLst/>
          </a:prstGeom>
          <a:noFill/>
        </p:spPr>
        <p:txBody>
          <a:bodyPr wrap="square" rtlCol="0">
            <a:spAutoFit/>
          </a:bodyPr>
          <a:lstStyle/>
          <a:p>
            <a:pPr algn="ctr"/>
            <a:r>
              <a:rPr lang="es-CO" dirty="0" smtClean="0"/>
              <a:t>Crecimiento acumulado de </a:t>
            </a:r>
            <a:r>
              <a:rPr lang="es-CO" b="1" dirty="0" smtClean="0"/>
              <a:t>3.984 </a:t>
            </a:r>
            <a:r>
              <a:rPr lang="es-CO" dirty="0" smtClean="0"/>
              <a:t>usuarios frente al cierre del año 2015 </a:t>
            </a:r>
            <a:endParaRPr lang="es-CO" dirty="0"/>
          </a:p>
        </p:txBody>
      </p:sp>
      <p:sp>
        <p:nvSpPr>
          <p:cNvPr id="9" name="CuadroTexto 8"/>
          <p:cNvSpPr txBox="1"/>
          <p:nvPr/>
        </p:nvSpPr>
        <p:spPr>
          <a:xfrm>
            <a:off x="697761" y="5499780"/>
            <a:ext cx="3976914" cy="923330"/>
          </a:xfrm>
          <a:prstGeom prst="rect">
            <a:avLst/>
          </a:prstGeom>
          <a:noFill/>
        </p:spPr>
        <p:txBody>
          <a:bodyPr wrap="square" rtlCol="0">
            <a:spAutoFit/>
          </a:bodyPr>
          <a:lstStyle/>
          <a:p>
            <a:pPr algn="ctr"/>
            <a:r>
              <a:rPr lang="es-CO" dirty="0" smtClean="0"/>
              <a:t>El plan familiar presenta el mayor crecimiento neto (</a:t>
            </a:r>
            <a:r>
              <a:rPr lang="es-CO" b="1" dirty="0" smtClean="0"/>
              <a:t>3.619</a:t>
            </a:r>
            <a:r>
              <a:rPr lang="es-CO" dirty="0" smtClean="0"/>
              <a:t> usuarios), seguido del plan asociado (</a:t>
            </a:r>
            <a:r>
              <a:rPr lang="es-CO" b="1" dirty="0" smtClean="0"/>
              <a:t>673</a:t>
            </a:r>
            <a:r>
              <a:rPr lang="es-CO" dirty="0" smtClean="0"/>
              <a:t> usuarios)</a:t>
            </a:r>
            <a:endParaRPr lang="es-CO" dirty="0"/>
          </a:p>
        </p:txBody>
      </p:sp>
    </p:spTree>
    <p:extLst>
      <p:ext uri="{BB962C8B-B14F-4D97-AF65-F5344CB8AC3E}">
        <p14:creationId xmlns:p14="http://schemas.microsoft.com/office/powerpoint/2010/main" val="2100173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753587" y="131647"/>
            <a:ext cx="8811604" cy="568930"/>
          </a:xfrm>
          <a:prstGeom prst="rect">
            <a:avLst/>
          </a:prstGeom>
          <a:gradFill>
            <a:gsLst>
              <a:gs pos="0">
                <a:schemeClr val="accent3">
                  <a:shade val="93000"/>
                  <a:satMod val="130000"/>
                  <a:lumMod val="0"/>
                  <a:lumOff val="100000"/>
                </a:schemeClr>
              </a:gs>
              <a:gs pos="50000">
                <a:schemeClr val="accent3">
                  <a:shade val="94000"/>
                  <a:satMod val="135000"/>
                  <a:lumMod val="78000"/>
                  <a:lumOff val="22000"/>
                </a:schemeClr>
              </a:gs>
            </a:gsLst>
            <a:path path="circle">
              <a:fillToRect l="100000" t="100000"/>
            </a:path>
          </a:gradFill>
          <a:ln>
            <a:noFill/>
          </a:ln>
          <a:effectLst>
            <a:outerShdw blurRad="76200" dist="12700" dir="8100000" sy="-23000" kx="800400" algn="br" rotWithShape="0">
              <a:prstClr val="black">
                <a:alpha val="20000"/>
              </a:prstClr>
            </a:outerShdw>
            <a:softEdge rad="127000"/>
          </a:effectLst>
        </p:spPr>
        <p:style>
          <a:lnRef idx="2">
            <a:schemeClr val="accent1">
              <a:shade val="50000"/>
            </a:schemeClr>
          </a:lnRef>
          <a:fillRef idx="1">
            <a:schemeClr val="accent1"/>
          </a:fillRef>
          <a:effectRef idx="0">
            <a:schemeClr val="accent1"/>
          </a:effectRef>
          <a:fontRef idx="minor">
            <a:schemeClr val="lt1"/>
          </a:fontRef>
        </p:style>
        <p:txBody>
          <a:bodyPr lIns="114839" tIns="57418" rIns="114839" bIns="57418" anchor="ctr"/>
          <a:lstStyle/>
          <a:p>
            <a:pPr>
              <a:defRPr/>
            </a:pPr>
            <a:r>
              <a:rPr lang="es-CO" sz="2600" b="1" i="1" dirty="0">
                <a:solidFill>
                  <a:prstClr val="black"/>
                </a:solidFill>
              </a:rPr>
              <a:t>Población por Regionales acumulada a Mayo de 2016</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905" y="1443001"/>
            <a:ext cx="7932631" cy="5190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6818574" y="781854"/>
            <a:ext cx="2741711" cy="669955"/>
          </a:xfrm>
          <a:prstGeom prst="rect">
            <a:avLst/>
          </a:prstGeom>
        </p:spPr>
        <p:style>
          <a:lnRef idx="0">
            <a:schemeClr val="accent6"/>
          </a:lnRef>
          <a:fillRef idx="3">
            <a:schemeClr val="accent6"/>
          </a:fillRef>
          <a:effectRef idx="3">
            <a:schemeClr val="accent6"/>
          </a:effectRef>
          <a:fontRef idx="minor">
            <a:schemeClr val="lt1"/>
          </a:fontRef>
        </p:style>
        <p:txBody>
          <a:bodyPr wrap="none" lIns="114839" tIns="57418" rIns="114839" bIns="57418" rtlCol="0">
            <a:spAutoFit/>
          </a:bodyPr>
          <a:lstStyle/>
          <a:p>
            <a:r>
              <a:rPr lang="es-CO" b="1" dirty="0" smtClean="0"/>
              <a:t>Crecimiento mes: 2.485</a:t>
            </a:r>
          </a:p>
          <a:p>
            <a:r>
              <a:rPr lang="es-CO" b="1" dirty="0" smtClean="0"/>
              <a:t>Crecimiento </a:t>
            </a:r>
            <a:r>
              <a:rPr lang="es-CO" b="1" dirty="0" err="1" smtClean="0"/>
              <a:t>Acum</a:t>
            </a:r>
            <a:r>
              <a:rPr lang="es-CO" b="1" dirty="0" smtClean="0"/>
              <a:t>.:  3.983</a:t>
            </a:r>
          </a:p>
        </p:txBody>
      </p:sp>
    </p:spTree>
    <p:extLst>
      <p:ext uri="{BB962C8B-B14F-4D97-AF65-F5344CB8AC3E}">
        <p14:creationId xmlns:p14="http://schemas.microsoft.com/office/powerpoint/2010/main" val="346417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umento 1"/>
          <p:cNvSpPr/>
          <p:nvPr/>
        </p:nvSpPr>
        <p:spPr>
          <a:xfrm>
            <a:off x="5849258" y="0"/>
            <a:ext cx="4231368" cy="653143"/>
          </a:xfrm>
          <a:prstGeom prst="flowChartDocumen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CO" b="1" i="1" dirty="0" smtClean="0">
                <a:solidFill>
                  <a:schemeClr val="bg1"/>
                </a:solidFill>
              </a:rPr>
              <a:t>Gestión Comercial  Regional Noroccidente  </a:t>
            </a:r>
          </a:p>
          <a:p>
            <a:pPr algn="ctr"/>
            <a:r>
              <a:rPr lang="es-CO" b="1" i="1" dirty="0" smtClean="0">
                <a:solidFill>
                  <a:schemeClr val="bg1"/>
                </a:solidFill>
              </a:rPr>
              <a:t>mayo 2016</a:t>
            </a:r>
            <a:endParaRPr lang="es-CO" dirty="0">
              <a:solidFill>
                <a:schemeClr val="bg1"/>
              </a:solidFill>
            </a:endParaRPr>
          </a:p>
        </p:txBody>
      </p:sp>
      <p:sp>
        <p:nvSpPr>
          <p:cNvPr id="4" name="Anillo 3"/>
          <p:cNvSpPr/>
          <p:nvPr/>
        </p:nvSpPr>
        <p:spPr>
          <a:xfrm>
            <a:off x="7152140" y="808632"/>
            <a:ext cx="2191657" cy="1266912"/>
          </a:xfrm>
          <a:prstGeom prst="donut">
            <a:avLst>
              <a:gd name="adj" fmla="val 12129"/>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CO">
              <a:solidFill>
                <a:schemeClr val="tx1"/>
              </a:solidFill>
            </a:endParaRPr>
          </a:p>
        </p:txBody>
      </p:sp>
      <p:sp>
        <p:nvSpPr>
          <p:cNvPr id="5" name="CuadroTexto 4"/>
          <p:cNvSpPr txBox="1"/>
          <p:nvPr/>
        </p:nvSpPr>
        <p:spPr>
          <a:xfrm>
            <a:off x="7277212" y="1052793"/>
            <a:ext cx="1941511" cy="707886"/>
          </a:xfrm>
          <a:prstGeom prst="rect">
            <a:avLst/>
          </a:prstGeom>
          <a:noFill/>
        </p:spPr>
        <p:txBody>
          <a:bodyPr wrap="square" rtlCol="0">
            <a:spAutoFit/>
          </a:bodyPr>
          <a:lstStyle/>
          <a:p>
            <a:pPr algn="ctr"/>
            <a:r>
              <a:rPr lang="es-CO" sz="2000" b="1" dirty="0" smtClean="0">
                <a:solidFill>
                  <a:srgbClr val="0070C0"/>
                </a:solidFill>
              </a:rPr>
              <a:t>110.651</a:t>
            </a:r>
          </a:p>
          <a:p>
            <a:pPr algn="ctr"/>
            <a:r>
              <a:rPr lang="es-CO" sz="2000" b="1" dirty="0" smtClean="0">
                <a:solidFill>
                  <a:srgbClr val="0070C0"/>
                </a:solidFill>
              </a:rPr>
              <a:t>Usuarios MP</a:t>
            </a:r>
            <a:endParaRPr lang="es-CO" sz="2000" b="1" dirty="0">
              <a:solidFill>
                <a:srgbClr val="0070C0"/>
              </a:solidFill>
            </a:endParaRPr>
          </a:p>
        </p:txBody>
      </p:sp>
      <p:sp>
        <p:nvSpPr>
          <p:cNvPr id="8" name="CuadroTexto 7"/>
          <p:cNvSpPr txBox="1"/>
          <p:nvPr/>
        </p:nvSpPr>
        <p:spPr>
          <a:xfrm>
            <a:off x="5849257" y="2616704"/>
            <a:ext cx="3976914" cy="646331"/>
          </a:xfrm>
          <a:prstGeom prst="rect">
            <a:avLst/>
          </a:prstGeom>
          <a:noFill/>
        </p:spPr>
        <p:txBody>
          <a:bodyPr wrap="square" rtlCol="0">
            <a:spAutoFit/>
          </a:bodyPr>
          <a:lstStyle/>
          <a:p>
            <a:pPr algn="ctr"/>
            <a:r>
              <a:rPr lang="es-CO" dirty="0" smtClean="0"/>
              <a:t>Cumplimiento acumulado del </a:t>
            </a:r>
            <a:r>
              <a:rPr lang="es-CO" b="1" dirty="0" smtClean="0"/>
              <a:t>101,1% </a:t>
            </a:r>
            <a:r>
              <a:rPr lang="es-CO" dirty="0" smtClean="0"/>
              <a:t>en población total.</a:t>
            </a:r>
            <a:endParaRPr lang="es-CO" dirty="0"/>
          </a:p>
        </p:txBody>
      </p:sp>
      <p:sp>
        <p:nvSpPr>
          <p:cNvPr id="9" name="CuadroTexto 8"/>
          <p:cNvSpPr txBox="1"/>
          <p:nvPr/>
        </p:nvSpPr>
        <p:spPr>
          <a:xfrm>
            <a:off x="697761" y="5247720"/>
            <a:ext cx="3976914" cy="1200329"/>
          </a:xfrm>
          <a:prstGeom prst="rect">
            <a:avLst/>
          </a:prstGeom>
          <a:noFill/>
        </p:spPr>
        <p:txBody>
          <a:bodyPr wrap="square" rtlCol="0">
            <a:spAutoFit/>
          </a:bodyPr>
          <a:lstStyle/>
          <a:p>
            <a:pPr algn="ctr"/>
            <a:r>
              <a:rPr lang="es-CO" dirty="0" smtClean="0"/>
              <a:t>Cumplimiento por plan:</a:t>
            </a:r>
          </a:p>
          <a:p>
            <a:pPr algn="ctr"/>
            <a:r>
              <a:rPr lang="es-CO" dirty="0" smtClean="0"/>
              <a:t>Asociado: </a:t>
            </a:r>
            <a:r>
              <a:rPr lang="es-CO" b="1" dirty="0" smtClean="0"/>
              <a:t>100,1%</a:t>
            </a:r>
          </a:p>
          <a:p>
            <a:pPr algn="ctr"/>
            <a:r>
              <a:rPr lang="es-CO" dirty="0" smtClean="0"/>
              <a:t>Colectivo: </a:t>
            </a:r>
            <a:r>
              <a:rPr lang="es-CO" b="1" dirty="0" smtClean="0"/>
              <a:t>102,1%</a:t>
            </a:r>
          </a:p>
          <a:p>
            <a:pPr algn="ctr"/>
            <a:r>
              <a:rPr lang="es-CO" dirty="0" smtClean="0"/>
              <a:t>Familiar: </a:t>
            </a:r>
            <a:r>
              <a:rPr lang="es-CO" b="1" dirty="0" smtClean="0"/>
              <a:t>102,1%</a:t>
            </a:r>
            <a:endParaRPr lang="es-CO" b="1" dirty="0"/>
          </a:p>
        </p:txBody>
      </p:sp>
      <p:pic>
        <p:nvPicPr>
          <p:cNvPr id="3" name="Imagen 2"/>
          <p:cNvPicPr>
            <a:picLocks noChangeAspect="1"/>
          </p:cNvPicPr>
          <p:nvPr/>
        </p:nvPicPr>
        <p:blipFill>
          <a:blip r:embed="rId2"/>
          <a:stretch>
            <a:fillRect/>
          </a:stretch>
        </p:blipFill>
        <p:spPr>
          <a:xfrm>
            <a:off x="-49916" y="1596571"/>
            <a:ext cx="5834450" cy="2923707"/>
          </a:xfrm>
          <a:prstGeom prst="rect">
            <a:avLst/>
          </a:prstGeom>
        </p:spPr>
      </p:pic>
      <p:pic>
        <p:nvPicPr>
          <p:cNvPr id="11" name="Imagen 10"/>
          <p:cNvPicPr>
            <a:picLocks noChangeAspect="1"/>
          </p:cNvPicPr>
          <p:nvPr/>
        </p:nvPicPr>
        <p:blipFill>
          <a:blip r:embed="rId3"/>
          <a:stretch>
            <a:fillRect/>
          </a:stretch>
        </p:blipFill>
        <p:spPr>
          <a:xfrm>
            <a:off x="4674675" y="4184248"/>
            <a:ext cx="5412096" cy="2991244"/>
          </a:xfrm>
          <a:prstGeom prst="rect">
            <a:avLst/>
          </a:prstGeom>
        </p:spPr>
      </p:pic>
    </p:spTree>
    <p:extLst>
      <p:ext uri="{BB962C8B-B14F-4D97-AF65-F5344CB8AC3E}">
        <p14:creationId xmlns:p14="http://schemas.microsoft.com/office/powerpoint/2010/main" val="2071661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533798" y="4560470"/>
            <a:ext cx="4138939" cy="1600438"/>
          </a:xfrm>
          <a:prstGeom prst="rect">
            <a:avLst/>
          </a:prstGeom>
          <a:noFill/>
        </p:spPr>
        <p:txBody>
          <a:bodyPr wrap="square" rtlCol="0">
            <a:spAutoFit/>
          </a:bodyPr>
          <a:lstStyle/>
          <a:p>
            <a:pPr algn="just"/>
            <a:r>
              <a:rPr lang="es-CO" sz="1400" dirty="0"/>
              <a:t>Actualmente se cuentan con </a:t>
            </a:r>
            <a:r>
              <a:rPr lang="es-CO" sz="1400" b="1" dirty="0" smtClean="0"/>
              <a:t>649</a:t>
            </a:r>
            <a:r>
              <a:rPr lang="es-CO" sz="1400" dirty="0" smtClean="0"/>
              <a:t> Colectivos en la regional noroccidente </a:t>
            </a:r>
            <a:r>
              <a:rPr lang="es-CO" sz="1400" dirty="0"/>
              <a:t>de los cuales </a:t>
            </a:r>
            <a:r>
              <a:rPr lang="es-CO" sz="1400" dirty="0" smtClean="0"/>
              <a:t> </a:t>
            </a:r>
            <a:r>
              <a:rPr lang="es-CO" sz="1400" b="1" dirty="0" smtClean="0"/>
              <a:t>299</a:t>
            </a:r>
            <a:r>
              <a:rPr lang="es-CO" sz="1400" dirty="0" smtClean="0"/>
              <a:t> tienen </a:t>
            </a:r>
            <a:r>
              <a:rPr lang="es-CO" sz="1400" dirty="0"/>
              <a:t>productos de Medicina Integral, </a:t>
            </a:r>
            <a:r>
              <a:rPr lang="es-CO" sz="1400" b="1" dirty="0" smtClean="0"/>
              <a:t>142 </a:t>
            </a:r>
            <a:r>
              <a:rPr lang="es-CO" sz="1400" dirty="0" smtClean="0"/>
              <a:t>Salud </a:t>
            </a:r>
            <a:r>
              <a:rPr lang="es-CO" sz="1400" dirty="0"/>
              <a:t>Oral y </a:t>
            </a:r>
            <a:r>
              <a:rPr lang="es-CO" sz="1400" b="1" dirty="0" smtClean="0"/>
              <a:t>366</a:t>
            </a:r>
            <a:r>
              <a:rPr lang="es-CO" sz="1400" dirty="0" smtClean="0"/>
              <a:t> Coomeva </a:t>
            </a:r>
            <a:r>
              <a:rPr lang="es-CO" sz="1400" dirty="0"/>
              <a:t>Emergencia </a:t>
            </a:r>
            <a:r>
              <a:rPr lang="es-CO" sz="1400" dirty="0" smtClean="0"/>
              <a:t>Médica.</a:t>
            </a:r>
          </a:p>
          <a:p>
            <a:pPr algn="just"/>
            <a:endParaRPr lang="es-CO" sz="1400" dirty="0"/>
          </a:p>
          <a:p>
            <a:pPr algn="just"/>
            <a:r>
              <a:rPr lang="es-CO" sz="1400" dirty="0" smtClean="0"/>
              <a:t>Se puede presentar  que en </a:t>
            </a:r>
            <a:r>
              <a:rPr lang="es-CO" sz="1400" dirty="0"/>
              <a:t>las diferentes líneas de servicio </a:t>
            </a:r>
            <a:r>
              <a:rPr lang="es-CO" sz="1400" dirty="0" smtClean="0"/>
              <a:t>sea la misma Empresa la contratante.</a:t>
            </a:r>
            <a:endParaRPr lang="es-CO" sz="1400" dirty="0"/>
          </a:p>
        </p:txBody>
      </p:sp>
      <p:sp>
        <p:nvSpPr>
          <p:cNvPr id="14" name="13 CuadroTexto"/>
          <p:cNvSpPr txBox="1"/>
          <p:nvPr/>
        </p:nvSpPr>
        <p:spPr>
          <a:xfrm>
            <a:off x="914399" y="4199709"/>
            <a:ext cx="1688411" cy="276999"/>
          </a:xfrm>
          <a:prstGeom prst="rect">
            <a:avLst/>
          </a:prstGeom>
          <a:noFill/>
        </p:spPr>
        <p:txBody>
          <a:bodyPr wrap="none" rtlCol="0">
            <a:spAutoFit/>
          </a:bodyPr>
          <a:lstStyle/>
          <a:p>
            <a:r>
              <a:rPr lang="es-CO" sz="1200" dirty="0" smtClean="0"/>
              <a:t>Fuente: SIAS- Abril 2016</a:t>
            </a:r>
            <a:endParaRPr lang="es-CO" sz="1200" dirty="0"/>
          </a:p>
        </p:txBody>
      </p:sp>
      <p:pic>
        <p:nvPicPr>
          <p:cNvPr id="7" name="2 Imagen"/>
          <p:cNvPicPr>
            <a:picLocks noChangeAspect="1"/>
          </p:cNvPicPr>
          <p:nvPr/>
        </p:nvPicPr>
        <p:blipFill rotWithShape="1">
          <a:blip r:embed="rId2"/>
          <a:srcRect l="27749" t="38546" r="36229" b="22647"/>
          <a:stretch/>
        </p:blipFill>
        <p:spPr>
          <a:xfrm>
            <a:off x="914399" y="1474309"/>
            <a:ext cx="4238171" cy="2740640"/>
          </a:xfrm>
          <a:prstGeom prst="rect">
            <a:avLst/>
          </a:prstGeom>
        </p:spPr>
      </p:pic>
      <p:sp>
        <p:nvSpPr>
          <p:cNvPr id="9" name="8 CuadroTexto"/>
          <p:cNvSpPr txBox="1"/>
          <p:nvPr/>
        </p:nvSpPr>
        <p:spPr>
          <a:xfrm>
            <a:off x="1496958" y="1227790"/>
            <a:ext cx="2788585" cy="276999"/>
          </a:xfrm>
          <a:prstGeom prst="rect">
            <a:avLst/>
          </a:prstGeom>
          <a:noFill/>
        </p:spPr>
        <p:txBody>
          <a:bodyPr wrap="none" rtlCol="0">
            <a:spAutoFit/>
          </a:bodyPr>
          <a:lstStyle/>
          <a:p>
            <a:pPr algn="ctr"/>
            <a:r>
              <a:rPr lang="es-CO" sz="1200" b="1" dirty="0" smtClean="0"/>
              <a:t>COLECTIVOS POR LINEA  NOROCCIDENTE</a:t>
            </a:r>
            <a:endParaRPr lang="es-CO" sz="1200" b="1" dirty="0"/>
          </a:p>
        </p:txBody>
      </p:sp>
      <p:pic>
        <p:nvPicPr>
          <p:cNvPr id="11" name="3 Imagen"/>
          <p:cNvPicPr>
            <a:picLocks noChangeAspect="1"/>
          </p:cNvPicPr>
          <p:nvPr/>
        </p:nvPicPr>
        <p:blipFill rotWithShape="1">
          <a:blip r:embed="rId3"/>
          <a:srcRect l="32727" t="38546" r="42965" b="28897"/>
          <a:stretch/>
        </p:blipFill>
        <p:spPr>
          <a:xfrm>
            <a:off x="5533798" y="1296729"/>
            <a:ext cx="4232276" cy="2944476"/>
          </a:xfrm>
          <a:prstGeom prst="rect">
            <a:avLst/>
          </a:prstGeom>
        </p:spPr>
      </p:pic>
      <p:sp>
        <p:nvSpPr>
          <p:cNvPr id="8" name="Documento 7"/>
          <p:cNvSpPr/>
          <p:nvPr/>
        </p:nvSpPr>
        <p:spPr>
          <a:xfrm>
            <a:off x="6168572" y="0"/>
            <a:ext cx="3912054" cy="653143"/>
          </a:xfrm>
          <a:prstGeom prst="flowChartDocumen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CO" b="1" i="1" dirty="0" smtClean="0">
                <a:solidFill>
                  <a:schemeClr val="bg1"/>
                </a:solidFill>
              </a:rPr>
              <a:t>Gestión comercial colectivos Regional Noroccidente</a:t>
            </a:r>
          </a:p>
        </p:txBody>
      </p:sp>
      <p:sp>
        <p:nvSpPr>
          <p:cNvPr id="13" name="10 Rectángulo"/>
          <p:cNvSpPr/>
          <p:nvPr/>
        </p:nvSpPr>
        <p:spPr>
          <a:xfrm>
            <a:off x="914398" y="4583449"/>
            <a:ext cx="4430689" cy="3108543"/>
          </a:xfrm>
          <a:prstGeom prst="rect">
            <a:avLst/>
          </a:prstGeom>
        </p:spPr>
        <p:txBody>
          <a:bodyPr wrap="square">
            <a:spAutoFit/>
          </a:bodyPr>
          <a:lstStyle/>
          <a:p>
            <a:r>
              <a:rPr lang="es-CO" sz="1400" dirty="0" smtClean="0"/>
              <a:t>Algunas de las principales  </a:t>
            </a:r>
            <a:r>
              <a:rPr lang="es-CO" sz="1400" dirty="0"/>
              <a:t>empresas </a:t>
            </a:r>
            <a:r>
              <a:rPr lang="es-CO" sz="1400" dirty="0" smtClean="0"/>
              <a:t>afiliadas son :</a:t>
            </a:r>
          </a:p>
          <a:p>
            <a:pPr marL="285750" indent="-285750">
              <a:buFont typeface="Arial" pitchFamily="34" charset="0"/>
              <a:buChar char="•"/>
            </a:pPr>
            <a:r>
              <a:rPr lang="es-CO" sz="1400" dirty="0" smtClean="0"/>
              <a:t>ISA </a:t>
            </a:r>
          </a:p>
          <a:p>
            <a:pPr marL="285750" indent="-285750">
              <a:buFont typeface="Arial" pitchFamily="34" charset="0"/>
              <a:buChar char="•"/>
            </a:pPr>
            <a:r>
              <a:rPr lang="es-CO" sz="1400" dirty="0" err="1" smtClean="0"/>
              <a:t>Nutresa</a:t>
            </a:r>
            <a:endParaRPr lang="es-CO" sz="1400" dirty="0" smtClean="0"/>
          </a:p>
          <a:p>
            <a:pPr marL="285750" indent="-285750">
              <a:buFont typeface="Arial" pitchFamily="34" charset="0"/>
              <a:buChar char="•"/>
            </a:pPr>
            <a:r>
              <a:rPr lang="es-CO" sz="1400" dirty="0" smtClean="0">
                <a:cs typeface="Arial" pitchFamily="34" charset="0"/>
              </a:rPr>
              <a:t>Fondo de Empleados Éxito</a:t>
            </a:r>
          </a:p>
          <a:p>
            <a:pPr marL="285750" indent="-285750">
              <a:buFont typeface="Arial" pitchFamily="34" charset="0"/>
              <a:buChar char="•"/>
            </a:pPr>
            <a:r>
              <a:rPr lang="es-CO" sz="1400" dirty="0" smtClean="0">
                <a:cs typeface="Arial" pitchFamily="34" charset="0"/>
              </a:rPr>
              <a:t>Uniban</a:t>
            </a:r>
          </a:p>
          <a:p>
            <a:pPr marL="285750" indent="-285750">
              <a:buFont typeface="Arial" pitchFamily="34" charset="0"/>
              <a:buChar char="•"/>
            </a:pPr>
            <a:r>
              <a:rPr lang="es-CO" sz="1400" dirty="0" err="1" smtClean="0">
                <a:cs typeface="Arial" pitchFamily="34" charset="0"/>
              </a:rPr>
              <a:t>Coopebelén</a:t>
            </a:r>
            <a:endParaRPr lang="es-CO" sz="1400" dirty="0" smtClean="0">
              <a:cs typeface="Arial" pitchFamily="34" charset="0"/>
            </a:endParaRPr>
          </a:p>
          <a:p>
            <a:pPr marL="285750" indent="-285750">
              <a:buFont typeface="Arial" pitchFamily="34" charset="0"/>
              <a:buChar char="•"/>
            </a:pPr>
            <a:r>
              <a:rPr lang="es-CO" sz="1400" dirty="0" err="1" smtClean="0">
                <a:cs typeface="Arial" pitchFamily="34" charset="0"/>
              </a:rPr>
              <a:t>Aress</a:t>
            </a:r>
            <a:endParaRPr lang="es-CO" sz="1400" dirty="0" smtClean="0">
              <a:cs typeface="Arial" pitchFamily="34" charset="0"/>
            </a:endParaRPr>
          </a:p>
          <a:p>
            <a:pPr marL="285750" indent="-285750">
              <a:buFont typeface="Arial" pitchFamily="34" charset="0"/>
              <a:buChar char="•"/>
            </a:pPr>
            <a:r>
              <a:rPr lang="es-CO" sz="1400" dirty="0" smtClean="0">
                <a:cs typeface="Arial" pitchFamily="34" charset="0"/>
              </a:rPr>
              <a:t>Compañía de Galletas Noel</a:t>
            </a:r>
          </a:p>
          <a:p>
            <a:pPr marL="285750" indent="-285750">
              <a:buFont typeface="Arial" pitchFamily="34" charset="0"/>
              <a:buChar char="•"/>
            </a:pPr>
            <a:r>
              <a:rPr lang="es-CO" sz="1400" dirty="0" smtClean="0">
                <a:cs typeface="Arial" pitchFamily="34" charset="0"/>
              </a:rPr>
              <a:t>Leonisa</a:t>
            </a:r>
          </a:p>
          <a:p>
            <a:pPr marL="285750" indent="-285750">
              <a:buFont typeface="Arial" pitchFamily="34" charset="0"/>
              <a:buChar char="•"/>
            </a:pPr>
            <a:r>
              <a:rPr lang="es-CO" sz="1400" dirty="0" smtClean="0">
                <a:cs typeface="Arial" pitchFamily="34" charset="0"/>
              </a:rPr>
              <a:t>Fondo de Empleados Bancolombia</a:t>
            </a:r>
          </a:p>
          <a:p>
            <a:pPr marL="285750" indent="-285750">
              <a:buFont typeface="Arial" pitchFamily="34" charset="0"/>
              <a:buChar char="•"/>
            </a:pPr>
            <a:r>
              <a:rPr lang="es-CO" sz="1400" dirty="0" err="1" smtClean="0">
                <a:cs typeface="Arial" pitchFamily="34" charset="0"/>
              </a:rPr>
              <a:t>Coimpresores</a:t>
            </a:r>
            <a:endParaRPr lang="es-CO" sz="1400" dirty="0" smtClean="0">
              <a:cs typeface="Arial" pitchFamily="34" charset="0"/>
            </a:endParaRPr>
          </a:p>
          <a:p>
            <a:pPr marL="285750" indent="-285750">
              <a:buFont typeface="Arial" pitchFamily="34" charset="0"/>
              <a:buChar char="•"/>
            </a:pPr>
            <a:r>
              <a:rPr lang="es-CO" sz="1400" dirty="0" smtClean="0">
                <a:cs typeface="Arial" pitchFamily="34" charset="0"/>
              </a:rPr>
              <a:t>Continental Gold</a:t>
            </a:r>
          </a:p>
          <a:p>
            <a:pPr marL="285750" indent="-285750">
              <a:buFont typeface="Arial" pitchFamily="34" charset="0"/>
              <a:buChar char="•"/>
            </a:pPr>
            <a:r>
              <a:rPr lang="es-CO" sz="1400" dirty="0" smtClean="0">
                <a:cs typeface="Arial" pitchFamily="34" charset="0"/>
              </a:rPr>
              <a:t>UNE</a:t>
            </a:r>
          </a:p>
          <a:p>
            <a:pPr marL="285750" indent="-285750">
              <a:buFont typeface="Arial" pitchFamily="34" charset="0"/>
              <a:buChar char="•"/>
            </a:pPr>
            <a:r>
              <a:rPr lang="es-CO" sz="1400" dirty="0" err="1" smtClean="0">
                <a:cs typeface="Arial" pitchFamily="34" charset="0"/>
              </a:rPr>
              <a:t>Sofasa</a:t>
            </a:r>
            <a:endParaRPr lang="es-CO" sz="1400" dirty="0">
              <a:cs typeface="Arial" pitchFamily="34" charset="0"/>
            </a:endParaRPr>
          </a:p>
        </p:txBody>
      </p:sp>
    </p:spTree>
    <p:extLst>
      <p:ext uri="{BB962C8B-B14F-4D97-AF65-F5344CB8AC3E}">
        <p14:creationId xmlns:p14="http://schemas.microsoft.com/office/powerpoint/2010/main" val="3939309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3587" y="131647"/>
            <a:ext cx="8811604" cy="568930"/>
          </a:xfrm>
          <a:prstGeom prst="rect">
            <a:avLst/>
          </a:prstGeom>
          <a:gradFill>
            <a:gsLst>
              <a:gs pos="0">
                <a:schemeClr val="accent3">
                  <a:shade val="93000"/>
                  <a:satMod val="130000"/>
                  <a:lumMod val="0"/>
                  <a:lumOff val="100000"/>
                </a:schemeClr>
              </a:gs>
              <a:gs pos="50000">
                <a:schemeClr val="accent3">
                  <a:shade val="94000"/>
                  <a:satMod val="135000"/>
                  <a:lumMod val="78000"/>
                  <a:lumOff val="22000"/>
                </a:schemeClr>
              </a:gs>
            </a:gsLst>
            <a:path path="circle">
              <a:fillToRect l="100000" t="100000"/>
            </a:path>
          </a:gradFill>
          <a:ln>
            <a:noFill/>
          </a:ln>
          <a:effectLst>
            <a:outerShdw blurRad="76200" dist="12700" dir="8100000" sy="-23000" kx="800400" algn="br" rotWithShape="0">
              <a:prstClr val="black">
                <a:alpha val="20000"/>
              </a:prstClr>
            </a:outerShdw>
            <a:softEdge rad="127000"/>
          </a:effectLst>
        </p:spPr>
        <p:style>
          <a:lnRef idx="2">
            <a:schemeClr val="accent1">
              <a:shade val="50000"/>
            </a:schemeClr>
          </a:lnRef>
          <a:fillRef idx="1">
            <a:schemeClr val="accent1"/>
          </a:fillRef>
          <a:effectRef idx="0">
            <a:schemeClr val="accent1"/>
          </a:effectRef>
          <a:fontRef idx="minor">
            <a:schemeClr val="lt1"/>
          </a:fontRef>
        </p:style>
        <p:txBody>
          <a:bodyPr lIns="114839" tIns="57418" rIns="114839" bIns="57418" anchor="ctr"/>
          <a:lstStyle/>
          <a:p>
            <a:pPr>
              <a:defRPr/>
            </a:pPr>
            <a:r>
              <a:rPr lang="es-CO" sz="2600" b="1" i="1" dirty="0">
                <a:solidFill>
                  <a:prstClr val="black"/>
                </a:solidFill>
              </a:rPr>
              <a:t>P y G Colectivos a Abril de 2016 – Reg. Noroccidente </a:t>
            </a:r>
          </a:p>
        </p:txBody>
      </p:sp>
      <p:sp>
        <p:nvSpPr>
          <p:cNvPr id="3" name="2 CuadroTexto"/>
          <p:cNvSpPr txBox="1"/>
          <p:nvPr/>
        </p:nvSpPr>
        <p:spPr>
          <a:xfrm>
            <a:off x="433960" y="914613"/>
            <a:ext cx="4763029" cy="593011"/>
          </a:xfrm>
          <a:prstGeom prst="rect">
            <a:avLst/>
          </a:prstGeom>
          <a:noFill/>
        </p:spPr>
        <p:txBody>
          <a:bodyPr wrap="square" lIns="114839" tIns="57418" rIns="114839" bIns="57418" rtlCol="0">
            <a:spAutoFit/>
          </a:bodyPr>
          <a:lstStyle/>
          <a:p>
            <a:r>
              <a:rPr lang="es-CO" b="1" dirty="0">
                <a:solidFill>
                  <a:prstClr val="black"/>
                </a:solidFill>
              </a:rPr>
              <a:t>5 COLECTIVOS CON MAYORES UTILIDADES:</a:t>
            </a:r>
          </a:p>
          <a:p>
            <a:r>
              <a:rPr lang="es-CO" sz="1300" b="1" dirty="0">
                <a:solidFill>
                  <a:prstClr val="black"/>
                </a:solidFill>
              </a:rPr>
              <a:t>Cifras en millones de $ </a:t>
            </a:r>
          </a:p>
        </p:txBody>
      </p:sp>
      <p:sp>
        <p:nvSpPr>
          <p:cNvPr id="8" name="7 CuadroTexto"/>
          <p:cNvSpPr txBox="1"/>
          <p:nvPr/>
        </p:nvSpPr>
        <p:spPr>
          <a:xfrm>
            <a:off x="385433" y="3951604"/>
            <a:ext cx="4763029" cy="593011"/>
          </a:xfrm>
          <a:prstGeom prst="rect">
            <a:avLst/>
          </a:prstGeom>
          <a:noFill/>
        </p:spPr>
        <p:txBody>
          <a:bodyPr wrap="square" lIns="114839" tIns="57418" rIns="114839" bIns="57418" rtlCol="0">
            <a:spAutoFit/>
          </a:bodyPr>
          <a:lstStyle/>
          <a:p>
            <a:r>
              <a:rPr lang="es-CO" b="1" dirty="0">
                <a:solidFill>
                  <a:prstClr val="black"/>
                </a:solidFill>
              </a:rPr>
              <a:t>5 COLECTIVOS CON MENORES UTILIDADES:</a:t>
            </a:r>
          </a:p>
          <a:p>
            <a:r>
              <a:rPr lang="es-CO" sz="1300" b="1" dirty="0">
                <a:solidFill>
                  <a:prstClr val="black"/>
                </a:solidFill>
              </a:rPr>
              <a:t>Cifras en millones de $  </a:t>
            </a: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853" y="2118008"/>
            <a:ext cx="9828609" cy="1795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853" y="4972345"/>
            <a:ext cx="9828609" cy="178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300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727" y="2322286"/>
            <a:ext cx="9505203" cy="316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ocumento 2"/>
          <p:cNvSpPr/>
          <p:nvPr/>
        </p:nvSpPr>
        <p:spPr>
          <a:xfrm>
            <a:off x="6168572" y="0"/>
            <a:ext cx="3912054" cy="653143"/>
          </a:xfrm>
          <a:prstGeom prst="flowChartDocument">
            <a:avLst/>
          </a:prstGeom>
        </p:spPr>
        <p:style>
          <a:lnRef idx="0">
            <a:schemeClr val="accent5"/>
          </a:lnRef>
          <a:fillRef idx="3">
            <a:schemeClr val="accent5"/>
          </a:fillRef>
          <a:effectRef idx="3">
            <a:schemeClr val="accent5"/>
          </a:effectRef>
          <a:fontRef idx="minor">
            <a:schemeClr val="lt1"/>
          </a:fontRef>
        </p:style>
        <p:txBody>
          <a:bodyPr rtlCol="0" anchor="ctr"/>
          <a:lstStyle/>
          <a:p>
            <a:pPr>
              <a:defRPr/>
            </a:pPr>
            <a:r>
              <a:rPr lang="es-CO" b="1" i="1" dirty="0">
                <a:latin typeface="Calibri" pitchFamily="34" charset="0"/>
              </a:rPr>
              <a:t>Resultados financieros acumulados a Mayo de 2016 - Nacional</a:t>
            </a:r>
          </a:p>
        </p:txBody>
      </p:sp>
    </p:spTree>
    <p:extLst>
      <p:ext uri="{BB962C8B-B14F-4D97-AF65-F5344CB8AC3E}">
        <p14:creationId xmlns:p14="http://schemas.microsoft.com/office/powerpoint/2010/main" val="2706010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782" y="2022940"/>
            <a:ext cx="813435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782" y="4324378"/>
            <a:ext cx="8134350"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ocumento 3"/>
          <p:cNvSpPr/>
          <p:nvPr/>
        </p:nvSpPr>
        <p:spPr>
          <a:xfrm>
            <a:off x="6168572" y="0"/>
            <a:ext cx="3912054" cy="653143"/>
          </a:xfrm>
          <a:prstGeom prst="flowChartDocument">
            <a:avLst/>
          </a:prstGeom>
        </p:spPr>
        <p:style>
          <a:lnRef idx="0">
            <a:schemeClr val="accent5"/>
          </a:lnRef>
          <a:fillRef idx="3">
            <a:schemeClr val="accent5"/>
          </a:fillRef>
          <a:effectRef idx="3">
            <a:schemeClr val="accent5"/>
          </a:effectRef>
          <a:fontRef idx="minor">
            <a:schemeClr val="lt1"/>
          </a:fontRef>
        </p:style>
        <p:txBody>
          <a:bodyPr rtlCol="0" anchor="ctr"/>
          <a:lstStyle/>
          <a:p>
            <a:pPr>
              <a:defRPr/>
            </a:pPr>
            <a:endParaRPr lang="es-CO" b="1" i="1" dirty="0" smtClean="0">
              <a:latin typeface="Calibri" pitchFamily="34" charset="0"/>
            </a:endParaRPr>
          </a:p>
          <a:p>
            <a:pPr>
              <a:defRPr/>
            </a:pPr>
            <a:r>
              <a:rPr lang="es-CO" b="1" i="1" dirty="0" smtClean="0">
                <a:latin typeface="Calibri" pitchFamily="34" charset="0"/>
              </a:rPr>
              <a:t>Resultados </a:t>
            </a:r>
            <a:r>
              <a:rPr lang="es-CO" b="1" i="1" dirty="0">
                <a:latin typeface="Calibri" pitchFamily="34" charset="0"/>
              </a:rPr>
              <a:t>financieros acumulados a Mayo de </a:t>
            </a:r>
            <a:r>
              <a:rPr lang="es-CO" b="1" i="1" dirty="0" smtClean="0">
                <a:latin typeface="Calibri" pitchFamily="34" charset="0"/>
              </a:rPr>
              <a:t>2016- </a:t>
            </a:r>
            <a:r>
              <a:rPr lang="es-CO" b="1" i="1" dirty="0">
                <a:latin typeface="Calibri" pitchFamily="34" charset="0"/>
              </a:rPr>
              <a:t>Reg. Noroccidente </a:t>
            </a:r>
          </a:p>
          <a:p>
            <a:pPr>
              <a:defRPr/>
            </a:pPr>
            <a:endParaRPr lang="es-CO" b="1" i="1" dirty="0">
              <a:latin typeface="Calibri" pitchFamily="34" charset="0"/>
            </a:endParaRPr>
          </a:p>
        </p:txBody>
      </p:sp>
      <p:sp>
        <p:nvSpPr>
          <p:cNvPr id="5" name="CuadroTexto 4"/>
          <p:cNvSpPr txBox="1"/>
          <p:nvPr/>
        </p:nvSpPr>
        <p:spPr>
          <a:xfrm>
            <a:off x="930782" y="3955046"/>
            <a:ext cx="5863771" cy="369332"/>
          </a:xfrm>
          <a:prstGeom prst="rect">
            <a:avLst/>
          </a:prstGeom>
          <a:noFill/>
        </p:spPr>
        <p:txBody>
          <a:bodyPr wrap="square" rtlCol="0">
            <a:spAutoFit/>
          </a:bodyPr>
          <a:lstStyle/>
          <a:p>
            <a:r>
              <a:rPr lang="es-CO" b="1" dirty="0" smtClean="0"/>
              <a:t>Resultados financieros acumulados a Mayo por oficinas </a:t>
            </a:r>
            <a:endParaRPr lang="es-CO" b="1" dirty="0"/>
          </a:p>
        </p:txBody>
      </p:sp>
    </p:spTree>
    <p:extLst>
      <p:ext uri="{BB962C8B-B14F-4D97-AF65-F5344CB8AC3E}">
        <p14:creationId xmlns:p14="http://schemas.microsoft.com/office/powerpoint/2010/main" val="3696785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1932</TotalTime>
  <Words>384</Words>
  <Application>Microsoft Office PowerPoint</Application>
  <PresentationFormat>Personalizado</PresentationFormat>
  <Paragraphs>56</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CRiStHiAN Diaz vanegas</dc:creator>
  <cp:lastModifiedBy>Usuario</cp:lastModifiedBy>
  <cp:revision>151</cp:revision>
  <dcterms:created xsi:type="dcterms:W3CDTF">2016-04-05T21:44:14Z</dcterms:created>
  <dcterms:modified xsi:type="dcterms:W3CDTF">2016-06-23T14:32:29Z</dcterms:modified>
</cp:coreProperties>
</file>