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59" r:id="rId7"/>
    <p:sldId id="265" r:id="rId8"/>
    <p:sldId id="266" r:id="rId9"/>
    <p:sldId id="267"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32984531-6055-491A-8C11-6A05D233A196}"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32984531-6055-491A-8C11-6A05D233A196}" type="datetimeFigureOut">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32984531-6055-491A-8C11-6A05D233A196}" type="datetimeFigureOut">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84531-6055-491A-8C11-6A05D233A196}" type="datetimeFigureOut">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984531-6055-491A-8C11-6A05D233A196}"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984531-6055-491A-8C11-6A05D233A196}"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2984531-6055-491A-8C11-6A05D233A196}" type="datetimeFigureOut">
              <a:rPr lang="en-PH" smtClean="0"/>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Date Placeholder 4"/>
          <p:cNvSpPr>
            <a:spLocks noGrp="1"/>
          </p:cNvSpPr>
          <p:nvPr>
            <p:ph type="dt" sz="half" idx="10"/>
          </p:nvPr>
        </p:nvSpPr>
        <p:spPr/>
        <p:txBody>
          <a:bodyPr/>
          <a:lstStyle/>
          <a:p>
            <a:fld id="{32984531-6055-491A-8C11-6A05D233A196}"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7" name="Date Placeholder 6"/>
          <p:cNvSpPr>
            <a:spLocks noGrp="1"/>
          </p:cNvSpPr>
          <p:nvPr>
            <p:ph type="dt" sz="half" idx="10"/>
          </p:nvPr>
        </p:nvSpPr>
        <p:spPr/>
        <p:txBody>
          <a:bodyPr/>
          <a:lstStyle/>
          <a:p>
            <a:fld id="{32984531-6055-491A-8C11-6A05D233A196}" type="datetimeFigureOut">
              <a:rPr lang="en-PH" smtClean="0"/>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PH"/>
          </a:p>
        </p:txBody>
      </p:sp>
      <p:sp>
        <p:nvSpPr>
          <p:cNvPr id="3" name="Date Placeholder 2"/>
          <p:cNvSpPr>
            <a:spLocks noGrp="1"/>
          </p:cNvSpPr>
          <p:nvPr>
            <p:ph type="dt" sz="half" idx="10"/>
          </p:nvPr>
        </p:nvSpPr>
        <p:spPr/>
        <p:txBody>
          <a:bodyPr/>
          <a:lstStyle/>
          <a:p>
            <a:fld id="{32984531-6055-491A-8C11-6A05D233A196}" type="datetimeFigureOut">
              <a:rPr lang="en-PH" smtClean="0"/>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984531-6055-491A-8C11-6A05D233A196}" type="datetimeFigureOut">
              <a:rPr lang="en-PH" smtClean="0"/>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984531-6055-491A-8C11-6A05D233A196}"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2984531-6055-491A-8C11-6A05D233A196}" type="datetimeFigureOut">
              <a:rPr lang="en-PH" smtClean="0"/>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26EB6815-AA5F-442E-B1B0-B1EDE9ABD63E}" type="slidenum">
              <a:rPr lang="en-PH" smtClean="0"/>
            </a:fld>
            <a:endParaRPr lang="en-PH"/>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84531-6055-491A-8C11-6A05D233A196}" type="datetimeFigureOut">
              <a:rPr lang="en-PH" smtClean="0"/>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B6815-AA5F-442E-B1B0-B1EDE9ABD63E}"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84531-6055-491A-8C11-6A05D233A196}" type="datetimeFigureOut">
              <a:rPr lang="en-PH" smtClean="0"/>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B6815-AA5F-442E-B1B0-B1EDE9ABD63E}" type="slidenum">
              <a:rPr lang="en-PH" smtClean="0"/>
            </a:fld>
            <a:endParaRPr lang="en-PH"/>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dirty="0"/>
              <a:t>VISITOUR: A Smart Tourist Guide using Augmented Reality</a:t>
            </a:r>
            <a:endParaRPr lang="en-US" altLang="en-US" dirty="0"/>
          </a:p>
        </p:txBody>
      </p:sp>
      <p:sp>
        <p:nvSpPr>
          <p:cNvPr id="3" name="Subtitle 2"/>
          <p:cNvSpPr>
            <a:spLocks noGrp="1"/>
          </p:cNvSpPr>
          <p:nvPr>
            <p:ph type="subTitle" idx="1"/>
          </p:nvPr>
        </p:nvSpPr>
        <p:spPr/>
        <p:txBody>
          <a:bodyPr/>
          <a:lstStyle/>
          <a:p>
            <a:endParaRPr lang="en-P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75360"/>
            <a:ext cx="10515600" cy="715328"/>
          </a:xfrm>
        </p:spPr>
        <p:txBody>
          <a:bodyPr/>
          <a:lstStyle/>
          <a:p>
            <a:r>
              <a:rPr lang="en-PH" dirty="0"/>
              <a:t>PROJECT DESCRIPTION</a:t>
            </a:r>
            <a:endParaRPr lang="en-PH" dirty="0"/>
          </a:p>
        </p:txBody>
      </p:sp>
      <p:sp>
        <p:nvSpPr>
          <p:cNvPr id="3" name="Content Placeholder 2"/>
          <p:cNvSpPr>
            <a:spLocks noGrp="1"/>
          </p:cNvSpPr>
          <p:nvPr>
            <p:ph idx="1"/>
          </p:nvPr>
        </p:nvSpPr>
        <p:spPr/>
        <p:txBody>
          <a:bodyPr>
            <a:normAutofit fontScale="90000" lnSpcReduction="10000"/>
          </a:bodyPr>
          <a:lstStyle/>
          <a:p>
            <a:pPr marL="0" indent="0" algn="just">
              <a:buNone/>
            </a:pPr>
            <a:r>
              <a:rPr lang="en-US" altLang="en-US" dirty="0"/>
              <a:t>Using VISITOUR as a case study, a mobile application designed to guide tourists within Panaad Park and Stadium. The course demonstrates how digital innovations can enhance visit experiences, promote local culture, and improve tourism services in Panaad. Researchers will explore how AR can provide interactive guides, historical overlays, and real-time navigation for tourists visiting Panaad's landmarks, pavilions, sports facilities, and cultural exhibits. The course falls under the category of ICT for Tourism Development and covers mobile app design, digital mapping, multimedia integration, and user experience enhancement. It equips participants with the knowledge and skills to create smart, engaging, and user-friendly tourism platforms. What makes this course unique is its focus on enriching cultural tourism through immersive technologies, promoting local heritage, and applying smart solutions tailored to the Panaad Park and Stadium environment.</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6160"/>
            <a:ext cx="10515600" cy="664528"/>
          </a:xfrm>
        </p:spPr>
        <p:txBody>
          <a:bodyPr>
            <a:normAutofit fontScale="90000"/>
          </a:bodyPr>
          <a:lstStyle/>
          <a:p>
            <a:r>
              <a:rPr lang="en-PH" dirty="0"/>
              <a:t>OBJECTIVE</a:t>
            </a:r>
            <a:endParaRPr lang="en-PH" dirty="0"/>
          </a:p>
        </p:txBody>
      </p:sp>
      <p:sp>
        <p:nvSpPr>
          <p:cNvPr id="3" name="Content Placeholder 2"/>
          <p:cNvSpPr>
            <a:spLocks noGrp="1"/>
          </p:cNvSpPr>
          <p:nvPr>
            <p:ph idx="1"/>
          </p:nvPr>
        </p:nvSpPr>
        <p:spPr/>
        <p:txBody>
          <a:bodyPr>
            <a:normAutofit lnSpcReduction="20000"/>
          </a:bodyPr>
          <a:lstStyle/>
          <a:p>
            <a:pPr marL="0" indent="0">
              <a:buNone/>
            </a:pPr>
            <a:r>
              <a:rPr lang="en-US" altLang="en-US" sz="2665"/>
              <a:t>1.Design and develop a mobile application with the following technical features:</a:t>
            </a:r>
            <a:endParaRPr lang="en-US" altLang="en-US" sz="2665"/>
          </a:p>
          <a:p>
            <a:pPr marL="457200" lvl="1" indent="0">
              <a:buNone/>
            </a:pPr>
            <a:r>
              <a:rPr lang="en-US" altLang="en-US" sz="2665"/>
              <a:t>1.1. Augmented Reality (AR) Integration for image tracking.</a:t>
            </a:r>
            <a:endParaRPr lang="en-US" altLang="en-US" sz="2665"/>
          </a:p>
          <a:p>
            <a:pPr marL="457200" lvl="1" indent="0">
              <a:buNone/>
            </a:pPr>
            <a:r>
              <a:rPr lang="en-US" altLang="en-US" sz="2665"/>
              <a:t>1.2. Multimedia incorporating audio narrations, videos, and digital images.</a:t>
            </a:r>
            <a:endParaRPr lang="en-US" altLang="en-US" sz="2665"/>
          </a:p>
          <a:p>
            <a:pPr marL="457200" lvl="1" indent="0">
              <a:buNone/>
            </a:pPr>
            <a:r>
              <a:rPr lang="en-US" altLang="en-US" sz="2665"/>
              <a:t>1.3 Multi-Language Support for the users</a:t>
            </a:r>
            <a:endParaRPr lang="en-US" altLang="en-US" sz="2665"/>
          </a:p>
          <a:p>
            <a:pPr marL="457200" lvl="1" indent="0">
              <a:buNone/>
            </a:pPr>
            <a:r>
              <a:rPr lang="en-US" altLang="en-US" sz="2665"/>
              <a:t>1.4 Real-Time Information Updates on event schedules, exhibit details, and festival highlights.</a:t>
            </a:r>
            <a:endParaRPr lang="en-US" altLang="en-US" sz="2665"/>
          </a:p>
          <a:p>
            <a:pPr marL="457200" lvl="1" indent="0">
              <a:buNone/>
            </a:pPr>
            <a:r>
              <a:rPr lang="en-US" altLang="en-US" sz="2665"/>
              <a:t>1.5 QR Code-Based Access System</a:t>
            </a:r>
            <a:endParaRPr lang="en-US" altLang="en-US" sz="2665"/>
          </a:p>
          <a:p>
            <a:pPr marL="457200" lvl="1" indent="0">
              <a:buNone/>
            </a:pPr>
            <a:r>
              <a:rPr lang="en-US" altLang="en-US" sz="2665"/>
              <a:t>1.6 Interactive Map of Pana-ad Park and Stadium</a:t>
            </a:r>
            <a:endParaRPr lang="en-US" altLang="en-US" sz="2665"/>
          </a:p>
          <a:p>
            <a:pPr marL="0" indent="0">
              <a:buNone/>
            </a:pPr>
            <a:r>
              <a:rPr lang="en-US" altLang="en-US" sz="2665"/>
              <a:t>2. Test the functionality of the above the aforementioned; (IT expert) </a:t>
            </a:r>
            <a:endParaRPr lang="en-US" altLang="en-US" sz="2665"/>
          </a:p>
          <a:p>
            <a:pPr marL="0" indent="0">
              <a:buNone/>
            </a:pPr>
            <a:r>
              <a:rPr lang="en-US" altLang="en-US" sz="2665"/>
              <a:t>3. Evaluate the usability using ISO / CSUQ.</a:t>
            </a:r>
            <a:endParaRPr lang="en-US" altLang="en-US" sz="266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480"/>
            <a:ext cx="10515600" cy="644208"/>
          </a:xfrm>
        </p:spPr>
        <p:txBody>
          <a:bodyPr>
            <a:normAutofit/>
          </a:bodyPr>
          <a:lstStyle/>
          <a:p>
            <a:r>
              <a:rPr lang="en-PH" sz="4000" dirty="0"/>
              <a:t>SCOPE AND LIMITATION</a:t>
            </a:r>
            <a:endParaRPr lang="en-PH" sz="4000" dirty="0"/>
          </a:p>
        </p:txBody>
      </p:sp>
      <p:sp>
        <p:nvSpPr>
          <p:cNvPr id="3" name="Content Placeholder 2"/>
          <p:cNvSpPr>
            <a:spLocks noGrp="1"/>
          </p:cNvSpPr>
          <p:nvPr>
            <p:ph idx="1"/>
          </p:nvPr>
        </p:nvSpPr>
        <p:spPr/>
        <p:txBody>
          <a:bodyPr>
            <a:normAutofit fontScale="90000" lnSpcReduction="20000"/>
          </a:bodyPr>
          <a:lstStyle/>
          <a:p>
            <a:pPr algn="just"/>
            <a:r>
              <a:rPr lang="en-US" altLang="en-US" dirty="0"/>
              <a:t>The development of VISITOUR focuses on the integration of augmented reality (AR) technology into a mobile application that serves as an interactive tourist guide for Pana-ad. The system includes features such as QR code-based access to download the app, real-time historical and cultural information, AR basedmultimedia for user interaction, and a responsive map for easy navigation. It is designed to be compatible with Android ensuring a user-friendly and improved experience for festival-goers. The primary objective is to enhance visitor engagement through innovative digital tourism solutions while maintaining system efficiency and accessibility.</a:t>
            </a:r>
            <a:endParaRPr lang="en-US" altLang="en-US" dirty="0"/>
          </a:p>
          <a:p>
            <a:pPr algn="just"/>
            <a:r>
              <a:rPr lang="en-US" altLang="en-US" dirty="0"/>
              <a:t>The system is limited to only inside the Pana-ad Park and Stadium and not extend outside. It requires internet access or mobile data for real-time updates and multimedia content loading. The system also does not support offline navigation. Additionally, the application is only compatible for Android devices.</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480"/>
            <a:ext cx="10515600" cy="644208"/>
          </a:xfrm>
        </p:spPr>
        <p:txBody>
          <a:bodyPr>
            <a:normAutofit fontScale="90000"/>
          </a:bodyPr>
          <a:lstStyle/>
          <a:p>
            <a:r>
              <a:rPr lang="en-US" altLang="en-US" sz="4445" dirty="0"/>
              <a:t>RESEARCH DESIGN AND RESPONDENST </a:t>
            </a:r>
            <a:endParaRPr lang="en-US" altLang="en-US" sz="4445" dirty="0"/>
          </a:p>
        </p:txBody>
      </p:sp>
      <p:sp>
        <p:nvSpPr>
          <p:cNvPr id="3" name="Content Placeholder 2"/>
          <p:cNvSpPr>
            <a:spLocks noGrp="1"/>
          </p:cNvSpPr>
          <p:nvPr>
            <p:ph idx="1"/>
          </p:nvPr>
        </p:nvSpPr>
        <p:spPr>
          <a:xfrm>
            <a:off x="838200" y="1825625"/>
            <a:ext cx="10515600" cy="2487295"/>
          </a:xfrm>
        </p:spPr>
        <p:txBody>
          <a:bodyPr>
            <a:noAutofit/>
          </a:bodyPr>
          <a:lstStyle/>
          <a:p>
            <a:pPr algn="just"/>
            <a:r>
              <a:rPr lang="en-US" altLang="en-US" sz="2400" dirty="0"/>
              <a:t>This study employed a developmental research design. The developmental research design refers to the systematic process of designing, developing, and evaluating a system or product (Richey &amp; Klein, 2019). This method was used to document and evaluate the entire process of developing VISITOUR, from its conceptualization and design to its implementation and testing.</a:t>
            </a:r>
            <a:endParaRPr lang="en-US" altLang="en-US" sz="2400" dirty="0"/>
          </a:p>
        </p:txBody>
      </p:sp>
      <p:graphicFrame>
        <p:nvGraphicFramePr>
          <p:cNvPr id="4" name="Table 3"/>
          <p:cNvGraphicFramePr/>
          <p:nvPr>
            <p:custDataLst>
              <p:tags r:id="rId1"/>
            </p:custDataLst>
          </p:nvPr>
        </p:nvGraphicFramePr>
        <p:xfrm>
          <a:off x="1139825" y="3524885"/>
          <a:ext cx="10214610" cy="2926080"/>
        </p:xfrm>
        <a:graphic>
          <a:graphicData uri="http://schemas.openxmlformats.org/drawingml/2006/table">
            <a:tbl>
              <a:tblPr/>
              <a:tblGrid>
                <a:gridCol w="3404870"/>
                <a:gridCol w="3404870"/>
                <a:gridCol w="3404870"/>
              </a:tblGrid>
              <a:tr h="560070">
                <a:tc>
                  <a:txBody>
                    <a:bodyPr/>
                    <a:p>
                      <a:pPr marL="0" indent="0" algn="just">
                        <a:lnSpc>
                          <a:spcPct val="200000"/>
                        </a:lnSpc>
                        <a:spcBef>
                          <a:spcPct val="0"/>
                        </a:spcBef>
                        <a:spcAft>
                          <a:spcPct val="0"/>
                        </a:spcAft>
                      </a:pPr>
                      <a:r>
                        <a:rPr sz="2400" b="1">
                          <a:latin typeface="Times New Roman" panose="02020603050405020304"/>
                          <a:ea typeface="Calibri" panose="020F0502020204030204"/>
                        </a:rPr>
                        <a:t>Respondent</a:t>
                      </a:r>
                      <a:endParaRPr sz="2400" b="1">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200000"/>
                        </a:lnSpc>
                        <a:spcBef>
                          <a:spcPct val="0"/>
                        </a:spcBef>
                        <a:spcAft>
                          <a:spcPct val="0"/>
                        </a:spcAft>
                      </a:pPr>
                      <a:r>
                        <a:rPr sz="2400" b="1">
                          <a:latin typeface="Times New Roman" panose="02020603050405020304"/>
                          <a:ea typeface="Calibri" panose="020F0502020204030204"/>
                        </a:rPr>
                        <a:t>Frequency</a:t>
                      </a:r>
                      <a:endParaRPr sz="2400" b="1">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lnSpc>
                          <a:spcPct val="200000"/>
                        </a:lnSpc>
                        <a:spcBef>
                          <a:spcPct val="0"/>
                        </a:spcBef>
                        <a:spcAft>
                          <a:spcPct val="0"/>
                        </a:spcAft>
                      </a:pPr>
                      <a:r>
                        <a:rPr sz="2400" b="1">
                          <a:latin typeface="Times New Roman" panose="02020603050405020304"/>
                          <a:ea typeface="Calibri" panose="020F0502020204030204"/>
                        </a:rPr>
                        <a:t>Percent</a:t>
                      </a:r>
                      <a:endParaRPr sz="2400" b="1">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731520">
                <a:tc>
                  <a:txBody>
                    <a:bodyPr/>
                    <a:p>
                      <a:pPr marL="0" indent="0" algn="just">
                        <a:lnSpc>
                          <a:spcPct val="200000"/>
                        </a:lnSpc>
                        <a:spcBef>
                          <a:spcPct val="0"/>
                        </a:spcBef>
                        <a:spcAft>
                          <a:spcPct val="0"/>
                        </a:spcAft>
                      </a:pPr>
                      <a:r>
                        <a:rPr sz="2400">
                          <a:latin typeface="Times New Roman" panose="02020603050405020304"/>
                          <a:ea typeface="Calibri" panose="020F0502020204030204"/>
                        </a:rPr>
                        <a:t>Visitors</a:t>
                      </a:r>
                      <a:endParaRPr sz="2400">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a:noFill/>
                    </a:lnB>
                    <a:noFill/>
                  </a:tcPr>
                </a:tc>
                <a:tc>
                  <a:txBody>
                    <a:bodyPr/>
                    <a:p>
                      <a:pPr marL="0" indent="0" algn="just">
                        <a:lnSpc>
                          <a:spcPct val="200000"/>
                        </a:lnSpc>
                        <a:spcBef>
                          <a:spcPct val="0"/>
                        </a:spcBef>
                        <a:spcAft>
                          <a:spcPct val="0"/>
                        </a:spcAft>
                      </a:pPr>
                      <a:r>
                        <a:rPr sz="2400">
                          <a:latin typeface="Times New Roman" panose="02020603050405020304"/>
                          <a:ea typeface="Calibri" panose="020F0502020204030204"/>
                        </a:rPr>
                        <a:t>1</a:t>
                      </a:r>
                      <a:endParaRPr sz="2400">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a:noFill/>
                    </a:lnB>
                    <a:noFill/>
                  </a:tcPr>
                </a:tc>
                <a:tc>
                  <a:txBody>
                    <a:bodyPr/>
                    <a:p>
                      <a:pPr marL="0" indent="0" algn="just">
                        <a:lnSpc>
                          <a:spcPct val="200000"/>
                        </a:lnSpc>
                        <a:spcBef>
                          <a:spcPct val="0"/>
                        </a:spcBef>
                        <a:spcAft>
                          <a:spcPct val="0"/>
                        </a:spcAft>
                      </a:pPr>
                      <a:r>
                        <a:rPr sz="2400">
                          <a:latin typeface="Times New Roman" panose="02020603050405020304"/>
                          <a:ea typeface="Calibri" panose="020F0502020204030204"/>
                        </a:rPr>
                        <a:t>1%</a:t>
                      </a:r>
                      <a:endParaRPr sz="2400">
                        <a:latin typeface="Times New Roman" panose="02020603050405020304"/>
                        <a:ea typeface="Calibri" panose="020F0502020204030204"/>
                      </a:endParaRPr>
                    </a:p>
                  </a:txBody>
                  <a:tcPr marL="68580" marR="68580" marT="0" marB="0" anchor="t" anchorCtr="0">
                    <a:lnL>
                      <a:noFill/>
                    </a:lnL>
                    <a:lnR>
                      <a:noFill/>
                    </a:lnR>
                    <a:lnT w="6350" cap="flat" cmpd="sng">
                      <a:solidFill>
                        <a:srgbClr val="000008"/>
                      </a:solidFill>
                      <a:prstDash val="solid"/>
                      <a:headEnd type="none" w="med" len="med"/>
                      <a:tailEnd type="none" w="med" len="med"/>
                    </a:lnT>
                    <a:lnB>
                      <a:noFill/>
                    </a:lnB>
                    <a:noFill/>
                  </a:tcPr>
                </a:tc>
              </a:tr>
              <a:tr h="731520">
                <a:tc>
                  <a:txBody>
                    <a:bodyPr/>
                    <a:p>
                      <a:pPr marL="0" indent="0" algn="just">
                        <a:lnSpc>
                          <a:spcPct val="200000"/>
                        </a:lnSpc>
                        <a:spcBef>
                          <a:spcPct val="0"/>
                        </a:spcBef>
                        <a:spcAft>
                          <a:spcPct val="0"/>
                        </a:spcAft>
                      </a:pPr>
                      <a:r>
                        <a:rPr sz="2400">
                          <a:latin typeface="Times New Roman" panose="02020603050405020304"/>
                          <a:ea typeface="Calibri" panose="020F0502020204030204"/>
                        </a:rPr>
                        <a:t>Admin</a:t>
                      </a:r>
                      <a:endParaRPr sz="2400">
                        <a:latin typeface="Times New Roman" panose="02020603050405020304"/>
                        <a:ea typeface="Calibri" panose="020F0502020204030204"/>
                      </a:endParaRPr>
                    </a:p>
                  </a:txBody>
                  <a:tcPr marL="68580" marR="68580" marT="0" marB="0" anchor="t" anchorCtr="0">
                    <a:lnL>
                      <a:noFill/>
                    </a:lnL>
                    <a:lnR>
                      <a:noFill/>
                    </a:lnR>
                    <a:lnT>
                      <a:noFill/>
                    </a:lnT>
                    <a:lnB>
                      <a:noFill/>
                    </a:lnB>
                    <a:noFill/>
                  </a:tcPr>
                </a:tc>
                <a:tc>
                  <a:txBody>
                    <a:bodyPr/>
                    <a:p>
                      <a:pPr marL="0" indent="0" algn="just">
                        <a:lnSpc>
                          <a:spcPct val="200000"/>
                        </a:lnSpc>
                        <a:spcBef>
                          <a:spcPct val="0"/>
                        </a:spcBef>
                        <a:spcAft>
                          <a:spcPct val="0"/>
                        </a:spcAft>
                      </a:pPr>
                      <a:r>
                        <a:rPr sz="2400">
                          <a:latin typeface="Times New Roman" panose="02020603050405020304"/>
                          <a:ea typeface="Calibri" panose="020F0502020204030204"/>
                        </a:rPr>
                        <a:t>99</a:t>
                      </a:r>
                      <a:endParaRPr sz="2400">
                        <a:latin typeface="Times New Roman" panose="02020603050405020304"/>
                        <a:ea typeface="Calibri" panose="020F0502020204030204"/>
                      </a:endParaRPr>
                    </a:p>
                  </a:txBody>
                  <a:tcPr marL="68580" marR="68580" marT="0" marB="0" anchor="t" anchorCtr="0">
                    <a:lnL>
                      <a:noFill/>
                    </a:lnL>
                    <a:lnR>
                      <a:noFill/>
                    </a:lnR>
                    <a:lnT>
                      <a:noFill/>
                    </a:lnT>
                    <a:lnB>
                      <a:noFill/>
                    </a:lnB>
                    <a:noFill/>
                  </a:tcPr>
                </a:tc>
                <a:tc>
                  <a:txBody>
                    <a:bodyPr/>
                    <a:p>
                      <a:pPr marL="0" indent="0" algn="just">
                        <a:lnSpc>
                          <a:spcPct val="200000"/>
                        </a:lnSpc>
                        <a:spcBef>
                          <a:spcPct val="0"/>
                        </a:spcBef>
                        <a:spcAft>
                          <a:spcPct val="0"/>
                        </a:spcAft>
                      </a:pPr>
                      <a:r>
                        <a:rPr sz="2400">
                          <a:latin typeface="Times New Roman" panose="02020603050405020304"/>
                          <a:ea typeface="Calibri" panose="020F0502020204030204"/>
                        </a:rPr>
                        <a:t>99%</a:t>
                      </a:r>
                      <a:endParaRPr sz="2400">
                        <a:latin typeface="Times New Roman" panose="02020603050405020304"/>
                        <a:ea typeface="Calibri" panose="020F0502020204030204"/>
                      </a:endParaRPr>
                    </a:p>
                  </a:txBody>
                  <a:tcPr marL="68580" marR="68580" marT="0" marB="0" anchor="t" anchorCtr="0">
                    <a:lnL>
                      <a:noFill/>
                    </a:lnL>
                    <a:lnR>
                      <a:noFill/>
                    </a:lnR>
                    <a:lnT>
                      <a:noFill/>
                    </a:lnT>
                    <a:lnB>
                      <a:noFill/>
                    </a:lnB>
                    <a:noFill/>
                  </a:tcPr>
                </a:tc>
              </a:tr>
              <a:tr h="731520">
                <a:tc>
                  <a:txBody>
                    <a:bodyPr/>
                    <a:p>
                      <a:pPr marL="0" indent="0" algn="just">
                        <a:lnSpc>
                          <a:spcPct val="200000"/>
                        </a:lnSpc>
                        <a:spcBef>
                          <a:spcPct val="0"/>
                        </a:spcBef>
                        <a:spcAft>
                          <a:spcPct val="0"/>
                        </a:spcAft>
                      </a:pPr>
                      <a:r>
                        <a:rPr sz="2400" b="1">
                          <a:latin typeface="Times New Roman" panose="02020603050405020304"/>
                          <a:ea typeface="Calibri" panose="020F0502020204030204"/>
                        </a:rPr>
                        <a:t>Total</a:t>
                      </a:r>
                      <a:endParaRPr sz="2400" b="1">
                        <a:latin typeface="Times New Roman" panose="02020603050405020304"/>
                        <a:ea typeface="Calibri" panose="020F0502020204030204"/>
                      </a:endParaRPr>
                    </a:p>
                  </a:txBody>
                  <a:tcPr marL="68580" marR="68580" marT="0" marB="0" anchor="t" anchorCtr="0">
                    <a:lnL>
                      <a:noFill/>
                    </a:lnL>
                    <a:lnR>
                      <a:noFill/>
                    </a:lnR>
                    <a:lnT>
                      <a:noFill/>
                    </a:lnT>
                    <a:lnB w="6350" cap="flat" cmpd="sng">
                      <a:solidFill>
                        <a:srgbClr val="000008"/>
                      </a:solidFill>
                      <a:prstDash val="solid"/>
                      <a:headEnd type="none" w="med" len="med"/>
                      <a:tailEnd type="none" w="med" len="med"/>
                    </a:lnB>
                    <a:noFill/>
                  </a:tcPr>
                </a:tc>
                <a:tc>
                  <a:txBody>
                    <a:bodyPr/>
                    <a:p>
                      <a:pPr marL="0" indent="0" algn="just">
                        <a:lnSpc>
                          <a:spcPct val="200000"/>
                        </a:lnSpc>
                        <a:spcBef>
                          <a:spcPct val="0"/>
                        </a:spcBef>
                        <a:spcAft>
                          <a:spcPct val="0"/>
                        </a:spcAft>
                      </a:pPr>
                      <a:r>
                        <a:rPr sz="2400">
                          <a:latin typeface="Times New Roman" panose="02020603050405020304"/>
                          <a:ea typeface="Calibri" panose="020F0502020204030204"/>
                        </a:rPr>
                        <a:t>100</a:t>
                      </a:r>
                      <a:endParaRPr sz="2400">
                        <a:latin typeface="Times New Roman" panose="02020603050405020304"/>
                        <a:ea typeface="Calibri" panose="020F0502020204030204"/>
                      </a:endParaRPr>
                    </a:p>
                  </a:txBody>
                  <a:tcPr marL="68580" marR="68580" marT="0" marB="0" anchor="t" anchorCtr="0">
                    <a:lnL>
                      <a:noFill/>
                    </a:lnL>
                    <a:lnR>
                      <a:noFill/>
                    </a:lnR>
                    <a:lnT>
                      <a:noFill/>
                    </a:lnT>
                    <a:lnB w="6350" cap="flat" cmpd="sng">
                      <a:solidFill>
                        <a:srgbClr val="000008"/>
                      </a:solidFill>
                      <a:prstDash val="solid"/>
                      <a:headEnd type="none" w="med" len="med"/>
                      <a:tailEnd type="none" w="med" len="med"/>
                    </a:lnB>
                    <a:noFill/>
                  </a:tcPr>
                </a:tc>
                <a:tc>
                  <a:txBody>
                    <a:bodyPr/>
                    <a:p>
                      <a:pPr marL="0" indent="0" algn="just">
                        <a:lnSpc>
                          <a:spcPct val="200000"/>
                        </a:lnSpc>
                        <a:spcBef>
                          <a:spcPct val="0"/>
                        </a:spcBef>
                        <a:spcAft>
                          <a:spcPct val="0"/>
                        </a:spcAft>
                      </a:pPr>
                      <a:r>
                        <a:rPr sz="2400">
                          <a:latin typeface="Times New Roman" panose="02020603050405020304"/>
                          <a:ea typeface="Calibri" panose="020F0502020204030204"/>
                        </a:rPr>
                        <a:t>100%</a:t>
                      </a:r>
                      <a:endParaRPr sz="2400">
                        <a:latin typeface="Times New Roman" panose="02020603050405020304"/>
                        <a:ea typeface="Calibri" panose="020F0502020204030204"/>
                      </a:endParaRPr>
                    </a:p>
                  </a:txBody>
                  <a:tcPr marL="68580" marR="68580" marT="0" marB="0" anchor="t" anchorCtr="0">
                    <a:lnL>
                      <a:noFill/>
                    </a:lnL>
                    <a:lnR>
                      <a:noFill/>
                    </a:lnR>
                    <a:lnT>
                      <a:noFill/>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480"/>
            <a:ext cx="10515600" cy="644208"/>
          </a:xfrm>
        </p:spPr>
        <p:txBody>
          <a:bodyPr>
            <a:normAutofit fontScale="90000"/>
          </a:bodyPr>
          <a:lstStyle/>
          <a:p>
            <a:r>
              <a:rPr lang="en-US" altLang="en-US" sz="4445" dirty="0"/>
              <a:t>OPERATIONAL FRAMEWORK </a:t>
            </a:r>
            <a:endParaRPr lang="en-US" altLang="en-US" sz="4445" dirty="0"/>
          </a:p>
        </p:txBody>
      </p:sp>
      <p:pic>
        <p:nvPicPr>
          <p:cNvPr id="26" name="Picture 26"/>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46885" y="1925955"/>
            <a:ext cx="8930005" cy="38969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46480"/>
            <a:ext cx="10515600" cy="644208"/>
          </a:xfrm>
        </p:spPr>
        <p:txBody>
          <a:bodyPr>
            <a:normAutofit fontScale="90000"/>
          </a:bodyPr>
          <a:lstStyle/>
          <a:p>
            <a:r>
              <a:rPr lang="en-US" altLang="en-US" sz="4445" dirty="0"/>
              <a:t>DATA FLOW DIAGRAM</a:t>
            </a:r>
            <a:endParaRPr lang="en-US" altLang="en-US" sz="4445" dirty="0"/>
          </a:p>
        </p:txBody>
      </p:sp>
      <p:pic>
        <p:nvPicPr>
          <p:cNvPr id="37" name="Picture 37" descr="A diagram of a software system&#10;&#10;AI-generated content may be incorrect."/>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364105" y="1691640"/>
            <a:ext cx="7416165" cy="45897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6640"/>
            <a:ext cx="10515600" cy="634048"/>
          </a:xfrm>
        </p:spPr>
        <p:txBody>
          <a:bodyPr>
            <a:noAutofit/>
          </a:bodyPr>
          <a:lstStyle/>
          <a:p>
            <a:endParaRPr lang="en-PH" sz="4000" dirty="0"/>
          </a:p>
        </p:txBody>
      </p:sp>
      <p:sp>
        <p:nvSpPr>
          <p:cNvPr id="3" name="Content Placeholder 2"/>
          <p:cNvSpPr>
            <a:spLocks noGrp="1"/>
          </p:cNvSpPr>
          <p:nvPr>
            <p:ph idx="1"/>
          </p:nvPr>
        </p:nvSpPr>
        <p:spPr/>
        <p:txBody>
          <a:bodyPr/>
          <a:lstStyle/>
          <a:p>
            <a:pPr marL="0" indent="0" algn="ctr">
              <a:buNone/>
            </a:pPr>
            <a:endParaRPr lang="en-US" altLang="en-PH" sz="4400" b="1" dirty="0"/>
          </a:p>
        </p:txBody>
      </p:sp>
    </p:spTree>
  </p:cSld>
  <p:clrMapOvr>
    <a:masterClrMapping/>
  </p:clrMapOvr>
</p:sld>
</file>

<file path=ppt/tags/tag1.xml><?xml version="1.0" encoding="utf-8"?>
<p:tagLst xmlns:p="http://schemas.openxmlformats.org/presentationml/2006/main">
  <p:tag name="TABLE_ENDDRAG_ORIGIN_RECT" val="804*166"/>
  <p:tag name="TABLE_ENDDRAG_RECT" val="89*291*804*1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3060</Words>
  <Application>WPS Presentation</Application>
  <PresentationFormat>Widescreen</PresentationFormat>
  <Paragraphs>55</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vt:i4>
      </vt:variant>
    </vt:vector>
  </HeadingPairs>
  <TitlesOfParts>
    <vt:vector size="21" baseType="lpstr">
      <vt:lpstr>Arial</vt:lpstr>
      <vt:lpstr>SimSun</vt:lpstr>
      <vt:lpstr>Wingdings</vt:lpstr>
      <vt:lpstr>Calibri</vt:lpstr>
      <vt:lpstr>Times New Roman</vt:lpstr>
      <vt:lpstr>Calibri Light</vt:lpstr>
      <vt:lpstr>Microsoft YaHei</vt:lpstr>
      <vt:lpstr>Arial Unicode MS</vt:lpstr>
      <vt:lpstr>Times New Roman</vt:lpstr>
      <vt:lpstr>Calibri</vt:lpstr>
      <vt:lpstr>Segoe UI Historic</vt:lpstr>
      <vt:lpstr>Office Theme</vt:lpstr>
      <vt:lpstr>1_Office Theme</vt:lpstr>
      <vt:lpstr>CAPSTONE TITLE</vt:lpstr>
      <vt:lpstr>PROJECT DESCRIPTION</vt:lpstr>
      <vt:lpstr>OBJECTIVE</vt:lpstr>
      <vt:lpstr>SCOPE AND LIMITATION</vt:lpstr>
      <vt:lpstr>SCOPE AND LIMITATION</vt:lpstr>
      <vt:lpstr>RESEARCH DESIGN AND RESPONDENST </vt:lpstr>
      <vt:lpstr>OPERATIONAL FRAMEWORK </vt:lpstr>
      <vt:lpstr>TEST CASE RESULTS AND FINDINGS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Alona Magante</dc:creator>
  <cp:lastModifiedBy>WPS_1713160957</cp:lastModifiedBy>
  <cp:revision>6</cp:revision>
  <dcterms:created xsi:type="dcterms:W3CDTF">2025-05-22T05:27:00Z</dcterms:created>
  <dcterms:modified xsi:type="dcterms:W3CDTF">2025-05-23T13:46:05Z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2254CB7767F943A19963803F2EB923AE_12</vt:lpwstr>
  </property>
  <property fmtid="{D5CDD505-2E9C-101B-9397-08002B2CF9AE}" pid="3" name="KSOProductBuildVer">
    <vt:lpwstr>1033-12.2.0.21179</vt:lpwstr>
  </property>
</Properties>
</file>