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80" d="100"/>
          <a:sy n="80" d="100"/>
        </p:scale>
        <p:origin x="40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C5AB2-35CA-4083-9535-8B0EF3AECC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A181B85-E157-4A16-8C1B-E84E27F64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105D736-BAA8-40BA-A240-B4C0FD311824}"/>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CE63BF6C-FAB6-4898-A8D8-725AAF61A4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B11E1B-16C8-4CBE-97F3-33F55357E6EB}"/>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205849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A3C23-CC23-43C1-B650-8F5E42BD56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C01A39F-E2C7-4786-A2BF-9EC13CA73F4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AA9DFF0-DF5C-436F-BC89-A2BD47371D1A}"/>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4ADE2CD2-8E19-4A9D-97D0-AB221475D7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53ADBAA-DDA2-44BE-863F-F80AD4CA2316}"/>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31790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946EED-10D5-4778-9007-18E86BB1409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26DDA61-1027-410D-8CD8-46852AEA104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E4DACE5-AF3E-41C1-98A5-9B10E7CAB1F0}"/>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1DDE22D3-1293-4D5B-BAED-16B3B3ED31C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1B10BE-E597-4ECF-AEEE-8C86D4AADFA0}"/>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41899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78AB3-E826-486F-97CF-749665E4BD1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499EB4E-11F0-46FF-A831-E32FF817BD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38C3F23-A19C-42CB-A015-D9106E942C23}"/>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8326406C-C248-4B36-A5D8-E838862998C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4FABC64-3416-44A5-A945-341056EB908B}"/>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386934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5AA77-20D5-49B3-92C3-7778F9448F9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77272B-CF88-4FF8-AF59-7A1ABE835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D9CD64B-7CBB-4652-B6A0-2A12A899B024}"/>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4F6BC3B3-F1E8-41B7-A47E-F2C7EFFE4F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E1C334-5ACF-4A98-8B66-7DB6B339ABD0}"/>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148249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DD9D-5626-41CF-8B81-60D4664E3B4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8986C03-9556-4503-870C-46B2620353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B639AA7-A11D-4950-AD71-86699D1974D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A423A3E-E13C-49BC-9765-CF3888ECA389}"/>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6" name="Marcador de pie de página 5">
            <a:extLst>
              <a:ext uri="{FF2B5EF4-FFF2-40B4-BE49-F238E27FC236}">
                <a16:creationId xmlns:a16="http://schemas.microsoft.com/office/drawing/2014/main" id="{5032B314-A094-44C1-A04D-EFFFB7CE96D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3880CDD-934B-4955-90A1-9755D18E8D52}"/>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97069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5AE6F-4302-43E5-A5F8-5ABE0077DD6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B57A551-A9FD-4D57-8EE1-2CA2C4D48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2368D9-0F47-4688-96AC-28093FD9DB9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7685E88-0BAF-4CF2-B1F2-110F5132A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93CD37D-ED78-49AB-B255-5B43F592D7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54BB035-50A3-445B-B05A-16B434E1DB94}"/>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8" name="Marcador de pie de página 7">
            <a:extLst>
              <a:ext uri="{FF2B5EF4-FFF2-40B4-BE49-F238E27FC236}">
                <a16:creationId xmlns:a16="http://schemas.microsoft.com/office/drawing/2014/main" id="{E53C33F7-B0CB-4EFF-B5BB-FA2E6395E67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C52EFDC-B55D-46C8-950B-37EFB4C7547A}"/>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19602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0449E-BA09-4276-BE12-AF2A2F33838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AC96F53-C741-42E6-8C6A-ABCBD3D6C8F3}"/>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4" name="Marcador de pie de página 3">
            <a:extLst>
              <a:ext uri="{FF2B5EF4-FFF2-40B4-BE49-F238E27FC236}">
                <a16:creationId xmlns:a16="http://schemas.microsoft.com/office/drawing/2014/main" id="{0F7CA034-FE40-4963-9CC7-C0E1FBA79A6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5C451EA-5503-413B-82BC-CFA5A0DC3F82}"/>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169316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117C13-30CE-49A3-8C11-5F1FF6A89CAF}"/>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3" name="Marcador de pie de página 2">
            <a:extLst>
              <a:ext uri="{FF2B5EF4-FFF2-40B4-BE49-F238E27FC236}">
                <a16:creationId xmlns:a16="http://schemas.microsoft.com/office/drawing/2014/main" id="{B23842EA-A317-40BE-9A74-2ACFDEACD14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E214FCF-93F8-4472-9072-B2C9D06AF268}"/>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203235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870C5-D56B-40EF-8B39-9F29C89B986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D657DB6-74E6-46D3-AAF3-592B477D3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90F0E15-331C-44F1-B1C8-73889CCF6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FCEF6E-6F1B-428D-8A64-3633093873E1}"/>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6" name="Marcador de pie de página 5">
            <a:extLst>
              <a:ext uri="{FF2B5EF4-FFF2-40B4-BE49-F238E27FC236}">
                <a16:creationId xmlns:a16="http://schemas.microsoft.com/office/drawing/2014/main" id="{4F0D29D5-FB8D-4208-9AF1-7AB41E3943C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04B85D-3420-4A80-A290-B47383C13366}"/>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237407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612AE-D83D-44FD-8A43-B20296D0F0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EB389C1-4FF5-4A24-80FD-C2D930CF1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3A5C0D7-0C26-4572-9798-44DEC5B37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E13202-6BFD-4DED-8C70-F44E16387C81}"/>
              </a:ext>
            </a:extLst>
          </p:cNvPr>
          <p:cNvSpPr>
            <a:spLocks noGrp="1"/>
          </p:cNvSpPr>
          <p:nvPr>
            <p:ph type="dt" sz="half" idx="10"/>
          </p:nvPr>
        </p:nvSpPr>
        <p:spPr/>
        <p:txBody>
          <a:bodyPr/>
          <a:lstStyle/>
          <a:p>
            <a:fld id="{86D89598-5F96-4A26-A3EA-0EA39E37BCDB}" type="datetimeFigureOut">
              <a:rPr lang="es-MX" smtClean="0"/>
              <a:t>22/02/2021</a:t>
            </a:fld>
            <a:endParaRPr lang="es-MX"/>
          </a:p>
        </p:txBody>
      </p:sp>
      <p:sp>
        <p:nvSpPr>
          <p:cNvPr id="6" name="Marcador de pie de página 5">
            <a:extLst>
              <a:ext uri="{FF2B5EF4-FFF2-40B4-BE49-F238E27FC236}">
                <a16:creationId xmlns:a16="http://schemas.microsoft.com/office/drawing/2014/main" id="{6FA78B60-9B12-436C-831C-E5BA20A26B2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AA0F7D8-0239-4A1F-871C-48F8E87CBAA5}"/>
              </a:ext>
            </a:extLst>
          </p:cNvPr>
          <p:cNvSpPr>
            <a:spLocks noGrp="1"/>
          </p:cNvSpPr>
          <p:nvPr>
            <p:ph type="sldNum" sz="quarter" idx="12"/>
          </p:nvPr>
        </p:nvSpPr>
        <p:spPr/>
        <p:txBody>
          <a:bodyPr/>
          <a:lstStyle/>
          <a:p>
            <a:fld id="{F8611B90-EB89-4CC0-8709-3B3ECCC5473B}" type="slidenum">
              <a:rPr lang="es-MX" smtClean="0"/>
              <a:t>‹Nº›</a:t>
            </a:fld>
            <a:endParaRPr lang="es-MX"/>
          </a:p>
        </p:txBody>
      </p:sp>
    </p:spTree>
    <p:extLst>
      <p:ext uri="{BB962C8B-B14F-4D97-AF65-F5344CB8AC3E}">
        <p14:creationId xmlns:p14="http://schemas.microsoft.com/office/powerpoint/2010/main" val="151168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CFFBF3-7C80-4B17-A0C7-D4F5D6D0F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12D14AA-DF2F-4F14-84E8-23A224E0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62E5F43-C314-4929-9E8C-18375730E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89598-5F96-4A26-A3EA-0EA39E37BCDB}" type="datetimeFigureOut">
              <a:rPr lang="es-MX" smtClean="0"/>
              <a:t>22/02/2021</a:t>
            </a:fld>
            <a:endParaRPr lang="es-MX"/>
          </a:p>
        </p:txBody>
      </p:sp>
      <p:sp>
        <p:nvSpPr>
          <p:cNvPr id="5" name="Marcador de pie de página 4">
            <a:extLst>
              <a:ext uri="{FF2B5EF4-FFF2-40B4-BE49-F238E27FC236}">
                <a16:creationId xmlns:a16="http://schemas.microsoft.com/office/drawing/2014/main" id="{CBD459C7-B22F-4680-B57C-09289E773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ABBFDC8-0FE3-4E59-8F8A-2C4FB59A4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11B90-EB89-4CC0-8709-3B3ECCC5473B}" type="slidenum">
              <a:rPr lang="es-MX" smtClean="0"/>
              <a:t>‹Nº›</a:t>
            </a:fld>
            <a:endParaRPr lang="es-MX"/>
          </a:p>
        </p:txBody>
      </p:sp>
    </p:spTree>
    <p:extLst>
      <p:ext uri="{BB962C8B-B14F-4D97-AF65-F5344CB8AC3E}">
        <p14:creationId xmlns:p14="http://schemas.microsoft.com/office/powerpoint/2010/main" val="16986506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romero@utnogales.edu.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3CBA2-E901-46FC-9FB6-D2C72551E03E}"/>
              </a:ext>
            </a:extLst>
          </p:cNvPr>
          <p:cNvSpPr>
            <a:spLocks noGrp="1"/>
          </p:cNvSpPr>
          <p:nvPr>
            <p:ph type="ctrTitle"/>
          </p:nvPr>
        </p:nvSpPr>
        <p:spPr>
          <a:xfrm>
            <a:off x="519545" y="1335140"/>
            <a:ext cx="11152909" cy="4889196"/>
          </a:xfrm>
        </p:spPr>
        <p:txBody>
          <a:bodyPr>
            <a:normAutofit fontScale="90000"/>
          </a:bodyPr>
          <a:lstStyle/>
          <a:p>
            <a:pPr>
              <a:lnSpc>
                <a:spcPct val="150000"/>
              </a:lnSpc>
            </a:pPr>
            <a:r>
              <a:rPr lang="es-MX" sz="5000" dirty="0">
                <a:latin typeface="Arial Nova" panose="020B0504020202020204" pitchFamily="34" charset="0"/>
              </a:rPr>
              <a:t>CONTRALORÍA SOCIAL 2020 </a:t>
            </a:r>
            <a:br>
              <a:rPr lang="es-MX" sz="5000" dirty="0">
                <a:latin typeface="Arial Nova" panose="020B0504020202020204" pitchFamily="34" charset="0"/>
              </a:rPr>
            </a:br>
            <a:r>
              <a:rPr lang="es-MX" sz="5000" dirty="0">
                <a:latin typeface="Arial Nova" panose="020B0504020202020204" pitchFamily="34" charset="0"/>
              </a:rPr>
              <a:t>EN EL MARCO DEL</a:t>
            </a:r>
            <a:br>
              <a:rPr lang="es-MX" sz="5000" dirty="0">
                <a:latin typeface="Arial Nova" panose="020B0504020202020204" pitchFamily="34" charset="0"/>
              </a:rPr>
            </a:br>
            <a:r>
              <a:rPr lang="es-MX" sz="5000" dirty="0">
                <a:latin typeface="Arial Nova" panose="020B0504020202020204" pitchFamily="34" charset="0"/>
              </a:rPr>
              <a:t>PROGRAMA DE FORTALECIMIENTO DE LA CALIDAD EDUCATIVA </a:t>
            </a:r>
            <a:br>
              <a:rPr lang="es-MX" sz="5000" dirty="0">
                <a:latin typeface="Arial Nova" panose="020B0504020202020204" pitchFamily="34" charset="0"/>
              </a:rPr>
            </a:br>
            <a:r>
              <a:rPr lang="es-MX" sz="5000" dirty="0">
                <a:latin typeface="Arial Nova" panose="020B0504020202020204" pitchFamily="34" charset="0"/>
              </a:rPr>
              <a:t>(PFCE) 2019</a:t>
            </a:r>
          </a:p>
        </p:txBody>
      </p:sp>
      <p:grpSp>
        <p:nvGrpSpPr>
          <p:cNvPr id="10" name="Grupo 9">
            <a:extLst>
              <a:ext uri="{FF2B5EF4-FFF2-40B4-BE49-F238E27FC236}">
                <a16:creationId xmlns:a16="http://schemas.microsoft.com/office/drawing/2014/main" id="{18861A27-66EB-4E63-99D5-8EAEC8DB6A7D}"/>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444E24EC-C038-48B6-87D9-A444A5C8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7" name="Imagen 6">
              <a:extLst>
                <a:ext uri="{FF2B5EF4-FFF2-40B4-BE49-F238E27FC236}">
                  <a16:creationId xmlns:a16="http://schemas.microsoft.com/office/drawing/2014/main" id="{B6FAAF20-4C51-432B-97BD-EE63E514A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268229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710156"/>
            <a:ext cx="8720877" cy="824414"/>
          </a:xfrm>
        </p:spPr>
        <p:txBody>
          <a:bodyPr>
            <a:noAutofit/>
          </a:bodyPr>
          <a:lstStyle/>
          <a:p>
            <a:pPr algn="ctr"/>
            <a:r>
              <a:rPr lang="es-MX" sz="3200" b="1" dirty="0">
                <a:latin typeface="Arial Nova" panose="020B0504020202020204" pitchFamily="34" charset="0"/>
              </a:rPr>
              <a:t>¿En caso de que se presente una queja o denuncia cual el procedimiento?</a:t>
            </a:r>
            <a:endParaRPr lang="es-MX" sz="3000" b="1" dirty="0">
              <a:latin typeface="Arial Nova" panose="020B0504020202020204" pitchFamily="34" charset="0"/>
            </a:endParaRP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a:xfrm>
            <a:off x="409074" y="1796506"/>
            <a:ext cx="11442031" cy="4724610"/>
          </a:xfrm>
        </p:spPr>
        <p:txBody>
          <a:bodyPr>
            <a:noAutofit/>
          </a:bodyPr>
          <a:lstStyle/>
          <a:p>
            <a:pPr algn="just">
              <a:lnSpc>
                <a:spcPct val="150000"/>
              </a:lnSpc>
              <a:spcBef>
                <a:spcPts val="0"/>
              </a:spcBef>
            </a:pPr>
            <a:r>
              <a:rPr lang="es-MX" sz="1800" dirty="0">
                <a:latin typeface="Arial Narrow" panose="020B0606020202030204" pitchFamily="34" charset="0"/>
              </a:rPr>
              <a:t>En caso de quejas o denuncias en donde se presuma que existe una conducta irregular por parte de un servidor público será(n) turnada(s) al Órgano Estatal de Control (OEC) y a la </a:t>
            </a:r>
            <a:r>
              <a:rPr lang="es-MX" sz="1800" dirty="0" err="1">
                <a:latin typeface="Arial Narrow" panose="020B0606020202030204" pitchFamily="34" charset="0"/>
              </a:rPr>
              <a:t>DGUTyP</a:t>
            </a:r>
            <a:r>
              <a:rPr lang="es-MX" sz="1800" dirty="0">
                <a:latin typeface="Arial Narrow" panose="020B0606020202030204" pitchFamily="34" charset="0"/>
              </a:rPr>
              <a:t> para su conocimiento e intervención en caso necesario. </a:t>
            </a:r>
          </a:p>
          <a:p>
            <a:pPr algn="just">
              <a:lnSpc>
                <a:spcPct val="150000"/>
              </a:lnSpc>
              <a:spcBef>
                <a:spcPts val="0"/>
              </a:spcBef>
            </a:pPr>
            <a:r>
              <a:rPr lang="es-MX" sz="1800" dirty="0">
                <a:latin typeface="Arial Narrow" panose="020B0606020202030204" pitchFamily="34" charset="0"/>
              </a:rPr>
              <a:t>El Responsable de CS de cada IE, será el encargado de captar las quejas, denuncias y/o sugerencias en el formato de Cédula de Quejas y Denuncias que los integrantes del comité(s) o beneficiarios tengan sobre el manejo de los recursos de los programas. </a:t>
            </a:r>
          </a:p>
          <a:p>
            <a:pPr algn="just">
              <a:lnSpc>
                <a:spcPct val="150000"/>
              </a:lnSpc>
              <a:spcBef>
                <a:spcPts val="0"/>
              </a:spcBef>
            </a:pPr>
            <a:r>
              <a:rPr lang="es-MX" sz="1800" dirty="0">
                <a:latin typeface="Arial Narrow" panose="020B0606020202030204" pitchFamily="34" charset="0"/>
              </a:rPr>
              <a:t>Una vez que el Responsable de CS reciba la queja o denuncia sobre el Programa, deberá de recabar toda la información necesaria para verificar la procedencia y validez de la misma, posteriormente canalizarla a la </a:t>
            </a:r>
            <a:r>
              <a:rPr lang="es-MX" sz="1800" dirty="0" err="1">
                <a:latin typeface="Arial Narrow" panose="020B0606020202030204" pitchFamily="34" charset="0"/>
              </a:rPr>
              <a:t>DGUTyP</a:t>
            </a:r>
            <a:r>
              <a:rPr lang="es-MX" sz="1800" dirty="0">
                <a:latin typeface="Arial Narrow" panose="020B0606020202030204" pitchFamily="34" charset="0"/>
              </a:rPr>
              <a:t> y al OEC, este último en coordinación con la Instancia Ejecutora serán quienes después de analizar determinarán en función de su naturaleza a quien le corresponde dar la solución. </a:t>
            </a:r>
          </a:p>
          <a:p>
            <a:pPr algn="just">
              <a:lnSpc>
                <a:spcPct val="150000"/>
              </a:lnSpc>
              <a:spcBef>
                <a:spcPts val="0"/>
              </a:spcBef>
            </a:pPr>
            <a:r>
              <a:rPr lang="es-MX" sz="1800" dirty="0">
                <a:latin typeface="Arial Narrow" panose="020B0606020202030204" pitchFamily="34" charset="0"/>
              </a:rPr>
              <a:t>En el caso de las quejas, denuncias y/o sugerencias que deban ser atendidas por la Instancia Normativa, el Responsable de Contraloría Social de cada Instancia Ejecutora deberá enviarla junto con la información recopilada, con la finalidad de que se tomen las medidas que haya lugar.</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282554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3CBA2-E901-46FC-9FB6-D2C72551E03E}"/>
              </a:ext>
            </a:extLst>
          </p:cNvPr>
          <p:cNvSpPr>
            <a:spLocks noGrp="1"/>
          </p:cNvSpPr>
          <p:nvPr>
            <p:ph type="ctrTitle"/>
          </p:nvPr>
        </p:nvSpPr>
        <p:spPr>
          <a:xfrm>
            <a:off x="315009" y="1122363"/>
            <a:ext cx="11152909" cy="1607635"/>
          </a:xfrm>
        </p:spPr>
        <p:txBody>
          <a:bodyPr>
            <a:normAutofit fontScale="90000"/>
          </a:bodyPr>
          <a:lstStyle/>
          <a:p>
            <a:pPr>
              <a:lnSpc>
                <a:spcPct val="150000"/>
              </a:lnSpc>
            </a:pPr>
            <a:r>
              <a:rPr lang="es-MX" sz="4000" dirty="0">
                <a:latin typeface="Arial Nova" panose="020B0504020202020204" pitchFamily="34" charset="0"/>
              </a:rPr>
              <a:t>ENLACE DE CONTRALORÍA SOCIAL PFCE</a:t>
            </a:r>
            <a:br>
              <a:rPr lang="es-MX" sz="4000" dirty="0">
                <a:latin typeface="Arial Nova" panose="020B0504020202020204" pitchFamily="34" charset="0"/>
              </a:rPr>
            </a:br>
            <a:r>
              <a:rPr lang="es-MX" sz="4000" dirty="0" err="1">
                <a:latin typeface="Arial Nova" panose="020B0504020202020204" pitchFamily="34" charset="0"/>
              </a:rPr>
              <a:t>UTNogales</a:t>
            </a:r>
            <a:endParaRPr lang="es-MX" sz="4000" dirty="0">
              <a:latin typeface="Arial Nova" panose="020B0504020202020204" pitchFamily="34" charset="0"/>
            </a:endParaRPr>
          </a:p>
        </p:txBody>
      </p:sp>
      <p:grpSp>
        <p:nvGrpSpPr>
          <p:cNvPr id="10" name="Grupo 9">
            <a:extLst>
              <a:ext uri="{FF2B5EF4-FFF2-40B4-BE49-F238E27FC236}">
                <a16:creationId xmlns:a16="http://schemas.microsoft.com/office/drawing/2014/main" id="{18861A27-66EB-4E63-99D5-8EAEC8DB6A7D}"/>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444E24EC-C038-48B6-87D9-A444A5C8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7" name="Imagen 6">
              <a:extLst>
                <a:ext uri="{FF2B5EF4-FFF2-40B4-BE49-F238E27FC236}">
                  <a16:creationId xmlns:a16="http://schemas.microsoft.com/office/drawing/2014/main" id="{B6FAAF20-4C51-432B-97BD-EE63E514A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
        <p:nvSpPr>
          <p:cNvPr id="6" name="Título 1">
            <a:extLst>
              <a:ext uri="{FF2B5EF4-FFF2-40B4-BE49-F238E27FC236}">
                <a16:creationId xmlns:a16="http://schemas.microsoft.com/office/drawing/2014/main" id="{5D1B6941-2712-4D99-ABB6-F018694FE5A4}"/>
              </a:ext>
            </a:extLst>
          </p:cNvPr>
          <p:cNvSpPr txBox="1">
            <a:spLocks/>
          </p:cNvSpPr>
          <p:nvPr/>
        </p:nvSpPr>
        <p:spPr>
          <a:xfrm>
            <a:off x="878305" y="3608889"/>
            <a:ext cx="10431379" cy="25272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s-MX" sz="2600" dirty="0">
                <a:latin typeface="Arial Nova" panose="020B0504020202020204" pitchFamily="34" charset="0"/>
              </a:rPr>
              <a:t>Ing. Judith Mercedes Romero Reyes</a:t>
            </a:r>
          </a:p>
          <a:p>
            <a:pPr>
              <a:lnSpc>
                <a:spcPct val="150000"/>
              </a:lnSpc>
            </a:pPr>
            <a:r>
              <a:rPr lang="es-MX" sz="2600" dirty="0">
                <a:latin typeface="Arial Nova" panose="020B0504020202020204" pitchFamily="34" charset="0"/>
              </a:rPr>
              <a:t>Profesora de Asignatura</a:t>
            </a:r>
          </a:p>
          <a:p>
            <a:pPr>
              <a:lnSpc>
                <a:spcPct val="150000"/>
              </a:lnSpc>
            </a:pPr>
            <a:r>
              <a:rPr lang="es-MX" sz="2600" dirty="0">
                <a:latin typeface="Arial Nova" panose="020B0504020202020204" pitchFamily="34" charset="0"/>
                <a:hlinkClick r:id="rId4"/>
              </a:rPr>
              <a:t>jromero@utnogales.edu.mx</a:t>
            </a:r>
            <a:endParaRPr lang="es-MX" sz="2600" dirty="0">
              <a:latin typeface="Arial Nova" panose="020B0504020202020204" pitchFamily="34" charset="0"/>
            </a:endParaRPr>
          </a:p>
          <a:p>
            <a:pPr>
              <a:lnSpc>
                <a:spcPct val="150000"/>
              </a:lnSpc>
            </a:pPr>
            <a:r>
              <a:rPr lang="es-MX" sz="2600" dirty="0">
                <a:latin typeface="Arial Nova" panose="020B0504020202020204" pitchFamily="34" charset="0"/>
              </a:rPr>
              <a:t>631 2986023</a:t>
            </a:r>
          </a:p>
        </p:txBody>
      </p:sp>
    </p:spTree>
    <p:extLst>
      <p:ext uri="{BB962C8B-B14F-4D97-AF65-F5344CB8AC3E}">
        <p14:creationId xmlns:p14="http://schemas.microsoft.com/office/powerpoint/2010/main" val="42066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561181"/>
            <a:ext cx="8720877" cy="824414"/>
          </a:xfrm>
        </p:spPr>
        <p:txBody>
          <a:bodyPr/>
          <a:lstStyle/>
          <a:p>
            <a:pPr algn="ctr"/>
            <a:r>
              <a:rPr lang="es-MX" b="1" dirty="0">
                <a:latin typeface="Arial Nova" panose="020B0504020202020204" pitchFamily="34" charset="0"/>
              </a:rPr>
              <a:t>¿Qué es la Contraloría Social?</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p:txBody>
          <a:bodyPr>
            <a:normAutofit/>
          </a:bodyPr>
          <a:lstStyle/>
          <a:p>
            <a:pPr marL="0" indent="0" algn="just">
              <a:lnSpc>
                <a:spcPct val="150000"/>
              </a:lnSpc>
              <a:spcBef>
                <a:spcPts val="0"/>
              </a:spcBef>
              <a:buNone/>
            </a:pPr>
            <a:r>
              <a:rPr lang="es-MX" sz="2400" u="sng" dirty="0"/>
              <a:t>Ley General de Desarrollo Social, Artículo 69:</a:t>
            </a:r>
          </a:p>
          <a:p>
            <a:pPr algn="just">
              <a:lnSpc>
                <a:spcPct val="150000"/>
              </a:lnSpc>
              <a:spcBef>
                <a:spcPts val="0"/>
              </a:spcBef>
            </a:pPr>
            <a:endParaRPr lang="es-MX" sz="2400" dirty="0">
              <a:latin typeface="Arial Narrow" panose="020B0606020202030204" pitchFamily="34" charset="0"/>
            </a:endParaRPr>
          </a:p>
          <a:p>
            <a:pPr marL="0" indent="0" algn="just">
              <a:lnSpc>
                <a:spcPct val="150000"/>
              </a:lnSpc>
              <a:spcBef>
                <a:spcPts val="0"/>
              </a:spcBef>
              <a:buNone/>
            </a:pPr>
            <a:r>
              <a:rPr lang="es-MX" sz="2400" dirty="0"/>
              <a:t>Se reconoce a la Contraloría Social como el mecanismo de los beneficiarios, de manera organizada, para verificar el cumplimiento de las metas y la correcta aplicación de los recursos públicos asignados a los programas de desarrollo social.</a:t>
            </a:r>
            <a:endParaRPr lang="es-MX" sz="2400" dirty="0">
              <a:latin typeface="Arial Narrow" panose="020B0606020202030204" pitchFamily="34" charset="0"/>
            </a:endParaRP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124594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9339C3C7-955F-48BA-B3A5-C0FEE0A822A1}"/>
              </a:ext>
            </a:extLst>
          </p:cNvPr>
          <p:cNvSpPr>
            <a:spLocks noGrp="1"/>
          </p:cNvSpPr>
          <p:nvPr>
            <p:ph type="body" idx="1"/>
          </p:nvPr>
        </p:nvSpPr>
        <p:spPr>
          <a:xfrm>
            <a:off x="502903" y="1681163"/>
            <a:ext cx="5157787" cy="531896"/>
          </a:xfrm>
        </p:spPr>
        <p:txBody>
          <a:bodyPr/>
          <a:lstStyle/>
          <a:p>
            <a:pPr algn="ctr"/>
            <a:r>
              <a:rPr lang="es-MX" dirty="0"/>
              <a:t>¿Para qué sirve?</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sz="half" idx="2"/>
          </p:nvPr>
        </p:nvSpPr>
        <p:spPr>
          <a:xfrm>
            <a:off x="502903" y="2396791"/>
            <a:ext cx="5157787" cy="3684588"/>
          </a:xfrm>
        </p:spPr>
        <p:txBody>
          <a:bodyPr>
            <a:normAutofit/>
          </a:bodyPr>
          <a:lstStyle/>
          <a:p>
            <a:pPr marL="0" indent="0" algn="just">
              <a:lnSpc>
                <a:spcPct val="150000"/>
              </a:lnSpc>
              <a:spcBef>
                <a:spcPts val="0"/>
              </a:spcBef>
              <a:buNone/>
            </a:pPr>
            <a:r>
              <a:rPr lang="es-MX" sz="2400" dirty="0">
                <a:latin typeface="Arial Narrow" panose="020B0606020202030204" pitchFamily="34" charset="0"/>
              </a:rPr>
              <a:t>Sirve para vigilar los recursos de los programas federales sociales; o sea, vigilar que los recursos de los programas federales sociales que se gasten en lo que se programaron en tiempo y forma.</a:t>
            </a:r>
          </a:p>
        </p:txBody>
      </p:sp>
      <p:sp>
        <p:nvSpPr>
          <p:cNvPr id="11" name="Marcador de texto 10">
            <a:extLst>
              <a:ext uri="{FF2B5EF4-FFF2-40B4-BE49-F238E27FC236}">
                <a16:creationId xmlns:a16="http://schemas.microsoft.com/office/drawing/2014/main" id="{ECB13357-7236-4E65-9E0A-D19183F8520A}"/>
              </a:ext>
            </a:extLst>
          </p:cNvPr>
          <p:cNvSpPr>
            <a:spLocks noGrp="1"/>
          </p:cNvSpPr>
          <p:nvPr>
            <p:ph type="body" sz="quarter" idx="3"/>
          </p:nvPr>
        </p:nvSpPr>
        <p:spPr>
          <a:xfrm>
            <a:off x="6683710" y="1681163"/>
            <a:ext cx="5183188" cy="823912"/>
          </a:xfrm>
        </p:spPr>
        <p:txBody>
          <a:bodyPr/>
          <a:lstStyle/>
          <a:p>
            <a:pPr algn="ctr"/>
            <a:r>
              <a:rPr lang="es-MX" dirty="0"/>
              <a:t>¿Quiénes pueden formar parte del comité?</a:t>
            </a:r>
          </a:p>
        </p:txBody>
      </p:sp>
      <p:sp>
        <p:nvSpPr>
          <p:cNvPr id="12" name="Marcador de contenido 11">
            <a:extLst>
              <a:ext uri="{FF2B5EF4-FFF2-40B4-BE49-F238E27FC236}">
                <a16:creationId xmlns:a16="http://schemas.microsoft.com/office/drawing/2014/main" id="{87BDFA3A-0642-4DAF-AC70-14AB74D7C03D}"/>
              </a:ext>
            </a:extLst>
          </p:cNvPr>
          <p:cNvSpPr>
            <a:spLocks noGrp="1"/>
          </p:cNvSpPr>
          <p:nvPr>
            <p:ph sz="quarter" idx="4"/>
          </p:nvPr>
        </p:nvSpPr>
        <p:spPr>
          <a:xfrm>
            <a:off x="6683710" y="2510632"/>
            <a:ext cx="5183188" cy="3684588"/>
          </a:xfrm>
        </p:spPr>
        <p:txBody>
          <a:bodyPr>
            <a:normAutofit/>
          </a:bodyPr>
          <a:lstStyle/>
          <a:p>
            <a:pPr marL="0" indent="0">
              <a:buNone/>
            </a:pPr>
            <a:r>
              <a:rPr lang="es-MX" sz="2400" dirty="0">
                <a:latin typeface="Arial Narrow" panose="020B0606020202030204" pitchFamily="34" charset="0"/>
              </a:rPr>
              <a:t>Beneficiarios del programa</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384026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561181"/>
            <a:ext cx="8720877" cy="824414"/>
          </a:xfrm>
        </p:spPr>
        <p:txBody>
          <a:bodyPr>
            <a:noAutofit/>
          </a:bodyPr>
          <a:lstStyle/>
          <a:p>
            <a:pPr algn="ctr"/>
            <a:r>
              <a:rPr lang="es-MX" sz="3400" b="1" dirty="0">
                <a:latin typeface="Arial Nova" panose="020B0504020202020204" pitchFamily="34" charset="0"/>
              </a:rPr>
              <a:t>¿Cuáles son las actividades de difusión que debe realizar la Instancia Ejecutora?</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p:txBody>
          <a:bodyPr>
            <a:normAutofit/>
          </a:bodyPr>
          <a:lstStyle/>
          <a:p>
            <a:pPr marL="0" indent="0" algn="just">
              <a:lnSpc>
                <a:spcPct val="150000"/>
              </a:lnSpc>
              <a:spcBef>
                <a:spcPts val="0"/>
              </a:spcBef>
              <a:buNone/>
            </a:pPr>
            <a:r>
              <a:rPr lang="es-MX" sz="2400" dirty="0">
                <a:latin typeface="Arial Narrow" panose="020B0606020202030204" pitchFamily="34" charset="0"/>
              </a:rPr>
              <a:t>La Instancia Ejecutora generará mecanismos para realizar las actividades de difusión al interior de ésta, de conformidad con su capacidad presupuestal, pudiendo emplear los medios a los que tenga acceso, ejemplo, folletos, dípticos, trípticos, carteles, páginas de internet, correo institucional, documentos, etc. y los pondrá del conocimiento de los beneficiarios y de la comunidad universitaria en general, también difundirá los materiales de difusión de la Instancia Normativa.</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190330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561181"/>
            <a:ext cx="8720877" cy="824414"/>
          </a:xfrm>
        </p:spPr>
        <p:txBody>
          <a:bodyPr>
            <a:noAutofit/>
          </a:bodyPr>
          <a:lstStyle/>
          <a:p>
            <a:pPr algn="ctr"/>
            <a:r>
              <a:rPr lang="es-MX" sz="3400" b="1" dirty="0">
                <a:latin typeface="Arial Nova" panose="020B0504020202020204" pitchFamily="34" charset="0"/>
              </a:rPr>
              <a:t>¿Cómo debe difundir la información de la CS la Instancia Ejecutora?</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p:txBody>
          <a:bodyPr>
            <a:normAutofit/>
          </a:bodyPr>
          <a:lstStyle/>
          <a:p>
            <a:pPr marL="0" indent="0" algn="just">
              <a:lnSpc>
                <a:spcPct val="150000"/>
              </a:lnSpc>
              <a:spcBef>
                <a:spcPts val="0"/>
              </a:spcBef>
              <a:buNone/>
            </a:pPr>
            <a:r>
              <a:rPr lang="es-MX" sz="2400" dirty="0">
                <a:latin typeface="Arial Narrow" panose="020B0606020202030204" pitchFamily="34" charset="0"/>
              </a:rPr>
              <a:t>La difusión se hará en las páginas institucionales de las Instancias Ejecutoras, éstas incorporarán las actividades de difusión de la Contraloría Social en la sección de dicha página, de acuerdo al guion entregado por la Coordinación General; asimismo, éstas incorporarán las actividades de difusión en el sistema SICS en un plazo no mayor a 20 días hábiles a partir de la ejecución de los materiales de difusión.</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285737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830054"/>
            <a:ext cx="8720877" cy="824414"/>
          </a:xfrm>
        </p:spPr>
        <p:txBody>
          <a:bodyPr>
            <a:noAutofit/>
          </a:bodyPr>
          <a:lstStyle/>
          <a:p>
            <a:pPr algn="ctr"/>
            <a:r>
              <a:rPr lang="es-MX" sz="3000" b="1" dirty="0">
                <a:latin typeface="Arial Nova" panose="020B0504020202020204" pitchFamily="34" charset="0"/>
              </a:rPr>
              <a:t>¿Quiénes son los encargados de dar capacitación y/o asesoría a los integrantes de los Comités de Contraloría Social o a los beneficiarios?</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a:xfrm>
            <a:off x="838200" y="2186573"/>
            <a:ext cx="10515600" cy="4351338"/>
          </a:xfrm>
        </p:spPr>
        <p:txBody>
          <a:bodyPr>
            <a:normAutofit/>
          </a:bodyPr>
          <a:lstStyle/>
          <a:p>
            <a:pPr marL="0" indent="0" algn="just">
              <a:lnSpc>
                <a:spcPct val="150000"/>
              </a:lnSpc>
              <a:spcBef>
                <a:spcPts val="0"/>
              </a:spcBef>
              <a:buNone/>
            </a:pPr>
            <a:r>
              <a:rPr lang="es-MX" sz="2400" dirty="0">
                <a:latin typeface="Arial Narrow" panose="020B0606020202030204" pitchFamily="34" charset="0"/>
              </a:rPr>
              <a:t>El Responsable de la Contraloría Social de la Instancia Ejecutora o también pueden contactarse para asesorías con los encargados de la Contraloría Social de la Instancia Normativa.</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320570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830054"/>
            <a:ext cx="8720877" cy="824414"/>
          </a:xfrm>
        </p:spPr>
        <p:txBody>
          <a:bodyPr>
            <a:noAutofit/>
          </a:bodyPr>
          <a:lstStyle/>
          <a:p>
            <a:pPr algn="ctr"/>
            <a:r>
              <a:rPr lang="es-MX" sz="3000" b="1" dirty="0">
                <a:latin typeface="Arial Nova" panose="020B0504020202020204" pitchFamily="34" charset="0"/>
              </a:rPr>
              <a:t>¿Quién llena el formato del Informe? y ¿Cuál es la finalidad de recopilar información sobre las actividades de Contraloría Social en el informe final del comité?</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a:xfrm>
            <a:off x="838200" y="2186573"/>
            <a:ext cx="10515600" cy="4351338"/>
          </a:xfrm>
        </p:spPr>
        <p:txBody>
          <a:bodyPr>
            <a:normAutofit/>
          </a:bodyPr>
          <a:lstStyle/>
          <a:p>
            <a:pPr marL="0" indent="0" algn="just">
              <a:lnSpc>
                <a:spcPct val="150000"/>
              </a:lnSpc>
              <a:spcBef>
                <a:spcPts val="0"/>
              </a:spcBef>
              <a:buNone/>
            </a:pPr>
            <a:r>
              <a:rPr lang="es-MX" sz="2400" dirty="0">
                <a:latin typeface="Arial Narrow" panose="020B0606020202030204" pitchFamily="34" charset="0"/>
              </a:rPr>
              <a:t>Lo llena los integrantes del Comité de la Contraloría Social. La finalidad es facilitar el análisis de resultados de la Contraloría social, así como dar cumplimiento al artículo 71 del Reglamento de la Ley General de Desarrollo Social, por lo que se deberá de llenar el Informe del Comité de Contraloría Social, al menos uno por ejercicio fiscal; es decir, saber sobre las actividades que realizó el Comité de Contraloría Social durante el ejercicio y conocer el conocimiento sobre la materia.</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153803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830054"/>
            <a:ext cx="8720877" cy="824414"/>
          </a:xfrm>
        </p:spPr>
        <p:txBody>
          <a:bodyPr>
            <a:noAutofit/>
          </a:bodyPr>
          <a:lstStyle/>
          <a:p>
            <a:pPr algn="ctr"/>
            <a:r>
              <a:rPr lang="es-MX" sz="3000" b="1" dirty="0">
                <a:latin typeface="Arial Nova" panose="020B0504020202020204" pitchFamily="34" charset="0"/>
              </a:rPr>
              <a:t>¿Quién es el responsable de capturar la información en el SICS? </a:t>
            </a: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a:xfrm>
            <a:off x="838200" y="2174541"/>
            <a:ext cx="10515600" cy="4351338"/>
          </a:xfrm>
        </p:spPr>
        <p:txBody>
          <a:bodyPr>
            <a:normAutofit/>
          </a:bodyPr>
          <a:lstStyle/>
          <a:p>
            <a:pPr marL="0" indent="0" algn="just">
              <a:lnSpc>
                <a:spcPct val="150000"/>
              </a:lnSpc>
              <a:spcBef>
                <a:spcPts val="0"/>
              </a:spcBef>
              <a:buNone/>
            </a:pPr>
            <a:r>
              <a:rPr lang="es-MX" sz="2400" dirty="0">
                <a:latin typeface="Arial Narrow" panose="020B0606020202030204" pitchFamily="34" charset="0"/>
              </a:rPr>
              <a:t>El Responsable de la Contraloría Social de la Instancia Ejecutora</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25370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E272C-D4C0-4E39-9446-13A3A94A6A3A}"/>
              </a:ext>
            </a:extLst>
          </p:cNvPr>
          <p:cNvSpPr>
            <a:spLocks noGrp="1"/>
          </p:cNvSpPr>
          <p:nvPr>
            <p:ph type="title"/>
          </p:nvPr>
        </p:nvSpPr>
        <p:spPr>
          <a:xfrm>
            <a:off x="1822932" y="830054"/>
            <a:ext cx="8720877" cy="824414"/>
          </a:xfrm>
        </p:spPr>
        <p:txBody>
          <a:bodyPr>
            <a:noAutofit/>
          </a:bodyPr>
          <a:lstStyle/>
          <a:p>
            <a:pPr algn="ctr"/>
            <a:r>
              <a:rPr lang="es-MX" sz="3200" b="1" dirty="0">
                <a:latin typeface="Arial Nova" panose="020B0504020202020204" pitchFamily="34" charset="0"/>
              </a:rPr>
              <a:t>¿Qué información se captura en el SICS?</a:t>
            </a:r>
            <a:endParaRPr lang="es-MX" sz="3000" b="1" dirty="0">
              <a:latin typeface="Arial Nova" panose="020B0504020202020204" pitchFamily="34" charset="0"/>
            </a:endParaRPr>
          </a:p>
        </p:txBody>
      </p:sp>
      <p:sp>
        <p:nvSpPr>
          <p:cNvPr id="3" name="Marcador de contenido 2">
            <a:extLst>
              <a:ext uri="{FF2B5EF4-FFF2-40B4-BE49-F238E27FC236}">
                <a16:creationId xmlns:a16="http://schemas.microsoft.com/office/drawing/2014/main" id="{4BA91881-CBED-4F7B-961C-DF080A538448}"/>
              </a:ext>
            </a:extLst>
          </p:cNvPr>
          <p:cNvSpPr>
            <a:spLocks noGrp="1"/>
          </p:cNvSpPr>
          <p:nvPr>
            <p:ph idx="1"/>
          </p:nvPr>
        </p:nvSpPr>
        <p:spPr>
          <a:xfrm>
            <a:off x="838200" y="2186573"/>
            <a:ext cx="10515600" cy="4351338"/>
          </a:xfrm>
        </p:spPr>
        <p:txBody>
          <a:bodyPr>
            <a:normAutofit/>
          </a:bodyPr>
          <a:lstStyle/>
          <a:p>
            <a:pPr marL="0" indent="0" algn="just">
              <a:lnSpc>
                <a:spcPct val="150000"/>
              </a:lnSpc>
              <a:spcBef>
                <a:spcPts val="0"/>
              </a:spcBef>
              <a:buNone/>
            </a:pPr>
            <a:r>
              <a:rPr lang="es-MX" sz="2400" dirty="0">
                <a:latin typeface="Arial Narrow" panose="020B0606020202030204" pitchFamily="34" charset="0"/>
              </a:rPr>
              <a:t>El Programa Institucional de Trabajo de la Contraloría Social (PITCS), la minuta de reunión para la conformación del Comité de la Contraloría Social, el formato de constitución del Comité de la Contraloría Social, los materiales de la capacitación y los materiales de la difusión, así como la distribución de éstos como su minuta correspondiente, las presentaciones de la capacitación, los montos del presupuesto asignado y ejecutado y el Informe del Comité de la Contraloría Social.</a:t>
            </a:r>
          </a:p>
        </p:txBody>
      </p:sp>
      <p:grpSp>
        <p:nvGrpSpPr>
          <p:cNvPr id="4" name="Grupo 3">
            <a:extLst>
              <a:ext uri="{FF2B5EF4-FFF2-40B4-BE49-F238E27FC236}">
                <a16:creationId xmlns:a16="http://schemas.microsoft.com/office/drawing/2014/main" id="{89D3210A-39E5-496C-8048-FB6EAA77B963}"/>
              </a:ext>
            </a:extLst>
          </p:cNvPr>
          <p:cNvGrpSpPr/>
          <p:nvPr/>
        </p:nvGrpSpPr>
        <p:grpSpPr>
          <a:xfrm>
            <a:off x="0" y="0"/>
            <a:ext cx="12192000" cy="1122363"/>
            <a:chOff x="0" y="0"/>
            <a:chExt cx="12192000" cy="1122363"/>
          </a:xfrm>
        </p:grpSpPr>
        <p:pic>
          <p:nvPicPr>
            <p:cNvPr id="5" name="Imagen 4">
              <a:extLst>
                <a:ext uri="{FF2B5EF4-FFF2-40B4-BE49-F238E27FC236}">
                  <a16:creationId xmlns:a16="http://schemas.microsoft.com/office/drawing/2014/main" id="{E26688D2-A131-44CC-8188-92C187428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90977" cy="1122363"/>
            </a:xfrm>
            <a:prstGeom prst="rect">
              <a:avLst/>
            </a:prstGeom>
          </p:spPr>
        </p:pic>
        <p:pic>
          <p:nvPicPr>
            <p:cNvPr id="6" name="Imagen 5">
              <a:extLst>
                <a:ext uri="{FF2B5EF4-FFF2-40B4-BE49-F238E27FC236}">
                  <a16:creationId xmlns:a16="http://schemas.microsoft.com/office/drawing/2014/main" id="{00CC04D0-47EF-4545-961E-6C5038E1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764" y="0"/>
              <a:ext cx="1716236" cy="1122363"/>
            </a:xfrm>
            <a:prstGeom prst="rect">
              <a:avLst/>
            </a:prstGeom>
          </p:spPr>
        </p:pic>
      </p:grpSp>
    </p:spTree>
    <p:extLst>
      <p:ext uri="{BB962C8B-B14F-4D97-AF65-F5344CB8AC3E}">
        <p14:creationId xmlns:p14="http://schemas.microsoft.com/office/powerpoint/2010/main" val="41329425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857</Words>
  <Application>Microsoft Office PowerPoint</Application>
  <PresentationFormat>Panorámica</PresentationFormat>
  <Paragraphs>31</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Arial Narrow</vt:lpstr>
      <vt:lpstr>Arial Nova</vt:lpstr>
      <vt:lpstr>Calibri</vt:lpstr>
      <vt:lpstr>Calibri Light</vt:lpstr>
      <vt:lpstr>Tema de Office</vt:lpstr>
      <vt:lpstr>CONTRALORÍA SOCIAL 2020  EN EL MARCO DEL PROGRAMA DE FORTALECIMIENTO DE LA CALIDAD EDUCATIVA  (PFCE) 2019</vt:lpstr>
      <vt:lpstr>¿Qué es la Contraloría Social?</vt:lpstr>
      <vt:lpstr>Presentación de PowerPoint</vt:lpstr>
      <vt:lpstr>¿Cuáles son las actividades de difusión que debe realizar la Instancia Ejecutora?</vt:lpstr>
      <vt:lpstr>¿Cómo debe difundir la información de la CS la Instancia Ejecutora?</vt:lpstr>
      <vt:lpstr>¿Quiénes son los encargados de dar capacitación y/o asesoría a los integrantes de los Comités de Contraloría Social o a los beneficiarios?</vt:lpstr>
      <vt:lpstr>¿Quién llena el formato del Informe? y ¿Cuál es la finalidad de recopilar información sobre las actividades de Contraloría Social en el informe final del comité?</vt:lpstr>
      <vt:lpstr>¿Quién es el responsable de capturar la información en el SICS? </vt:lpstr>
      <vt:lpstr>¿Qué información se captura en el SICS?</vt:lpstr>
      <vt:lpstr>¿En caso de que se presente una queja o denuncia cual el procedimiento?</vt:lpstr>
      <vt:lpstr>ENLACE DE CONTRALORÍA SOCIAL PFCE UTNogales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CONTRALORÍA SOCIAL 2020  EN EL MARCO DEL PROGRAMA DE FORTALECIMIENTO DE LA CALIDAD EDUCATIVA  (PFCE) 2019</dc:title>
  <dc:creator>IngJudithM</dc:creator>
  <cp:lastModifiedBy>IngJudithM</cp:lastModifiedBy>
  <cp:revision>3</cp:revision>
  <dcterms:created xsi:type="dcterms:W3CDTF">2021-02-22T20:33:39Z</dcterms:created>
  <dcterms:modified xsi:type="dcterms:W3CDTF">2021-02-22T21:08:37Z</dcterms:modified>
</cp:coreProperties>
</file>