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7" r:id="rId1"/>
  </p:sldMasterIdLst>
  <p:sldIdLst>
    <p:sldId id="256" r:id="rId2"/>
    <p:sldId id="259" r:id="rId3"/>
    <p:sldId id="325" r:id="rId4"/>
    <p:sldId id="326" r:id="rId5"/>
    <p:sldId id="327" r:id="rId6"/>
    <p:sldId id="258" r:id="rId7"/>
    <p:sldId id="286" r:id="rId8"/>
    <p:sldId id="321" r:id="rId9"/>
    <p:sldId id="324" r:id="rId10"/>
    <p:sldId id="323" r:id="rId11"/>
    <p:sldId id="294" r:id="rId12"/>
    <p:sldId id="335" r:id="rId13"/>
    <p:sldId id="332" r:id="rId14"/>
    <p:sldId id="333" r:id="rId15"/>
    <p:sldId id="336" r:id="rId16"/>
    <p:sldId id="328" r:id="rId17"/>
    <p:sldId id="330" r:id="rId18"/>
    <p:sldId id="331" r:id="rId19"/>
    <p:sldId id="337" r:id="rId20"/>
    <p:sldId id="322" r:id="rId21"/>
    <p:sldId id="338" r:id="rId22"/>
    <p:sldId id="334" r:id="rId23"/>
    <p:sldId id="320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26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2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39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4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8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74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0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6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CB27-5543-456C-9670-9F7696F108F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dreaangella.com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7" Type="http://schemas.openxmlformats.org/officeDocument/2006/relationships/image" Target="../media/image5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bit.ly/1jwO4g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5.jpeg"/><Relationship Id="rId7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course/algs4partII" TargetMode="External"/><Relationship Id="rId5" Type="http://schemas.openxmlformats.org/officeDocument/2006/relationships/hyperlink" Target="https://www.coursera.org/course/algs4partI" TargetMode="External"/><Relationship Id="rId4" Type="http://schemas.openxmlformats.org/officeDocument/2006/relationships/hyperlink" Target="http://algs4.cs.princeton.edu/cod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en.wikipedia.org/wiki/Comparison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3047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dirty="0" smtClean="0"/>
              <a:t>Advanced Algorithms #2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721"/>
            <a:ext cx="9144000" cy="3001647"/>
          </a:xfrm>
        </p:spPr>
        <p:txBody>
          <a:bodyPr>
            <a:normAutofit/>
          </a:bodyPr>
          <a:lstStyle/>
          <a:p>
            <a:r>
              <a:rPr lang="en-US" sz="5600" dirty="0" smtClean="0">
                <a:solidFill>
                  <a:srgbClr val="FF0000"/>
                </a:solidFill>
              </a:rPr>
              <a:t>Radix Sort</a:t>
            </a:r>
            <a:endParaRPr lang="en-GB" sz="5600" dirty="0">
              <a:solidFill>
                <a:srgbClr val="FF0000"/>
              </a:solidFill>
            </a:endParaRP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3900" dirty="0" smtClean="0">
                <a:solidFill>
                  <a:srgbClr val="00B050"/>
                </a:solidFill>
              </a:rPr>
              <a:t>Start at 17:30</a:t>
            </a:r>
            <a:br>
              <a:rPr lang="en-GB" sz="3900" dirty="0" smtClean="0">
                <a:solidFill>
                  <a:srgbClr val="00B050"/>
                </a:solidFill>
              </a:rPr>
            </a:br>
            <a:r>
              <a:rPr lang="en-GB" dirty="0" smtClean="0"/>
              <a:t>For technical problems please write in the Q&amp;A section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658" y="217230"/>
            <a:ext cx="4976684" cy="18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Can we beat the standard sort?</a:t>
            </a:r>
            <a:endParaRPr lang="en-GB" dirty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990600" y="1446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18" y="1748354"/>
            <a:ext cx="5603878" cy="1563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417" y="3519558"/>
            <a:ext cx="5602723" cy="20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8128" y="-1592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Counting Sort</a:t>
            </a:r>
            <a:endParaRPr lang="en-GB" dirty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990600" y="1446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 smtClean="0"/>
          </a:p>
        </p:txBody>
      </p:sp>
      <p:grpSp>
        <p:nvGrpSpPr>
          <p:cNvPr id="190" name="Group 189"/>
          <p:cNvGrpSpPr/>
          <p:nvPr/>
        </p:nvGrpSpPr>
        <p:grpSpPr>
          <a:xfrm>
            <a:off x="3496178" y="1831971"/>
            <a:ext cx="4916700" cy="4122332"/>
            <a:chOff x="3879004" y="2507515"/>
            <a:chExt cx="3720805" cy="3119652"/>
          </a:xfrm>
        </p:grpSpPr>
        <p:grpSp>
          <p:nvGrpSpPr>
            <p:cNvPr id="61" name="Group 60"/>
            <p:cNvGrpSpPr/>
            <p:nvPr/>
          </p:nvGrpSpPr>
          <p:grpSpPr>
            <a:xfrm>
              <a:off x="3921509" y="2507515"/>
              <a:ext cx="3678300" cy="616404"/>
              <a:chOff x="1465336" y="5472633"/>
              <a:chExt cx="3678300" cy="616404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015412" y="5766318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079747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0</a:t>
                </a:r>
                <a:endParaRPr lang="en-GB" sz="1200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407297" y="5766318"/>
                <a:ext cx="391885" cy="32271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71632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1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800205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873871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2</a:t>
                </a:r>
                <a:endParaRPr lang="en-GB" sz="1200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187639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251974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3</a:t>
                </a:r>
                <a:endParaRPr lang="en-GB" sz="1200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579524" y="5766318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643859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4</a:t>
                </a:r>
                <a:endParaRPr lang="en-GB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971409" y="5766318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035744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5</a:t>
                </a:r>
                <a:endParaRPr lang="en-GB" sz="12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364317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428652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6</a:t>
                </a:r>
                <a:endParaRPr lang="en-GB" sz="12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751751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816086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7</a:t>
                </a:r>
                <a:endParaRPr lang="en-GB" sz="12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465336" y="5789177"/>
                <a:ext cx="5938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array[]</a:t>
                </a:r>
                <a:endParaRPr lang="en-GB" sz="12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879004" y="3723087"/>
              <a:ext cx="2352854" cy="701843"/>
              <a:chOff x="1426745" y="5573673"/>
              <a:chExt cx="1765345" cy="526592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015412" y="5766318"/>
                <a:ext cx="391885" cy="32271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029960" y="5573673"/>
                <a:ext cx="376314" cy="207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0</a:t>
                </a:r>
                <a:endParaRPr lang="en-GB" sz="1200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407297" y="5766318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356309" y="5583096"/>
                <a:ext cx="295710" cy="207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1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800205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4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779705" y="558631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2</a:t>
                </a:r>
                <a:endParaRPr lang="en-GB" sz="12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426745" y="5823266"/>
                <a:ext cx="634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count[]</a:t>
                </a:r>
                <a:endParaRPr lang="en-GB" sz="1200" dirty="0"/>
              </a:p>
            </p:txBody>
          </p:sp>
        </p:grpSp>
        <p:cxnSp>
          <p:nvCxnSpPr>
            <p:cNvPr id="15" name="Straight Connector 14"/>
            <p:cNvCxnSpPr>
              <a:stCxn id="90" idx="2"/>
              <a:endCxn id="106" idx="0"/>
            </p:cNvCxnSpPr>
            <p:nvPr/>
          </p:nvCxnSpPr>
          <p:spPr>
            <a:xfrm flipH="1">
              <a:off x="4924732" y="3123919"/>
              <a:ext cx="134681" cy="85592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88" idx="2"/>
              <a:endCxn id="108" idx="0"/>
            </p:cNvCxnSpPr>
            <p:nvPr/>
          </p:nvCxnSpPr>
          <p:spPr>
            <a:xfrm>
              <a:off x="4667528" y="3123919"/>
              <a:ext cx="779509" cy="85592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96" idx="2"/>
              <a:endCxn id="108" idx="0"/>
            </p:cNvCxnSpPr>
            <p:nvPr/>
          </p:nvCxnSpPr>
          <p:spPr>
            <a:xfrm flipH="1">
              <a:off x="5447037" y="3123919"/>
              <a:ext cx="784603" cy="85592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8" idx="2"/>
              <a:endCxn id="108" idx="0"/>
            </p:cNvCxnSpPr>
            <p:nvPr/>
          </p:nvCxnSpPr>
          <p:spPr>
            <a:xfrm flipH="1">
              <a:off x="5447037" y="3123919"/>
              <a:ext cx="1176488" cy="85592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92" idx="2"/>
              <a:endCxn id="110" idx="0"/>
            </p:cNvCxnSpPr>
            <p:nvPr/>
          </p:nvCxnSpPr>
          <p:spPr>
            <a:xfrm>
              <a:off x="5452321" y="3123919"/>
              <a:ext cx="518384" cy="855921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94" idx="2"/>
              <a:endCxn id="110" idx="0"/>
            </p:cNvCxnSpPr>
            <p:nvPr/>
          </p:nvCxnSpPr>
          <p:spPr>
            <a:xfrm>
              <a:off x="5839755" y="3123919"/>
              <a:ext cx="130950" cy="855921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00" idx="2"/>
              <a:endCxn id="110" idx="0"/>
            </p:cNvCxnSpPr>
            <p:nvPr/>
          </p:nvCxnSpPr>
          <p:spPr>
            <a:xfrm flipH="1">
              <a:off x="5970705" y="3123919"/>
              <a:ext cx="1045728" cy="855924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02" idx="2"/>
              <a:endCxn id="110" idx="0"/>
            </p:cNvCxnSpPr>
            <p:nvPr/>
          </p:nvCxnSpPr>
          <p:spPr>
            <a:xfrm flipH="1">
              <a:off x="5970705" y="3123919"/>
              <a:ext cx="1433162" cy="855921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>
              <a:off x="3921509" y="5010763"/>
              <a:ext cx="3678300" cy="616404"/>
              <a:chOff x="1465336" y="5472633"/>
              <a:chExt cx="3678300" cy="616404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015412" y="5766318"/>
                <a:ext cx="391885" cy="32271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079747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0</a:t>
                </a:r>
                <a:endParaRPr lang="en-GB" sz="1200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407297" y="5766318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471632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1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800205" y="5766318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873871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2</a:t>
                </a:r>
                <a:endParaRPr lang="en-GB" sz="1200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187639" y="5766318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251974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3</a:t>
                </a:r>
                <a:endParaRPr lang="en-GB" sz="1200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79524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643859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4</a:t>
                </a:r>
                <a:endParaRPr lang="en-GB" sz="1200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971409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035744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5</a:t>
                </a:r>
                <a:endParaRPr lang="en-GB" sz="1200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364317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428652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6</a:t>
                </a:r>
                <a:endParaRPr lang="en-GB" sz="1200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751751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816086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7</a:t>
                </a:r>
                <a:endParaRPr lang="en-GB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465336" y="5789177"/>
                <a:ext cx="5938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array[]</a:t>
                </a:r>
                <a:endParaRPr lang="en-GB" sz="1200" dirty="0"/>
              </a:p>
            </p:txBody>
          </p:sp>
        </p:grpSp>
        <p:cxnSp>
          <p:nvCxnSpPr>
            <p:cNvPr id="164" name="Straight Connector 163"/>
            <p:cNvCxnSpPr>
              <a:endCxn id="147" idx="0"/>
            </p:cNvCxnSpPr>
            <p:nvPr/>
          </p:nvCxnSpPr>
          <p:spPr>
            <a:xfrm flipH="1">
              <a:off x="4667528" y="4402265"/>
              <a:ext cx="251427" cy="902183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08" idx="2"/>
              <a:endCxn id="149" idx="0"/>
            </p:cNvCxnSpPr>
            <p:nvPr/>
          </p:nvCxnSpPr>
          <p:spPr>
            <a:xfrm flipH="1">
              <a:off x="5059413" y="4409962"/>
              <a:ext cx="387624" cy="89448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08" idx="2"/>
              <a:endCxn id="151" idx="0"/>
            </p:cNvCxnSpPr>
            <p:nvPr/>
          </p:nvCxnSpPr>
          <p:spPr>
            <a:xfrm>
              <a:off x="5447037" y="4409962"/>
              <a:ext cx="5284" cy="89448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08" idx="2"/>
              <a:endCxn id="154" idx="2"/>
            </p:cNvCxnSpPr>
            <p:nvPr/>
          </p:nvCxnSpPr>
          <p:spPr>
            <a:xfrm>
              <a:off x="5447037" y="4409962"/>
              <a:ext cx="392717" cy="87780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10" idx="2"/>
              <a:endCxn id="156" idx="2"/>
            </p:cNvCxnSpPr>
            <p:nvPr/>
          </p:nvCxnSpPr>
          <p:spPr>
            <a:xfrm>
              <a:off x="5970705" y="4409962"/>
              <a:ext cx="260934" cy="8778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10" idx="2"/>
              <a:endCxn id="157" idx="0"/>
            </p:cNvCxnSpPr>
            <p:nvPr/>
          </p:nvCxnSpPr>
          <p:spPr>
            <a:xfrm>
              <a:off x="5970705" y="4409962"/>
              <a:ext cx="652820" cy="894486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10" idx="2"/>
              <a:endCxn id="159" idx="0"/>
            </p:cNvCxnSpPr>
            <p:nvPr/>
          </p:nvCxnSpPr>
          <p:spPr>
            <a:xfrm>
              <a:off x="5970705" y="4409962"/>
              <a:ext cx="1045728" cy="894486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10" idx="2"/>
              <a:endCxn id="161" idx="0"/>
            </p:cNvCxnSpPr>
            <p:nvPr/>
          </p:nvCxnSpPr>
          <p:spPr>
            <a:xfrm>
              <a:off x="5970705" y="4409962"/>
              <a:ext cx="1433162" cy="894486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86162" y="3739055"/>
            <a:ext cx="1900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Max = 2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109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What about ordering items by Id?</a:t>
            </a:r>
            <a:endParaRPr lang="en-GB" dirty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990600" y="1446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08" y="3016977"/>
            <a:ext cx="4921092" cy="1512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8828"/>
            <a:ext cx="520137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And stability?</a:t>
            </a:r>
            <a:endParaRPr lang="en-GB" dirty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990600" y="1446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53" y="1690689"/>
            <a:ext cx="4921092" cy="1512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8" y="3854147"/>
            <a:ext cx="5425655" cy="1943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963" y="3854147"/>
            <a:ext cx="619211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8128" y="-1592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Index Counting Sort</a:t>
            </a:r>
            <a:endParaRPr lang="en-GB" dirty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990600" y="1446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 smtClean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885" y="1446180"/>
            <a:ext cx="2868893" cy="50374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29" y="1431363"/>
            <a:ext cx="2697119" cy="5067072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5870804" y="3868589"/>
            <a:ext cx="115699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3300" y="1388437"/>
            <a:ext cx="864304" cy="93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solidFill>
                  <a:schemeClr val="accent6"/>
                </a:solidFill>
              </a:rPr>
              <a:t>1°</a:t>
            </a:r>
            <a:endParaRPr lang="en-GB" sz="5400" b="1" dirty="0">
              <a:solidFill>
                <a:schemeClr val="accent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68825" y="1388437"/>
            <a:ext cx="864304" cy="93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6"/>
                </a:solidFill>
              </a:rPr>
              <a:t>2</a:t>
            </a:r>
            <a:r>
              <a:rPr lang="en-GB" sz="5400" b="1" dirty="0" smtClean="0">
                <a:solidFill>
                  <a:schemeClr val="accent6"/>
                </a:solidFill>
              </a:rPr>
              <a:t>°</a:t>
            </a:r>
            <a:endParaRPr lang="en-GB" sz="5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8128" y="-1592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Index Counting Sort</a:t>
            </a:r>
            <a:endParaRPr lang="en-GB" dirty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990600" y="1446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 smtClean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204225" y="1446180"/>
            <a:ext cx="3958201" cy="4681409"/>
            <a:chOff x="4166827" y="1610936"/>
            <a:chExt cx="3958201" cy="46814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6827" y="1610936"/>
              <a:ext cx="3958201" cy="4681409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4695568" y="2224216"/>
              <a:ext cx="543698" cy="354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5993027" y="4193058"/>
              <a:ext cx="564292" cy="3253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7432358" y="4127436"/>
              <a:ext cx="543698" cy="354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253" y="1602702"/>
            <a:ext cx="2697119" cy="506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401248" y="3846375"/>
            <a:ext cx="115699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0752" y="1415380"/>
            <a:ext cx="864304" cy="93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6"/>
                </a:solidFill>
              </a:rPr>
              <a:t>2</a:t>
            </a:r>
            <a:r>
              <a:rPr lang="en-GB" sz="5400" b="1" dirty="0" smtClean="0">
                <a:solidFill>
                  <a:schemeClr val="accent6"/>
                </a:solidFill>
              </a:rPr>
              <a:t>°</a:t>
            </a:r>
            <a:endParaRPr lang="en-GB" sz="54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8619" y="1333202"/>
            <a:ext cx="864304" cy="93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solidFill>
                  <a:schemeClr val="accent6"/>
                </a:solidFill>
              </a:rPr>
              <a:t>3°</a:t>
            </a:r>
            <a:endParaRPr lang="en-GB" sz="5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8128" y="-1592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Index Counting Sort</a:t>
            </a:r>
            <a:endParaRPr lang="en-GB" dirty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990600" y="1446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 smtClean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5810808" y="3846375"/>
            <a:ext cx="115699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6802" y="1446180"/>
            <a:ext cx="864304" cy="93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solidFill>
                  <a:schemeClr val="accent6"/>
                </a:solidFill>
              </a:rPr>
              <a:t>3°</a:t>
            </a:r>
            <a:endParaRPr lang="en-GB" sz="54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67804" y="1446180"/>
            <a:ext cx="864304" cy="93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6"/>
                </a:solidFill>
              </a:rPr>
              <a:t>4</a:t>
            </a:r>
            <a:r>
              <a:rPr lang="en-GB" sz="5400" b="1" dirty="0" smtClean="0">
                <a:solidFill>
                  <a:schemeClr val="accent6"/>
                </a:solidFill>
              </a:rPr>
              <a:t>°</a:t>
            </a:r>
            <a:endParaRPr lang="en-GB" sz="5400" b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74" y="1769226"/>
            <a:ext cx="3709196" cy="4386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955" y="1769226"/>
            <a:ext cx="3866295" cy="45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Who I am?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Andrea Angella</a:t>
            </a:r>
            <a:endParaRPr lang="en-GB" dirty="0"/>
          </a:p>
          <a:p>
            <a:r>
              <a:rPr lang="en-GB" dirty="0" smtClean="0"/>
              <a:t>Co-Founder of DotNetToscana</a:t>
            </a:r>
          </a:p>
          <a:p>
            <a:r>
              <a:rPr lang="en-GB" dirty="0" smtClean="0"/>
              <a:t>Software Engineer in Red Gate Software (UK)</a:t>
            </a:r>
          </a:p>
          <a:p>
            <a:r>
              <a:rPr lang="en-GB" dirty="0" smtClean="0"/>
              <a:t>Microsoft C# Specialist</a:t>
            </a:r>
          </a:p>
          <a:p>
            <a:r>
              <a:rPr lang="en-GB" dirty="0" smtClean="0"/>
              <a:t>Passion </a:t>
            </a:r>
            <a:r>
              <a:rPr lang="en-GB" dirty="0"/>
              <a:t>for </a:t>
            </a:r>
            <a:r>
              <a:rPr lang="en-GB" dirty="0" smtClean="0"/>
              <a:t>algorithms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900" dirty="0" smtClean="0"/>
              <a:t> 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endParaRPr lang="en-GB" sz="2000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54" name="Picture 6" descr="Andrea Ange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55" y="1524960"/>
            <a:ext cx="2753222" cy="27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55" y="4413118"/>
            <a:ext cx="2753223" cy="938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56" y="5486269"/>
            <a:ext cx="2753221" cy="6101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6307" y="4810897"/>
            <a:ext cx="36805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hlinkClick r:id="rId6"/>
              </a:rPr>
              <a:t>www.andreaangella.com</a:t>
            </a:r>
            <a:endParaRPr lang="en-GB" sz="2400" b="1" dirty="0"/>
          </a:p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2400" b="1" dirty="0"/>
              <a:t>angella.andrea@gmail.com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7630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LSD Radix </a:t>
            </a:r>
            <a:r>
              <a:rPr lang="en-GB" dirty="0"/>
              <a:t>Sort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4351338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GB" dirty="0" smtClean="0"/>
              <a:t>Use Index Counting Sort multiple times!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473" y="1821841"/>
            <a:ext cx="8247702" cy="48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Important Lessons</a:t>
            </a:r>
            <a:endParaRPr lang="en-GB" dirty="0"/>
          </a:p>
        </p:txBody>
      </p:sp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667265" y="1446179"/>
            <a:ext cx="10838935" cy="50205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O(N Log N</a:t>
            </a:r>
            <a:r>
              <a:rPr lang="en-US" dirty="0"/>
              <a:t>) is not the best complexity for </a:t>
            </a:r>
            <a:r>
              <a:rPr lang="en-US" dirty="0" smtClean="0"/>
              <a:t>sorting (only for comparison sorting)</a:t>
            </a:r>
            <a:br>
              <a:rPr lang="en-US" dirty="0" smtClean="0"/>
            </a:b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You can develop stable in-place sorting algorithms with linear complexity.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Counting Sort is the fastest way </a:t>
            </a:r>
            <a:r>
              <a:rPr lang="en-US" dirty="0"/>
              <a:t>to sort a million integers in the range [1, 100]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Index Counting Sort is great to sort items indexed by integer ID (in small range)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Radix Sort is the most efficient way to sort a million 32-bit integers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O(N Log N) is not necessarily slower than O(N) in practice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Comparison Sorts are the most flexible (you can order on any type)</a:t>
            </a:r>
          </a:p>
          <a:p>
            <a:pPr lvl="1"/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Don’t miss the next webcasts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Graph Search (DFS/BFS)</a:t>
            </a:r>
            <a:endParaRPr lang="en-GB" sz="2000" dirty="0"/>
          </a:p>
          <a:p>
            <a:r>
              <a:rPr lang="en-GB" sz="2000" dirty="0"/>
              <a:t>Suffix Array and Suffix Trees</a:t>
            </a:r>
          </a:p>
          <a:p>
            <a:r>
              <a:rPr lang="en-GB" sz="2000" dirty="0" err="1"/>
              <a:t>Kd</a:t>
            </a:r>
            <a:r>
              <a:rPr lang="en-GB" sz="2000" dirty="0"/>
              <a:t>-Trees</a:t>
            </a:r>
          </a:p>
          <a:p>
            <a:r>
              <a:rPr lang="en-GB" sz="2000" dirty="0" err="1" smtClean="0"/>
              <a:t>Minimax</a:t>
            </a:r>
            <a:endParaRPr lang="en-GB" sz="2000" dirty="0"/>
          </a:p>
          <a:p>
            <a:r>
              <a:rPr lang="en-GB" sz="2000" dirty="0" smtClean="0"/>
              <a:t>Convex </a:t>
            </a:r>
            <a:r>
              <a:rPr lang="en-GB" sz="2000" dirty="0"/>
              <a:t>Hull</a:t>
            </a:r>
          </a:p>
          <a:p>
            <a:r>
              <a:rPr lang="en-GB" sz="2000" dirty="0" smtClean="0"/>
              <a:t>Max Flow</a:t>
            </a:r>
          </a:p>
          <a:p>
            <a:r>
              <a:rPr lang="en-GB" sz="2000" dirty="0" smtClean="0"/>
              <a:t>Combinatorial</a:t>
            </a:r>
          </a:p>
          <a:p>
            <a:r>
              <a:rPr lang="en-GB" sz="2000" dirty="0"/>
              <a:t>Dynamic Programming</a:t>
            </a:r>
          </a:p>
          <a:p>
            <a:r>
              <a:rPr lang="en-GB" sz="2000" dirty="0" smtClean="0"/>
              <a:t>…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8" name="Picture 4" descr="http://i.stack.imgur.com/fHJ3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717" y="1690689"/>
            <a:ext cx="2779869" cy="212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omp.dit.ie/rlawlor/Alg_DS/labs_files/image0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27" y="1690689"/>
            <a:ext cx="2233491" cy="19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b/bf/Kdtree_2d.svg/300px-Kdtree_2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459" y="4080770"/>
            <a:ext cx="2208172" cy="219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docs.opencv.org/_images/defec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053" y="4078358"/>
            <a:ext cx="1630077" cy="18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sussex.ac.uk/Users/christ/crs/kr-ist/copied-pics/minimax-illustration-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51" y="3683382"/>
            <a:ext cx="3350486" cy="17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122169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>
                <a:latin typeface="+mn-lt"/>
              </a:rPr>
              <a:t>Thank you</a:t>
            </a:r>
            <a:endParaRPr lang="en-GB" sz="28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87876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https</a:t>
            </a:r>
            <a:r>
              <a:rPr lang="en-GB" sz="2400" b="1" dirty="0">
                <a:solidFill>
                  <a:srgbClr val="FF0000"/>
                </a:solidFill>
              </a:rPr>
              <a:t>://github.com/angellaa/AdvancedAlgorithms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pbs.twimg.com/profile_images/432893313331367937/lODuup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225" y="852996"/>
            <a:ext cx="2852460" cy="285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Why learning algorithms?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To solve problems</a:t>
            </a:r>
          </a:p>
          <a:p>
            <a:r>
              <a:rPr lang="en-GB" dirty="0" smtClean="0"/>
              <a:t>To solve </a:t>
            </a:r>
            <a:r>
              <a:rPr lang="en-GB" u="sng" dirty="0" smtClean="0"/>
              <a:t>complex</a:t>
            </a:r>
            <a:r>
              <a:rPr lang="en-GB" dirty="0" smtClean="0"/>
              <a:t> problems</a:t>
            </a:r>
          </a:p>
          <a:p>
            <a:r>
              <a:rPr lang="en-GB" dirty="0"/>
              <a:t>To solve problems </a:t>
            </a:r>
            <a:r>
              <a:rPr lang="en-GB" dirty="0" smtClean="0"/>
              <a:t>on </a:t>
            </a:r>
            <a:r>
              <a:rPr lang="en-GB" u="sng" dirty="0"/>
              <a:t>big data </a:t>
            </a:r>
            <a:r>
              <a:rPr lang="en-GB" u="sng" dirty="0" smtClean="0"/>
              <a:t>sets</a:t>
            </a:r>
            <a:endParaRPr lang="en-GB" u="sng" dirty="0"/>
          </a:p>
          <a:p>
            <a:r>
              <a:rPr lang="en-GB" dirty="0" smtClean="0"/>
              <a:t>To become a better developer</a:t>
            </a:r>
          </a:p>
          <a:p>
            <a:r>
              <a:rPr lang="en-US" dirty="0" smtClean="0"/>
              <a:t>To </a:t>
            </a:r>
            <a:r>
              <a:rPr lang="en-US" dirty="0"/>
              <a:t>find a job in top software </a:t>
            </a:r>
            <a:r>
              <a:rPr lang="en-US" dirty="0" smtClean="0"/>
              <a:t>companies</a:t>
            </a:r>
            <a:endParaRPr lang="en-GB" dirty="0"/>
          </a:p>
          <a:p>
            <a:r>
              <a:rPr lang="en-GB" dirty="0" smtClean="0"/>
              <a:t>To challenge yourself and the community</a:t>
            </a:r>
          </a:p>
          <a:p>
            <a:r>
              <a:rPr lang="en-GB" dirty="0"/>
              <a:t>Lifelong investment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5400" b="1" dirty="0" smtClean="0"/>
              <a:t>It is fun!</a:t>
            </a:r>
            <a:endParaRPr lang="en-GB" sz="3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222" y="4678593"/>
            <a:ext cx="2428875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455" y="3002193"/>
            <a:ext cx="2676525" cy="16764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Why this series?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Practical (real problems and solutions)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Pragmatic (no mathematical </a:t>
            </a:r>
            <a:r>
              <a:rPr lang="en-GB" dirty="0"/>
              <a:t>proofs</a:t>
            </a:r>
            <a:r>
              <a:rPr lang="en-GB" dirty="0" smtClean="0"/>
              <a:t>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Algorithms are written from scratch in C#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93" y="1588051"/>
            <a:ext cx="3416742" cy="367831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sonofadud.files.wordpress.com/2011/08/clip_image00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07" y="4458282"/>
            <a:ext cx="2724273" cy="180657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7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Previous Webcasts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</a:t>
            </a:r>
            <a:r>
              <a:rPr lang="en-US" b="1" dirty="0"/>
              <a:t>1 </a:t>
            </a:r>
            <a:r>
              <a:rPr lang="en-US" b="1" dirty="0" smtClean="0"/>
              <a:t>Union/Find </a:t>
            </a:r>
            <a:r>
              <a:rPr lang="en-US" b="1" dirty="0"/>
              <a:t>on Disjoint-Set Data </a:t>
            </a:r>
            <a:r>
              <a:rPr lang="en-US" b="1" dirty="0" smtClean="0"/>
              <a:t>Structures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GB" dirty="0" smtClean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 </a:t>
            </a:r>
            <a:br>
              <a:rPr lang="en-GB" dirty="0" smtClean="0">
                <a:hlinkClick r:id="rId2"/>
              </a:rPr>
            </a:br>
            <a:r>
              <a:rPr lang="en-GB" dirty="0" smtClean="0"/>
              <a:t>                    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bit.ly/1jwO4gx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881" y="1482810"/>
            <a:ext cx="3086720" cy="2459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8112" y="3636561"/>
            <a:ext cx="1845824" cy="8644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493" y="4138552"/>
            <a:ext cx="3932626" cy="20384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0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www.cs.princeton.edu/~wayne/contact/KevinWay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87" y="3210916"/>
            <a:ext cx="1453350" cy="21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oursera-instructor-photos.s3.amazonaws.com/85/37595f48c18aa72168f98f16200a74/Robert-Sedgewi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87" y="1842445"/>
            <a:ext cx="1453350" cy="145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Robert Sedgewick and Kevin Wayne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Algorithms 4 Edition</a:t>
            </a:r>
          </a:p>
          <a:p>
            <a:pPr marL="457200" lvl="1" indent="0">
              <a:buNone/>
            </a:pPr>
            <a:r>
              <a:rPr lang="en-GB" dirty="0" smtClean="0">
                <a:hlinkClick r:id="rId4"/>
              </a:rPr>
              <a:t>http://algs4.cs.princeton.edu/code/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Coursera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r>
              <a:rPr lang="en-GB" dirty="0" smtClean="0">
                <a:hlinkClick r:id="rId5"/>
              </a:rPr>
              <a:t>https://www.coursera.org/course/algs4partI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>
                <a:hlinkClick r:id="rId6"/>
              </a:rPr>
              <a:t>https://www.coursera.org/course/algs4partII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8" name="Picture 4" descr="http://freeebooksearch.net/pics/daf6d_java_41-RWwEls6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37" y="1842445"/>
            <a:ext cx="2852991" cy="354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Counting Sort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Stable Sorting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Index Counting Sort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LSD Radix Sort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lenboden.com/images_articles/finance/growth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967" y="1896635"/>
            <a:ext cx="3411332" cy="340150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Comparison Sort</a:t>
            </a:r>
            <a:endParaRPr lang="en-GB" dirty="0"/>
          </a:p>
        </p:txBody>
      </p:sp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883506" y="1446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 smtClean="0"/>
              <a:t>A </a:t>
            </a:r>
            <a:r>
              <a:rPr lang="en-US" b="1" dirty="0"/>
              <a:t>comparison sort</a:t>
            </a:r>
            <a:r>
              <a:rPr lang="en-US" dirty="0"/>
              <a:t> is a type of sorting algorithm that only reads the list elements through a single abstract comparison operation (often a "less </a:t>
            </a:r>
            <a:r>
              <a:rPr lang="en-US" dirty="0" smtClean="0"/>
              <a:t>than" operator) </a:t>
            </a:r>
            <a:r>
              <a:rPr lang="en-US" dirty="0"/>
              <a:t>that determines which of two elements should occur first in the final sorted </a:t>
            </a:r>
            <a:r>
              <a:rPr lang="en-US" dirty="0" smtClean="0"/>
              <a:t>list.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2"/>
            <a:endParaRPr lang="en-US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72337" y="4116164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5400" dirty="0" smtClean="0">
                <a:solidFill>
                  <a:srgbClr val="FF0000"/>
                </a:solidFill>
              </a:rPr>
              <a:t>Ω</a:t>
            </a:r>
            <a:r>
              <a:rPr lang="en-GB" sz="5400" dirty="0" smtClean="0">
                <a:solidFill>
                  <a:srgbClr val="FF0000"/>
                </a:solidFill>
              </a:rPr>
              <a:t> (N Log N)</a:t>
            </a:r>
            <a:endParaRPr lang="en-GB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7827" y="5906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981721" y="2596506"/>
            <a:ext cx="527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http://en.wikipedia.org/wiki/Comparison_sort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192" y="3188044"/>
            <a:ext cx="3653894" cy="3119562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60" y="191815"/>
            <a:ext cx="8728007" cy="45388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61" y="4901676"/>
            <a:ext cx="8728006" cy="17423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7924" y="41191"/>
            <a:ext cx="1112106" cy="11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1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7599</TotalTime>
  <Words>303</Words>
  <Application>Microsoft Office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Office Theme</vt:lpstr>
      <vt:lpstr>Advanced Algorithms #2</vt:lpstr>
      <vt:lpstr>Who I am?</vt:lpstr>
      <vt:lpstr>Why learning algorithms?</vt:lpstr>
      <vt:lpstr>Why this series?</vt:lpstr>
      <vt:lpstr>Previous Webcasts</vt:lpstr>
      <vt:lpstr>Credits</vt:lpstr>
      <vt:lpstr>Agenda</vt:lpstr>
      <vt:lpstr>Comparison Sort</vt:lpstr>
      <vt:lpstr>PowerPoint Presentation</vt:lpstr>
      <vt:lpstr>Can we beat the standard sort?</vt:lpstr>
      <vt:lpstr>Counting Sort</vt:lpstr>
      <vt:lpstr>CODE</vt:lpstr>
      <vt:lpstr>What about ordering items by Id?</vt:lpstr>
      <vt:lpstr>And stability?</vt:lpstr>
      <vt:lpstr>CODE</vt:lpstr>
      <vt:lpstr>Index Counting Sort</vt:lpstr>
      <vt:lpstr>Index Counting Sort</vt:lpstr>
      <vt:lpstr>Index Counting Sort</vt:lpstr>
      <vt:lpstr>CODE</vt:lpstr>
      <vt:lpstr>LSD Radix Sort</vt:lpstr>
      <vt:lpstr>CODE</vt:lpstr>
      <vt:lpstr>Important Lessons</vt:lpstr>
      <vt:lpstr>Don’t miss the next webcasts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Angella</dc:creator>
  <cp:lastModifiedBy>Andrea Angella</cp:lastModifiedBy>
  <cp:revision>186</cp:revision>
  <dcterms:created xsi:type="dcterms:W3CDTF">2014-02-12T10:38:27Z</dcterms:created>
  <dcterms:modified xsi:type="dcterms:W3CDTF">2014-06-30T21:00:28Z</dcterms:modified>
</cp:coreProperties>
</file>