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7" r:id="rId1"/>
  </p:sldMasterIdLst>
  <p:sldIdLst>
    <p:sldId id="256" r:id="rId2"/>
    <p:sldId id="259" r:id="rId3"/>
    <p:sldId id="286" r:id="rId4"/>
    <p:sldId id="285" r:id="rId5"/>
    <p:sldId id="284" r:id="rId6"/>
    <p:sldId id="289" r:id="rId7"/>
    <p:sldId id="258" r:id="rId8"/>
    <p:sldId id="287" r:id="rId9"/>
    <p:sldId id="314" r:id="rId10"/>
    <p:sldId id="262" r:id="rId11"/>
    <p:sldId id="281" r:id="rId12"/>
    <p:sldId id="293" r:id="rId13"/>
    <p:sldId id="290" r:id="rId14"/>
    <p:sldId id="294" r:id="rId15"/>
    <p:sldId id="309" r:id="rId16"/>
    <p:sldId id="295" r:id="rId17"/>
    <p:sldId id="310" r:id="rId18"/>
    <p:sldId id="297" r:id="rId19"/>
    <p:sldId id="296" r:id="rId20"/>
    <p:sldId id="311" r:id="rId21"/>
    <p:sldId id="298" r:id="rId22"/>
    <p:sldId id="312" r:id="rId23"/>
    <p:sldId id="299" r:id="rId24"/>
    <p:sldId id="317" r:id="rId25"/>
    <p:sldId id="313" r:id="rId26"/>
    <p:sldId id="282" r:id="rId27"/>
    <p:sldId id="316" r:id="rId28"/>
    <p:sldId id="319" r:id="rId29"/>
    <p:sldId id="320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26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2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39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1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4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8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74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50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6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CB27-5543-456C-9670-9F7696F108F7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946-13A6-4CBD-ABE6-96A60FC20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a-angella.blogspot.co.uk/" TargetMode="External"/><Relationship Id="rId7" Type="http://schemas.openxmlformats.org/officeDocument/2006/relationships/image" Target="../media/image1.gif"/><Relationship Id="rId2" Type="http://schemas.openxmlformats.org/officeDocument/2006/relationships/hyperlink" Target="mailto:angella.andre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13.jpeg"/><Relationship Id="rId7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course/algs4partII" TargetMode="External"/><Relationship Id="rId5" Type="http://schemas.openxmlformats.org/officeDocument/2006/relationships/hyperlink" Target="https://www.coursera.org/course/algs4partI" TargetMode="External"/><Relationship Id="rId4" Type="http://schemas.openxmlformats.org/officeDocument/2006/relationships/hyperlink" Target="http://algs4.cs.princeton.edu/cod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6173"/>
            <a:ext cx="9144000" cy="2387600"/>
          </a:xfrm>
        </p:spPr>
        <p:txBody>
          <a:bodyPr/>
          <a:lstStyle/>
          <a:p>
            <a:r>
              <a:rPr lang="en-GB" dirty="0" smtClean="0"/>
              <a:t>Advanced Algorithms #1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5848"/>
            <a:ext cx="9144000" cy="1655762"/>
          </a:xfrm>
        </p:spPr>
        <p:txBody>
          <a:bodyPr/>
          <a:lstStyle/>
          <a:p>
            <a:r>
              <a:rPr lang="en-US" sz="3200" dirty="0" smtClean="0"/>
              <a:t>Union/Find </a:t>
            </a:r>
            <a:r>
              <a:rPr lang="en-US" sz="3200" dirty="0"/>
              <a:t>on Disjoint-Set Data Structures</a:t>
            </a:r>
            <a:endParaRPr lang="en-GB" dirty="0"/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Andrea Angella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3074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053" y="442464"/>
            <a:ext cx="2203268" cy="22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The Connectivity Problem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" y="1302190"/>
            <a:ext cx="6596690" cy="5255364"/>
          </a:xfrm>
          <a:prstGeom prst="rect">
            <a:avLst/>
          </a:prstGeom>
        </p:spPr>
      </p:pic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97" y="2888837"/>
            <a:ext cx="573485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GB" dirty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528596" y="2267338"/>
            <a:ext cx="4111479" cy="2603075"/>
            <a:chOff x="2603863" y="2063931"/>
            <a:chExt cx="3448598" cy="1968138"/>
          </a:xfrm>
        </p:grpSpPr>
        <p:sp>
          <p:nvSpPr>
            <p:cNvPr id="3" name="Oval 2"/>
            <p:cNvSpPr/>
            <p:nvPr/>
          </p:nvSpPr>
          <p:spPr>
            <a:xfrm>
              <a:off x="2603863" y="2063931"/>
              <a:ext cx="627018" cy="6270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14653" y="2063931"/>
              <a:ext cx="627018" cy="6270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25443" y="2063931"/>
              <a:ext cx="627018" cy="6270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03863" y="3405051"/>
              <a:ext cx="627018" cy="6270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014653" y="3405051"/>
              <a:ext cx="627018" cy="6270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cxnSp>
          <p:nvCxnSpPr>
            <p:cNvPr id="14" name="Straight Connector 13"/>
            <p:cNvCxnSpPr>
              <a:stCxn id="3" idx="6"/>
              <a:endCxn id="9" idx="2"/>
            </p:cNvCxnSpPr>
            <p:nvPr/>
          </p:nvCxnSpPr>
          <p:spPr>
            <a:xfrm>
              <a:off x="3230881" y="2377440"/>
              <a:ext cx="7837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7"/>
              <a:endCxn id="9" idx="3"/>
            </p:cNvCxnSpPr>
            <p:nvPr/>
          </p:nvCxnSpPr>
          <p:spPr>
            <a:xfrm flipV="1">
              <a:off x="3139056" y="2599124"/>
              <a:ext cx="967422" cy="8977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558556" y="2615315"/>
              <a:ext cx="967422" cy="8977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724508" y="1738101"/>
            <a:ext cx="3152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N = 5</a:t>
            </a:r>
          </a:p>
          <a:p>
            <a:endParaRPr lang="en-GB" sz="2400" b="1" dirty="0"/>
          </a:p>
          <a:p>
            <a:r>
              <a:rPr lang="en-GB" sz="2400" b="1" dirty="0" smtClean="0"/>
              <a:t>Connect (0, 1)</a:t>
            </a:r>
          </a:p>
          <a:p>
            <a:r>
              <a:rPr lang="en-GB" sz="2400" b="1" dirty="0" smtClean="0"/>
              <a:t>Connect (1, 3)</a:t>
            </a:r>
          </a:p>
          <a:p>
            <a:r>
              <a:rPr lang="en-GB" sz="2400" b="1" dirty="0" smtClean="0"/>
              <a:t>Connect (2, 4)</a:t>
            </a:r>
            <a:endParaRPr lang="en-GB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7724508" y="4157650"/>
            <a:ext cx="3687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 smtClean="0"/>
              <a:t>AreConnected</a:t>
            </a:r>
            <a:r>
              <a:rPr lang="en-GB" sz="2400" b="1" dirty="0" smtClean="0"/>
              <a:t> (0, 3) = 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en-GB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24508" y="4563607"/>
            <a:ext cx="3747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 smtClean="0"/>
              <a:t>AreConnected</a:t>
            </a:r>
            <a:r>
              <a:rPr lang="en-GB" sz="2400" b="1" dirty="0" smtClean="0"/>
              <a:t> (1, </a:t>
            </a:r>
            <a:r>
              <a:rPr lang="en-GB" sz="2400" b="1" dirty="0"/>
              <a:t>2</a:t>
            </a:r>
            <a:r>
              <a:rPr lang="en-GB" sz="2400" b="1" dirty="0" smtClean="0"/>
              <a:t>) = </a:t>
            </a:r>
            <a:r>
              <a:rPr lang="en-GB" sz="2400" b="1" dirty="0" smtClean="0">
                <a:solidFill>
                  <a:srgbClr val="FF0000"/>
                </a:solidFill>
              </a:rPr>
              <a:t>FALSE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7525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latin typeface="Lucida Console" panose="020B0609040504020204" pitchFamily="49" charset="0"/>
              </a:rPr>
              <a:t>CODE</a:t>
            </a:r>
            <a:endParaRPr lang="en-GB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Connected Components</a:t>
            </a:r>
            <a:endParaRPr lang="en-GB" dirty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8" y="1483567"/>
            <a:ext cx="11275604" cy="58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41" y="3419012"/>
            <a:ext cx="10872123" cy="206560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1) Quick Find</a:t>
            </a:r>
            <a:endParaRPr lang="en-GB" dirty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838200" y="1284449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1442105" y="5228665"/>
            <a:ext cx="9540837" cy="981212"/>
            <a:chOff x="1325581" y="5369790"/>
            <a:chExt cx="9540837" cy="981212"/>
          </a:xfrm>
        </p:grpSpPr>
        <p:grpSp>
          <p:nvGrpSpPr>
            <p:cNvPr id="40" name="Group 39"/>
            <p:cNvGrpSpPr/>
            <p:nvPr/>
          </p:nvGrpSpPr>
          <p:grpSpPr>
            <a:xfrm>
              <a:off x="1325581" y="5526963"/>
              <a:ext cx="3523556" cy="616404"/>
              <a:chOff x="1620080" y="5472633"/>
              <a:chExt cx="3523556" cy="61640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015412" y="5766318"/>
                <a:ext cx="391885" cy="32271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</a:t>
                </a:r>
                <a:endParaRPr lang="en-GB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79747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0</a:t>
                </a:r>
                <a:endParaRPr lang="en-GB" sz="1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07297" y="5766318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471632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1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00205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873871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2</a:t>
                </a:r>
                <a:endParaRPr lang="en-GB" sz="1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187639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51974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3</a:t>
                </a:r>
                <a:endParaRPr lang="en-GB" sz="1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79524" y="5766318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43859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4</a:t>
                </a:r>
                <a:endParaRPr lang="en-GB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71409" y="5766318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35744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5</a:t>
                </a:r>
                <a:endParaRPr lang="en-GB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364317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428652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6</a:t>
                </a:r>
                <a:endParaRPr lang="en-GB" sz="12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751751" y="5766318"/>
                <a:ext cx="391885" cy="32271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816086" y="547263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7</a:t>
                </a:r>
                <a:endParaRPr lang="en-GB" sz="12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620080" y="5779084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i</a:t>
                </a:r>
                <a:r>
                  <a:rPr lang="en-GB" sz="1200" dirty="0" smtClean="0"/>
                  <a:t>d[]</a:t>
                </a:r>
                <a:endParaRPr lang="en-GB" sz="1200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342862" y="5526963"/>
              <a:ext cx="3523556" cy="616404"/>
              <a:chOff x="7581377" y="5715952"/>
              <a:chExt cx="3523556" cy="61640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976709" y="6009637"/>
                <a:ext cx="391885" cy="32271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0</a:t>
                </a:r>
                <a:endParaRPr lang="en-GB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41044" y="571595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0</a:t>
                </a:r>
                <a:endParaRPr lang="en-GB" sz="12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368594" y="6009637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432929" y="571595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1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8761502" y="6009637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835168" y="571595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2</a:t>
                </a:r>
                <a:endParaRPr lang="en-GB" sz="12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148936" y="6009637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FF0000"/>
                    </a:solidFill>
                  </a:rPr>
                  <a:t>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213271" y="571595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3</a:t>
                </a:r>
                <a:endParaRPr lang="en-GB" sz="12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540821" y="6009637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605156" y="571595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4</a:t>
                </a:r>
                <a:endParaRPr lang="en-GB" sz="12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932706" y="6009637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997041" y="571595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5</a:t>
                </a:r>
                <a:endParaRPr lang="en-GB" sz="1200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325614" y="6009637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FF0000"/>
                    </a:solidFill>
                  </a:rPr>
                  <a:t>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89949" y="571595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6</a:t>
                </a:r>
                <a:endParaRPr lang="en-GB" sz="12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713048" y="6009637"/>
                <a:ext cx="391885" cy="322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rgbClr val="FF0000"/>
                    </a:solidFill>
                  </a:rPr>
                  <a:t>1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777383" y="571595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/>
                  <a:t>7</a:t>
                </a:r>
                <a:endParaRPr lang="en-GB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581377" y="6022403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i</a:t>
                </a:r>
                <a:r>
                  <a:rPr lang="en-GB" sz="1200" dirty="0" smtClean="0"/>
                  <a:t>d[]</a:t>
                </a:r>
                <a:endParaRPr lang="en-GB" sz="1200" dirty="0"/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7769" y="5369790"/>
              <a:ext cx="1371791" cy="981212"/>
            </a:xfrm>
            <a:prstGeom prst="rect">
              <a:avLst/>
            </a:prstGeom>
          </p:spPr>
        </p:pic>
      </p:grpSp>
      <p:cxnSp>
        <p:nvCxnSpPr>
          <p:cNvPr id="68" name="Straight Arrow Connector 67"/>
          <p:cNvCxnSpPr/>
          <p:nvPr/>
        </p:nvCxnSpPr>
        <p:spPr>
          <a:xfrm flipV="1">
            <a:off x="8849977" y="6035838"/>
            <a:ext cx="0" cy="30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226311" y="6035838"/>
            <a:ext cx="0" cy="30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0401969" y="6035838"/>
            <a:ext cx="0" cy="30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0803184" y="6035838"/>
            <a:ext cx="0" cy="30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Content Placeholder 6"/>
          <p:cNvSpPr txBox="1">
            <a:spLocks/>
          </p:cNvSpPr>
          <p:nvPr/>
        </p:nvSpPr>
        <p:spPr>
          <a:xfrm>
            <a:off x="990600" y="1446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Assign to each node a number (the id of the connected component)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b="1" dirty="0" smtClean="0"/>
              <a:t>Find</a:t>
            </a:r>
            <a:r>
              <a:rPr lang="en-GB" dirty="0" smtClean="0"/>
              <a:t>: check if p and q have the same id</a:t>
            </a:r>
          </a:p>
          <a:p>
            <a:pPr lvl="1"/>
            <a:r>
              <a:rPr lang="en-GB" b="1" dirty="0" smtClean="0"/>
              <a:t>Union</a:t>
            </a:r>
            <a:r>
              <a:rPr lang="en-GB" dirty="0" smtClean="0"/>
              <a:t>: change all entries whose id equals id[p] to id[q]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109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7525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latin typeface="Lucida Console" panose="020B0609040504020204" pitchFamily="49" charset="0"/>
              </a:rPr>
              <a:t>CODE</a:t>
            </a:r>
            <a:endParaRPr lang="en-GB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2) Quick Union</a:t>
            </a:r>
            <a:endParaRPr lang="en-GB" dirty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838200" y="1284449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186612" y="1446180"/>
            <a:ext cx="11784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dirty="0" smtClean="0"/>
              <a:t>Assign to each node a parent (organize nodes in a forest of trees).</a:t>
            </a:r>
            <a:br>
              <a:rPr lang="en-GB" dirty="0" smtClean="0"/>
            </a:br>
            <a:endParaRPr lang="en-GB" dirty="0" smtClean="0"/>
          </a:p>
          <a:p>
            <a:pPr marL="457200" lvl="1" indent="0">
              <a:buNone/>
            </a:pPr>
            <a:r>
              <a:rPr lang="en-GB" b="1" dirty="0" smtClean="0"/>
              <a:t>Find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check if p and q have the same root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07494" y="2128657"/>
            <a:ext cx="5198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Union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set the parent </a:t>
            </a:r>
            <a:r>
              <a:rPr lang="en-GB" sz="2400" dirty="0"/>
              <a:t>of p’s root </a:t>
            </a:r>
            <a:r>
              <a:rPr lang="en-GB" sz="2400" dirty="0" smtClean="0"/>
              <a:t>to the q’s root</a:t>
            </a:r>
            <a:endParaRPr lang="en-GB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421313" y="5828879"/>
            <a:ext cx="4616072" cy="616404"/>
            <a:chOff x="3369787" y="5843396"/>
            <a:chExt cx="4616072" cy="616404"/>
          </a:xfrm>
        </p:grpSpPr>
        <p:sp>
          <p:nvSpPr>
            <p:cNvPr id="60" name="Rectangle 59"/>
            <p:cNvSpPr/>
            <p:nvPr/>
          </p:nvSpPr>
          <p:spPr>
            <a:xfrm>
              <a:off x="4078316" y="6137081"/>
              <a:ext cx="391885" cy="322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42651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0</a:t>
              </a:r>
              <a:endParaRPr lang="en-GB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70201" y="6137081"/>
              <a:ext cx="391885" cy="322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34536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63109" y="6137081"/>
              <a:ext cx="391885" cy="322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36775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2</a:t>
              </a:r>
              <a:endParaRPr lang="en-GB" sz="12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250543" y="6137081"/>
              <a:ext cx="391885" cy="322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14878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3</a:t>
              </a:r>
              <a:endParaRPr lang="en-GB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642428" y="6137081"/>
              <a:ext cx="391885" cy="322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06763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4</a:t>
              </a:r>
              <a:endParaRPr lang="en-GB" sz="12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34313" y="6137081"/>
              <a:ext cx="391885" cy="32271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98648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5</a:t>
              </a:r>
              <a:endParaRPr lang="en-GB" sz="12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427221" y="6137081"/>
              <a:ext cx="391885" cy="32271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491556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6</a:t>
              </a:r>
              <a:endParaRPr lang="en-GB" sz="12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14655" y="6137081"/>
              <a:ext cx="391885" cy="322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78990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7</a:t>
              </a:r>
              <a:endParaRPr lang="en-GB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69787" y="6159940"/>
              <a:ext cx="68935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parent[]</a:t>
              </a:r>
              <a:endParaRPr lang="en-GB" sz="12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206540" y="6137081"/>
              <a:ext cx="391885" cy="322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70875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593974" y="6137081"/>
              <a:ext cx="391885" cy="322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58309" y="5847343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9</a:t>
              </a:r>
              <a:endParaRPr lang="en-GB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2942"/>
            <a:ext cx="4076552" cy="21770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94" y="3102735"/>
            <a:ext cx="3875977" cy="2856514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>
            <a:off x="6371830" y="5828879"/>
            <a:ext cx="4616072" cy="616404"/>
            <a:chOff x="3369787" y="5843396"/>
            <a:chExt cx="4616072" cy="616404"/>
          </a:xfrm>
        </p:grpSpPr>
        <p:sp>
          <p:nvSpPr>
            <p:cNvPr id="90" name="Rectangle 89"/>
            <p:cNvSpPr/>
            <p:nvPr/>
          </p:nvSpPr>
          <p:spPr>
            <a:xfrm>
              <a:off x="4078316" y="6137081"/>
              <a:ext cx="391885" cy="322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42651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0</a:t>
              </a:r>
              <a:endParaRPr lang="en-GB" sz="12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70201" y="6137081"/>
              <a:ext cx="391885" cy="322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34536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863109" y="6137081"/>
              <a:ext cx="391885" cy="322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36775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2</a:t>
              </a:r>
              <a:endParaRPr lang="en-GB" sz="12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250543" y="6137081"/>
              <a:ext cx="391885" cy="322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314878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3</a:t>
              </a:r>
              <a:endParaRPr lang="en-GB" sz="12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42428" y="6137081"/>
              <a:ext cx="391885" cy="322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706763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4</a:t>
              </a:r>
              <a:endParaRPr lang="en-GB" sz="12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34313" y="6137081"/>
              <a:ext cx="391885" cy="322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98648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5</a:t>
              </a:r>
              <a:endParaRPr lang="en-GB" sz="12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27221" y="6137081"/>
              <a:ext cx="391885" cy="322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91556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6</a:t>
              </a:r>
              <a:endParaRPr lang="en-GB" sz="12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814655" y="6137081"/>
              <a:ext cx="391885" cy="322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78990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7</a:t>
              </a:r>
              <a:endParaRPr lang="en-GB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69787" y="6159940"/>
              <a:ext cx="68935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parent[]</a:t>
              </a:r>
              <a:endParaRPr lang="en-GB" sz="12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06540" y="6137081"/>
              <a:ext cx="391885" cy="322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270875" y="5843396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8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593974" y="6137081"/>
              <a:ext cx="391885" cy="32271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</a:rPr>
                <a:t>6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58309" y="5847343"/>
              <a:ext cx="2632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9</a:t>
              </a:r>
              <a:endParaRPr lang="en-GB" sz="1200" dirty="0"/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V="1">
            <a:off x="10809405" y="6463945"/>
            <a:ext cx="0" cy="30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7525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latin typeface="Lucida Console" panose="020B0609040504020204" pitchFamily="49" charset="0"/>
              </a:rPr>
              <a:t>CODE</a:t>
            </a:r>
            <a:endParaRPr lang="en-GB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Why Quick Union is too slow?</a:t>
            </a:r>
            <a:endParaRPr lang="en-GB" dirty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838200" y="128444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The average distance to root is too big!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9" y="2350570"/>
            <a:ext cx="11145072" cy="350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75" y="4497355"/>
            <a:ext cx="2853433" cy="200538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1737910" y="2463282"/>
            <a:ext cx="0" cy="3564294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3) Weighted Quick Union</a:t>
            </a:r>
            <a:endParaRPr lang="en-GB" dirty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838200" y="1284449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186612" y="1446180"/>
            <a:ext cx="11784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Avoid tall trees! </a:t>
            </a:r>
          </a:p>
          <a:p>
            <a:pPr lvl="1"/>
            <a:r>
              <a:rPr lang="en-GB" dirty="0" smtClean="0"/>
              <a:t>Keep track of the size of each tree.</a:t>
            </a:r>
          </a:p>
          <a:p>
            <a:pPr lvl="1"/>
            <a:r>
              <a:rPr lang="en-GB" dirty="0" smtClean="0"/>
              <a:t>Balance by linking root of smaller tree to the root of larger tree.</a:t>
            </a:r>
            <a:br>
              <a:rPr lang="en-GB" dirty="0" smtClean="0"/>
            </a:b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76" y="4689666"/>
            <a:ext cx="5578991" cy="1870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96" y="3136868"/>
            <a:ext cx="11118104" cy="1188672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>
            <a:off x="11728580" y="3275045"/>
            <a:ext cx="0" cy="1050495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Who I am?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Co-Founder of DotNetToscana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Software Engineer in Red Gate Software (UK)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Microsoft C# Specialist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Passion </a:t>
            </a:r>
            <a:r>
              <a:rPr lang="en-GB" dirty="0"/>
              <a:t>for </a:t>
            </a:r>
            <a:r>
              <a:rPr lang="en-GB" dirty="0" smtClean="0"/>
              <a:t>algorithms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dirty="0" smtClean="0"/>
          </a:p>
          <a:p>
            <a:pPr marL="0" indent="0">
              <a:buNone/>
            </a:pPr>
            <a:r>
              <a:rPr lang="en-GB" sz="1900" dirty="0" smtClean="0"/>
              <a:t/>
            </a:r>
            <a:br>
              <a:rPr lang="en-GB" sz="1900" dirty="0" smtClean="0"/>
            </a:br>
            <a:r>
              <a:rPr lang="en-GB" sz="1900" dirty="0" smtClean="0"/>
              <a:t>     Mail: </a:t>
            </a:r>
            <a:r>
              <a:rPr lang="en-GB" sz="1900" dirty="0" smtClean="0">
                <a:hlinkClick r:id="rId2"/>
              </a:rPr>
              <a:t>angella.andrea@gmail.com</a:t>
            </a:r>
            <a:endParaRPr lang="en-GB" sz="1900" dirty="0" smtClean="0"/>
          </a:p>
          <a:p>
            <a:pPr marL="0" indent="0">
              <a:buNone/>
            </a:pPr>
            <a:r>
              <a:rPr lang="en-GB" sz="1900" dirty="0" smtClean="0"/>
              <a:t>     Blog: </a:t>
            </a:r>
            <a:r>
              <a:rPr lang="en-GB" sz="1900" dirty="0" smtClean="0">
                <a:hlinkClick r:id="rId3"/>
              </a:rPr>
              <a:t>andrea-angella.blogspot.co.uk</a:t>
            </a:r>
            <a:endParaRPr lang="en-GB" sz="19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endParaRPr lang="en-GB" sz="2000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54" name="Picture 6" descr="Andrea Angel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855" y="1524960"/>
            <a:ext cx="2753222" cy="27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55" y="4413118"/>
            <a:ext cx="2753223" cy="938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56" y="5486269"/>
            <a:ext cx="2753221" cy="6101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7525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latin typeface="Lucida Console" panose="020B0609040504020204" pitchFamily="49" charset="0"/>
              </a:rPr>
              <a:t>CODE</a:t>
            </a:r>
            <a:endParaRPr lang="en-GB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4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) Quick Union Path Compression</a:t>
            </a:r>
            <a:endParaRPr lang="en-GB" dirty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838200" y="1284449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186612" y="1446180"/>
            <a:ext cx="11784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GB" dirty="0" smtClean="0"/>
              <a:t>After computing the root of p, set the id of each examined node to point to that root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2304888"/>
            <a:ext cx="3179300" cy="3993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35" y="3172053"/>
            <a:ext cx="5605076" cy="2544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18653" y="4404049"/>
            <a:ext cx="1156996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7525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latin typeface="Lucida Console" panose="020B0609040504020204" pitchFamily="49" charset="0"/>
              </a:rPr>
              <a:t>CODE</a:t>
            </a:r>
            <a:endParaRPr lang="en-GB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5) Weighted Quick Union Path Compression</a:t>
            </a:r>
            <a:endParaRPr lang="en-GB" dirty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838200" y="1284449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2" name="Oval 1"/>
          <p:cNvSpPr/>
          <p:nvPr/>
        </p:nvSpPr>
        <p:spPr>
          <a:xfrm>
            <a:off x="1611087" y="2351313"/>
            <a:ext cx="3996000" cy="2268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Weighted Quick Union</a:t>
            </a:r>
            <a:endParaRPr lang="en-GB" sz="2800" dirty="0"/>
          </a:p>
        </p:txBody>
      </p:sp>
      <p:sp>
        <p:nvSpPr>
          <p:cNvPr id="11" name="Oval 10"/>
          <p:cNvSpPr/>
          <p:nvPr/>
        </p:nvSpPr>
        <p:spPr>
          <a:xfrm>
            <a:off x="7064755" y="2351313"/>
            <a:ext cx="3996000" cy="2268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Quick Union </a:t>
            </a:r>
            <a:br>
              <a:rPr lang="en-GB" sz="2800" dirty="0" smtClean="0"/>
            </a:br>
            <a:r>
              <a:rPr lang="en-GB" sz="2800" dirty="0" smtClean="0"/>
              <a:t>Path Compression</a:t>
            </a:r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962261" y="2683218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 dirty="0" smtClean="0">
                <a:solidFill>
                  <a:srgbClr val="FF0000"/>
                </a:solidFill>
              </a:rPr>
              <a:t>+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Memory improvements</a:t>
            </a:r>
            <a:endParaRPr lang="en-GB" dirty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tent Placeholder 6"/>
          <p:cNvSpPr txBox="1">
            <a:spLocks/>
          </p:cNvSpPr>
          <p:nvPr/>
        </p:nvSpPr>
        <p:spPr>
          <a:xfrm>
            <a:off x="186612" y="1446180"/>
            <a:ext cx="11784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Keep track of the </a:t>
            </a:r>
            <a:r>
              <a:rPr lang="en-GB" b="1" dirty="0" smtClean="0"/>
              <a:t>height </a:t>
            </a:r>
            <a:r>
              <a:rPr lang="en-GB" dirty="0" smtClean="0"/>
              <a:t>of each tree instead of the size</a:t>
            </a:r>
          </a:p>
          <a:p>
            <a:pPr lvl="1"/>
            <a:r>
              <a:rPr lang="en-GB" dirty="0" smtClean="0"/>
              <a:t>Height increase only when two trees of the same height are connected</a:t>
            </a:r>
          </a:p>
          <a:p>
            <a:pPr lvl="1"/>
            <a:r>
              <a:rPr lang="en-GB" dirty="0" smtClean="0"/>
              <a:t>Only one byte needed to store height (always lower than 32)</a:t>
            </a:r>
            <a:br>
              <a:rPr lang="en-GB" dirty="0" smtClean="0"/>
            </a:b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05" y="3197831"/>
            <a:ext cx="11118104" cy="11886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1737289" y="3336008"/>
            <a:ext cx="0" cy="1050495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5"/>
          <p:cNvSpPr txBox="1">
            <a:spLocks/>
          </p:cNvSpPr>
          <p:nvPr/>
        </p:nvSpPr>
        <p:spPr>
          <a:xfrm>
            <a:off x="821094" y="4447466"/>
            <a:ext cx="10515600" cy="169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Save 3N </a:t>
            </a:r>
            <a:r>
              <a:rPr lang="en-GB" sz="40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bytes!</a:t>
            </a:r>
            <a:endParaRPr lang="en-GB" sz="40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2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7525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latin typeface="Lucida Console" panose="020B0609040504020204" pitchFamily="49" charset="0"/>
              </a:rPr>
              <a:t>CODE</a:t>
            </a:r>
            <a:endParaRPr lang="en-GB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Image Coloring Solution</a:t>
            </a:r>
            <a:endParaRPr lang="en-GB" dirty="0"/>
          </a:p>
        </p:txBody>
      </p:sp>
      <p:grpSp>
        <p:nvGrpSpPr>
          <p:cNvPr id="39" name="Group 38"/>
          <p:cNvGrpSpPr/>
          <p:nvPr/>
        </p:nvGrpSpPr>
        <p:grpSpPr>
          <a:xfrm>
            <a:off x="8714690" y="2308382"/>
            <a:ext cx="2911252" cy="2855077"/>
            <a:chOff x="8786536" y="2073252"/>
            <a:chExt cx="2160548" cy="2029098"/>
          </a:xfrm>
        </p:grpSpPr>
        <p:sp>
          <p:nvSpPr>
            <p:cNvPr id="2" name="Rectangle 1"/>
            <p:cNvSpPr/>
            <p:nvPr/>
          </p:nvSpPr>
          <p:spPr>
            <a:xfrm>
              <a:off x="8786536" y="2073252"/>
              <a:ext cx="583474" cy="5747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575073" y="2073252"/>
              <a:ext cx="583474" cy="5747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363610" y="2073252"/>
              <a:ext cx="583474" cy="574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786536" y="3527584"/>
              <a:ext cx="583474" cy="574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75073" y="3527584"/>
              <a:ext cx="583474" cy="574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363610" y="3527584"/>
              <a:ext cx="583474" cy="574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86536" y="2800418"/>
              <a:ext cx="583474" cy="5747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75073" y="2800418"/>
              <a:ext cx="583474" cy="574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363610" y="2800418"/>
              <a:ext cx="583474" cy="5747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/>
            <p:cNvCxnSpPr>
              <a:stCxn id="2" idx="3"/>
              <a:endCxn id="7" idx="1"/>
            </p:cNvCxnSpPr>
            <p:nvPr/>
          </p:nvCxnSpPr>
          <p:spPr>
            <a:xfrm>
              <a:off x="9370010" y="2360635"/>
              <a:ext cx="20506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3"/>
              <a:endCxn id="16" idx="1"/>
            </p:cNvCxnSpPr>
            <p:nvPr/>
          </p:nvCxnSpPr>
          <p:spPr>
            <a:xfrm>
              <a:off x="10158547" y="3087801"/>
              <a:ext cx="20506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4" idx="0"/>
              <a:endCxn id="2" idx="2"/>
            </p:cNvCxnSpPr>
            <p:nvPr/>
          </p:nvCxnSpPr>
          <p:spPr>
            <a:xfrm flipV="1">
              <a:off x="9078273" y="2648018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2"/>
              <a:endCxn id="16" idx="0"/>
            </p:cNvCxnSpPr>
            <p:nvPr/>
          </p:nvCxnSpPr>
          <p:spPr>
            <a:xfrm>
              <a:off x="10655347" y="2648018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2"/>
              <a:endCxn id="13" idx="0"/>
            </p:cNvCxnSpPr>
            <p:nvPr/>
          </p:nvCxnSpPr>
          <p:spPr>
            <a:xfrm>
              <a:off x="10655347" y="3375184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5" idx="2"/>
              <a:endCxn id="12" idx="0"/>
            </p:cNvCxnSpPr>
            <p:nvPr/>
          </p:nvCxnSpPr>
          <p:spPr>
            <a:xfrm>
              <a:off x="9866810" y="3375184"/>
              <a:ext cx="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3"/>
              <a:endCxn id="12" idx="1"/>
            </p:cNvCxnSpPr>
            <p:nvPr/>
          </p:nvCxnSpPr>
          <p:spPr>
            <a:xfrm>
              <a:off x="9370010" y="3814967"/>
              <a:ext cx="20506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3"/>
              <a:endCxn id="13" idx="1"/>
            </p:cNvCxnSpPr>
            <p:nvPr/>
          </p:nvCxnSpPr>
          <p:spPr>
            <a:xfrm>
              <a:off x="10158547" y="3814967"/>
              <a:ext cx="20506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83" y="1759437"/>
            <a:ext cx="7442298" cy="38575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11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575251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8800" dirty="0" smtClean="0">
                <a:latin typeface="Lucida Console" panose="020B0609040504020204" pitchFamily="49" charset="0"/>
              </a:rPr>
              <a:t>CODE</a:t>
            </a:r>
            <a:endParaRPr lang="en-GB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Performance Analysis</a:t>
            </a:r>
            <a:endParaRPr lang="en-GB" dirty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838200" y="1284449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9" name="Content Placeholder 6"/>
          <p:cNvSpPr txBox="1">
            <a:spLocks/>
          </p:cNvSpPr>
          <p:nvPr/>
        </p:nvSpPr>
        <p:spPr>
          <a:xfrm>
            <a:off x="186612" y="1446180"/>
            <a:ext cx="11784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00349" y="1690689"/>
          <a:ext cx="645087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379"/>
                <a:gridCol w="1190586"/>
                <a:gridCol w="1227908"/>
              </a:tblGrid>
              <a:tr h="328609">
                <a:tc>
                  <a:txBody>
                    <a:bodyPr/>
                    <a:lstStyle/>
                    <a:p>
                      <a:r>
                        <a:rPr lang="en-GB" dirty="0" smtClean="0"/>
                        <a:t>Algorithm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Union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Quick Find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N</a:t>
                      </a:r>
                      <a:r>
                        <a:rPr lang="en-GB" baseline="30000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Quick Union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N</a:t>
                      </a:r>
                      <a:r>
                        <a:rPr lang="en-GB" baseline="30000" dirty="0" smtClean="0"/>
                        <a:t>2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N</a:t>
                      </a:r>
                      <a:r>
                        <a:rPr lang="en-GB" baseline="30000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Weighted Quick Union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 Log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 Log N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Quick Union Path Compression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 Log 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 Log 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Weighted</a:t>
                      </a:r>
                      <a:r>
                        <a:rPr lang="en-GB" baseline="0" dirty="0" smtClean="0"/>
                        <a:t> Quick Union Path Compression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 Log* 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 Log* 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Linear Union/Find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? 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622936" y="1691676"/>
          <a:ext cx="1651725" cy="25864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8605"/>
                <a:gridCol w="833120"/>
              </a:tblGrid>
              <a:tr h="369492"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Log*</a:t>
                      </a:r>
                      <a:r>
                        <a:rPr lang="en-GB" baseline="0" dirty="0" smtClean="0"/>
                        <a:t> N</a:t>
                      </a:r>
                      <a:endParaRPr lang="en-GB" dirty="0"/>
                    </a:p>
                  </a:txBody>
                  <a:tcPr/>
                </a:tc>
              </a:tr>
              <a:tr h="36949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6949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6949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69492"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69492">
                <a:tc>
                  <a:txBody>
                    <a:bodyPr/>
                    <a:lstStyle/>
                    <a:p>
                      <a:r>
                        <a:rPr lang="en-GB" dirty="0" smtClean="0"/>
                        <a:t>65536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6949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65536</a:t>
                      </a:r>
                      <a:endParaRPr lang="en-GB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67342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[</a:t>
            </a:r>
            <a:r>
              <a:rPr lang="en-GB" sz="2000" dirty="0" err="1" smtClean="0"/>
              <a:t>Fredman</a:t>
            </a:r>
            <a:r>
              <a:rPr lang="en-GB" sz="2000" dirty="0" smtClean="0"/>
              <a:t>-Saks] </a:t>
            </a:r>
            <a:r>
              <a:rPr lang="en-GB" sz="2000" b="1" dirty="0" smtClean="0"/>
              <a:t>No linear-time algorithm exists. </a:t>
            </a:r>
            <a:r>
              <a:rPr lang="en-GB" sz="2000" dirty="0" smtClean="0"/>
              <a:t>(1989)</a:t>
            </a:r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20686" y="5455043"/>
            <a:ext cx="8055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In practice Weighted QU Path Compression is linear!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Don’t miss the next webcasts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Graph Search (DFS/BFS)</a:t>
            </a:r>
            <a:endParaRPr lang="en-GB" sz="2000" dirty="0"/>
          </a:p>
          <a:p>
            <a:r>
              <a:rPr lang="en-GB" sz="2000" dirty="0"/>
              <a:t>Suffix Array and Suffix Trees</a:t>
            </a:r>
          </a:p>
          <a:p>
            <a:r>
              <a:rPr lang="en-GB" sz="2000" dirty="0" err="1"/>
              <a:t>Kd</a:t>
            </a:r>
            <a:r>
              <a:rPr lang="en-GB" sz="2000" dirty="0"/>
              <a:t>-Trees</a:t>
            </a:r>
          </a:p>
          <a:p>
            <a:r>
              <a:rPr lang="en-GB" sz="2000" dirty="0" err="1" smtClean="0"/>
              <a:t>Minimax</a:t>
            </a:r>
            <a:endParaRPr lang="en-GB" sz="2000" dirty="0"/>
          </a:p>
          <a:p>
            <a:r>
              <a:rPr lang="en-GB" sz="2000" dirty="0" smtClean="0"/>
              <a:t>Convex </a:t>
            </a:r>
            <a:r>
              <a:rPr lang="en-GB" sz="2000" dirty="0"/>
              <a:t>Hull</a:t>
            </a:r>
          </a:p>
          <a:p>
            <a:r>
              <a:rPr lang="en-GB" sz="2000" dirty="0" smtClean="0"/>
              <a:t>Max Flow</a:t>
            </a:r>
          </a:p>
          <a:p>
            <a:r>
              <a:rPr lang="en-GB" sz="2000" dirty="0" smtClean="0"/>
              <a:t>Radix Sort</a:t>
            </a:r>
          </a:p>
          <a:p>
            <a:r>
              <a:rPr lang="en-GB" sz="2000" dirty="0" smtClean="0"/>
              <a:t>Combinatorial</a:t>
            </a:r>
          </a:p>
          <a:p>
            <a:r>
              <a:rPr lang="en-GB" sz="2000" dirty="0"/>
              <a:t>Dynamic Programming</a:t>
            </a:r>
          </a:p>
          <a:p>
            <a:r>
              <a:rPr lang="en-GB" sz="2000" dirty="0" smtClean="0"/>
              <a:t>…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stack.imgur.com/fHJ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717" y="1690689"/>
            <a:ext cx="2779869" cy="212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omp.dit.ie/rlawlor/Alg_DS/labs_files/image00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27" y="1690689"/>
            <a:ext cx="2233491" cy="195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b/bf/Kdtree_2d.svg/300px-Kdtree_2d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459" y="4080770"/>
            <a:ext cx="2208172" cy="219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docs.opencv.org/_images/defec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053" y="4078358"/>
            <a:ext cx="1630077" cy="18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sussex.ac.uk/Users/christ/crs/kr-ist/copied-pics/minimax-illustration-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51" y="3683382"/>
            <a:ext cx="3350486" cy="17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the </a:t>
            </a:r>
            <a:r>
              <a:rPr lang="en-GB" dirty="0" smtClean="0"/>
              <a:t>series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Practical </a:t>
            </a:r>
            <a:r>
              <a:rPr lang="en-GB" dirty="0" smtClean="0"/>
              <a:t>Problem: </a:t>
            </a:r>
            <a:r>
              <a:rPr lang="en-GB" b="1" dirty="0" smtClean="0"/>
              <a:t>Image </a:t>
            </a:r>
            <a:r>
              <a:rPr lang="en-GB" b="1" dirty="0" err="1" smtClean="0"/>
              <a:t>Coloring</a:t>
            </a: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r>
              <a:rPr lang="en-GB" b="1" dirty="0" smtClean="0"/>
              <a:t>The </a:t>
            </a:r>
            <a:r>
              <a:rPr lang="en-GB" b="1" dirty="0" smtClean="0"/>
              <a:t>Connectivity Problem</a:t>
            </a:r>
          </a:p>
          <a:p>
            <a:pPr lvl="1"/>
            <a:r>
              <a:rPr lang="en-GB" dirty="0" smtClean="0"/>
              <a:t>5 different </a:t>
            </a:r>
            <a:r>
              <a:rPr lang="en-GB" dirty="0" smtClean="0"/>
              <a:t>implementations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Image </a:t>
            </a:r>
            <a:r>
              <a:rPr lang="en-GB" dirty="0" err="1" smtClean="0"/>
              <a:t>Coloring</a:t>
            </a:r>
            <a:r>
              <a:rPr lang="en-GB" dirty="0" smtClean="0"/>
              <a:t> solution</a:t>
            </a:r>
            <a:endParaRPr lang="en-GB" dirty="0" smtClean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spsu.edu/marketing/images/cell_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60" y="1881224"/>
            <a:ext cx="3029562" cy="403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cons.iconarchive.com/icons/oxygen-icons.org/oxygen/256/Actions-fill-colo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141" y="245704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7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122169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6000" dirty="0" smtClean="0">
                <a:latin typeface="+mn-lt"/>
              </a:rPr>
              <a:t>Thank you</a:t>
            </a:r>
            <a:endParaRPr lang="en-GB" sz="2800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87876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https</a:t>
            </a:r>
            <a:r>
              <a:rPr lang="en-GB" sz="2400" b="1" dirty="0">
                <a:solidFill>
                  <a:srgbClr val="FF0000"/>
                </a:solidFill>
              </a:rPr>
              <a:t>://github.com/angellaa/AdvancedAlgorithms</a:t>
            </a:r>
          </a:p>
        </p:txBody>
      </p:sp>
    </p:spTree>
    <p:extLst>
      <p:ext uri="{BB962C8B-B14F-4D97-AF65-F5344CB8AC3E}">
        <p14:creationId xmlns:p14="http://schemas.microsoft.com/office/powerpoint/2010/main" val="41866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pbs.twimg.com/profile_images/432893313331367937/lODuup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225" y="852996"/>
            <a:ext cx="2852460" cy="285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Why learning algorithms?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To solve problems</a:t>
            </a:r>
          </a:p>
          <a:p>
            <a:r>
              <a:rPr lang="en-GB" dirty="0" smtClean="0"/>
              <a:t>To solve </a:t>
            </a:r>
            <a:r>
              <a:rPr lang="en-GB" u="sng" dirty="0" smtClean="0"/>
              <a:t>complex</a:t>
            </a:r>
            <a:r>
              <a:rPr lang="en-GB" dirty="0" smtClean="0"/>
              <a:t> problems</a:t>
            </a:r>
          </a:p>
          <a:p>
            <a:r>
              <a:rPr lang="en-GB" dirty="0"/>
              <a:t>To solve problems </a:t>
            </a:r>
            <a:r>
              <a:rPr lang="en-GB" dirty="0" smtClean="0"/>
              <a:t>on </a:t>
            </a:r>
            <a:r>
              <a:rPr lang="en-GB" u="sng" dirty="0"/>
              <a:t>big data </a:t>
            </a:r>
            <a:r>
              <a:rPr lang="en-GB" u="sng" dirty="0" smtClean="0"/>
              <a:t>sets</a:t>
            </a:r>
            <a:endParaRPr lang="en-GB" u="sng" dirty="0"/>
          </a:p>
          <a:p>
            <a:r>
              <a:rPr lang="en-GB" dirty="0" smtClean="0"/>
              <a:t>To become a better developer</a:t>
            </a:r>
          </a:p>
          <a:p>
            <a:r>
              <a:rPr lang="en-US" dirty="0" smtClean="0"/>
              <a:t>To </a:t>
            </a:r>
            <a:r>
              <a:rPr lang="en-US" dirty="0"/>
              <a:t>find a job in top software </a:t>
            </a:r>
            <a:r>
              <a:rPr lang="en-US" dirty="0" smtClean="0"/>
              <a:t>companies</a:t>
            </a:r>
            <a:endParaRPr lang="en-GB" dirty="0"/>
          </a:p>
          <a:p>
            <a:r>
              <a:rPr lang="en-GB" dirty="0" smtClean="0"/>
              <a:t>To challenge yourself and the community</a:t>
            </a:r>
          </a:p>
          <a:p>
            <a:r>
              <a:rPr lang="en-GB" dirty="0"/>
              <a:t>Lifelong investment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5400" b="1" dirty="0" smtClean="0"/>
              <a:t>It is fun!</a:t>
            </a:r>
            <a:endParaRPr lang="en-GB" sz="3600" b="1" dirty="0" smtClean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222" y="4678593"/>
            <a:ext cx="2428875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455" y="3002193"/>
            <a:ext cx="26765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Why this series?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Practical (real problems and solutions)</a:t>
            </a:r>
            <a:br>
              <a:rPr lang="en-GB" dirty="0" smtClean="0"/>
            </a:br>
            <a:endParaRPr lang="en-GB" dirty="0"/>
          </a:p>
          <a:p>
            <a:r>
              <a:rPr lang="en-GB" dirty="0" smtClean="0"/>
              <a:t>Pragmatic (no mathematical </a:t>
            </a:r>
            <a:r>
              <a:rPr lang="en-GB" dirty="0"/>
              <a:t>proofs</a:t>
            </a:r>
            <a:r>
              <a:rPr lang="en-GB" dirty="0" smtClean="0"/>
              <a:t>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Algorithms are </a:t>
            </a:r>
            <a:r>
              <a:rPr lang="en-GB" dirty="0" smtClean="0"/>
              <a:t>written from scratch in C#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693" y="1588051"/>
            <a:ext cx="3416742" cy="36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sonofadud.files.wordpress.com/2011/08/clip_image00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67" y="1306289"/>
            <a:ext cx="6369378" cy="422378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://www.cs.princeton.edu/~wayne/contact/KevinWay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87" y="3210916"/>
            <a:ext cx="1453350" cy="21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oursera-instructor-photos.s3.amazonaws.com/85/37595f48c18aa72168f98f16200a74/Robert-Sedgewi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87" y="1842445"/>
            <a:ext cx="1453350" cy="145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Robert Sedgewick and Kevin Wayne 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Algorithms 4 Edition</a:t>
            </a:r>
          </a:p>
          <a:p>
            <a:pPr marL="457200" lvl="1" indent="0">
              <a:buNone/>
            </a:pPr>
            <a:r>
              <a:rPr lang="en-GB" dirty="0" smtClean="0">
                <a:hlinkClick r:id="rId4"/>
              </a:rPr>
              <a:t>http://algs4.cs.princeton.edu/code/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Coursera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r>
              <a:rPr lang="en-GB" dirty="0" smtClean="0">
                <a:hlinkClick r:id="rId5"/>
              </a:rPr>
              <a:t>https://www.coursera.org/course/algs4partI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>
                <a:hlinkClick r:id="rId6"/>
              </a:rPr>
              <a:t>https://www.coursera.org/course/algs4partII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28" name="Picture 4" descr="http://freeebooksearch.net/pics/daf6d_java_41-RWwEls6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37" y="1842445"/>
            <a:ext cx="2852991" cy="354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 smtClean="0"/>
              <a:t>Problem: </a:t>
            </a:r>
            <a:r>
              <a:rPr lang="en-US" b="1" dirty="0" smtClean="0"/>
              <a:t>Image Coloring</a:t>
            </a:r>
            <a:endParaRPr lang="en-GB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88" y="1381636"/>
            <a:ext cx="9937212" cy="51507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35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pbs.twimg.com/profile_images/1836353957/partner8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144" y="1"/>
            <a:ext cx="944885" cy="94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9544" y="2323325"/>
            <a:ext cx="10515600" cy="1690688"/>
          </a:xfrm>
        </p:spPr>
        <p:txBody>
          <a:bodyPr>
            <a:normAutofit/>
          </a:bodyPr>
          <a:lstStyle/>
          <a:p>
            <a:pPr algn="ctr"/>
            <a:r>
              <a:rPr lang="en-GB" sz="7200" dirty="0" smtClean="0">
                <a:latin typeface="Lucida Console" panose="020B0609040504020204" pitchFamily="49" charset="0"/>
              </a:rPr>
              <a:t>Example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pic>
        <p:nvPicPr>
          <p:cNvPr id="4" name="Picture 2" descr="http://tanyoivanov.files.wordpress.com/2012/04/paint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97" y="4014013"/>
            <a:ext cx="2161293" cy="5430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2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</TotalTime>
  <Words>514</Words>
  <Application>Microsoft Office PowerPoint</Application>
  <PresentationFormat>Widescreen</PresentationFormat>
  <Paragraphs>227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Lucida Console</vt:lpstr>
      <vt:lpstr>Office Theme</vt:lpstr>
      <vt:lpstr>Advanced Algorithms #1</vt:lpstr>
      <vt:lpstr>Who I am?</vt:lpstr>
      <vt:lpstr>Agenda</vt:lpstr>
      <vt:lpstr>Why learning algorithms?</vt:lpstr>
      <vt:lpstr>Why this series?</vt:lpstr>
      <vt:lpstr>PowerPoint Presentation</vt:lpstr>
      <vt:lpstr>Credits</vt:lpstr>
      <vt:lpstr>Problem: Image Coloring</vt:lpstr>
      <vt:lpstr>Example</vt:lpstr>
      <vt:lpstr>The Connectivity Problem</vt:lpstr>
      <vt:lpstr>Example</vt:lpstr>
      <vt:lpstr>CODE</vt:lpstr>
      <vt:lpstr>Connected Components</vt:lpstr>
      <vt:lpstr>1) Quick Find</vt:lpstr>
      <vt:lpstr>CODE</vt:lpstr>
      <vt:lpstr>2) Quick Union</vt:lpstr>
      <vt:lpstr>CODE</vt:lpstr>
      <vt:lpstr>Why Quick Union is too slow?</vt:lpstr>
      <vt:lpstr>3) Weighted Quick Union</vt:lpstr>
      <vt:lpstr>CODE</vt:lpstr>
      <vt:lpstr>4) Quick Union Path Compression</vt:lpstr>
      <vt:lpstr>CODE</vt:lpstr>
      <vt:lpstr>5) Weighted Quick Union Path Compression</vt:lpstr>
      <vt:lpstr>Memory improvements</vt:lpstr>
      <vt:lpstr>CODE</vt:lpstr>
      <vt:lpstr>Image Coloring Solution</vt:lpstr>
      <vt:lpstr>CODE</vt:lpstr>
      <vt:lpstr>Performance Analysis</vt:lpstr>
      <vt:lpstr>Don’t miss the next webcasts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Angella</dc:creator>
  <cp:lastModifiedBy>Andrea Angella</cp:lastModifiedBy>
  <cp:revision>132</cp:revision>
  <dcterms:created xsi:type="dcterms:W3CDTF">2014-02-12T10:38:27Z</dcterms:created>
  <dcterms:modified xsi:type="dcterms:W3CDTF">2014-03-24T20:27:53Z</dcterms:modified>
</cp:coreProperties>
</file>