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25" r:id="rId3"/>
    <p:sldId id="352" r:id="rId4"/>
    <p:sldId id="298" r:id="rId5"/>
    <p:sldId id="317" r:id="rId6"/>
    <p:sldId id="299" r:id="rId7"/>
    <p:sldId id="300" r:id="rId8"/>
    <p:sldId id="313" r:id="rId9"/>
    <p:sldId id="314" r:id="rId10"/>
    <p:sldId id="315" r:id="rId11"/>
    <p:sldId id="316" r:id="rId12"/>
    <p:sldId id="318" r:id="rId13"/>
    <p:sldId id="301" r:id="rId14"/>
    <p:sldId id="303" r:id="rId15"/>
    <p:sldId id="319" r:id="rId16"/>
    <p:sldId id="302" r:id="rId17"/>
    <p:sldId id="304" r:id="rId18"/>
    <p:sldId id="305" r:id="rId19"/>
    <p:sldId id="329" r:id="rId20"/>
    <p:sldId id="310" r:id="rId21"/>
    <p:sldId id="311" r:id="rId22"/>
    <p:sldId id="331" r:id="rId23"/>
    <p:sldId id="324" r:id="rId24"/>
    <p:sldId id="312" r:id="rId25"/>
    <p:sldId id="320" r:id="rId26"/>
    <p:sldId id="321" r:id="rId27"/>
    <p:sldId id="322" r:id="rId28"/>
    <p:sldId id="323" r:id="rId29"/>
    <p:sldId id="326" r:id="rId30"/>
    <p:sldId id="327" r:id="rId31"/>
    <p:sldId id="328" r:id="rId32"/>
    <p:sldId id="330" r:id="rId33"/>
    <p:sldId id="341" r:id="rId34"/>
    <p:sldId id="344" r:id="rId35"/>
    <p:sldId id="342" r:id="rId36"/>
    <p:sldId id="343" r:id="rId37"/>
    <p:sldId id="332" r:id="rId38"/>
    <p:sldId id="334" r:id="rId39"/>
    <p:sldId id="335" r:id="rId40"/>
    <p:sldId id="336" r:id="rId41"/>
    <p:sldId id="337" r:id="rId42"/>
    <p:sldId id="338" r:id="rId43"/>
    <p:sldId id="339" r:id="rId44"/>
    <p:sldId id="340" r:id="rId45"/>
    <p:sldId id="345" r:id="rId46"/>
    <p:sldId id="346" r:id="rId47"/>
    <p:sldId id="347" r:id="rId48"/>
    <p:sldId id="348" r:id="rId49"/>
    <p:sldId id="349" r:id="rId50"/>
    <p:sldId id="350" r:id="rId51"/>
    <p:sldId id="351" r:id="rId52"/>
    <p:sldId id="808" r:id="rId53"/>
    <p:sldId id="809" r:id="rId5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9B333-BA5B-40DC-B1F9-0D119AA73340}" type="datetimeFigureOut">
              <a:rPr lang="zh-TW" altLang="en-US" smtClean="0"/>
              <a:t>2018/12/19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E28F7-CEBD-4D25-9B52-B640CAA70C01}" type="slidenum">
              <a:rPr lang="zh-TW" altLang="en-US" smtClean="0"/>
              <a:t>‹#›</a:t>
            </a:fld>
            <a:endParaRPr lang="zh-TW" altLang="en-US"/>
          </a:p>
        </p:txBody>
      </p:sp>
    </p:spTree>
    <p:extLst>
      <p:ext uri="{BB962C8B-B14F-4D97-AF65-F5344CB8AC3E}">
        <p14:creationId xmlns:p14="http://schemas.microsoft.com/office/powerpoint/2010/main" val="1546489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5523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9568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BD80F2DF-4F87-4A5E-9BA9-84240B5621B8}" type="datetimeFigureOut">
              <a:rPr lang="zh-TW" altLang="en-US" smtClean="0"/>
              <a:t>2018/12/19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342972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D80F2DF-4F87-4A5E-9BA9-84240B5621B8}" type="datetimeFigureOut">
              <a:rPr lang="zh-TW" altLang="en-US" smtClean="0"/>
              <a:t>2018/12/19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290132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D80F2DF-4F87-4A5E-9BA9-84240B5621B8}" type="datetimeFigureOut">
              <a:rPr lang="zh-TW" altLang="en-US" smtClean="0"/>
              <a:t>2018/12/19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22965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D80F2DF-4F87-4A5E-9BA9-84240B5621B8}" type="datetimeFigureOut">
              <a:rPr lang="zh-TW" altLang="en-US" smtClean="0"/>
              <a:t>2018/12/19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50985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BD80F2DF-4F87-4A5E-9BA9-84240B5621B8}" type="datetimeFigureOut">
              <a:rPr lang="zh-TW" altLang="en-US" smtClean="0"/>
              <a:t>2018/12/19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125570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BD80F2DF-4F87-4A5E-9BA9-84240B5621B8}" type="datetimeFigureOut">
              <a:rPr lang="zh-TW" altLang="en-US" smtClean="0"/>
              <a:t>2018/12/19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270857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BD80F2DF-4F87-4A5E-9BA9-84240B5621B8}" type="datetimeFigureOut">
              <a:rPr lang="zh-TW" altLang="en-US" smtClean="0"/>
              <a:t>2018/12/19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23038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BD80F2DF-4F87-4A5E-9BA9-84240B5621B8}" type="datetimeFigureOut">
              <a:rPr lang="zh-TW" altLang="en-US" smtClean="0"/>
              <a:t>2018/12/19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2197291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D80F2DF-4F87-4A5E-9BA9-84240B5621B8}" type="datetimeFigureOut">
              <a:rPr lang="zh-TW" altLang="en-US" smtClean="0"/>
              <a:t>2018/12/19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407127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BD80F2DF-4F87-4A5E-9BA9-84240B5621B8}" type="datetimeFigureOut">
              <a:rPr lang="zh-TW" altLang="en-US" smtClean="0"/>
              <a:t>2018/12/19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299180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BD80F2DF-4F87-4A5E-9BA9-84240B5621B8}" type="datetimeFigureOut">
              <a:rPr lang="zh-TW" altLang="en-US" smtClean="0"/>
              <a:t>2018/12/19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136319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0F2DF-4F87-4A5E-9BA9-84240B5621B8}" type="datetimeFigureOut">
              <a:rPr lang="zh-TW" altLang="en-US" smtClean="0"/>
              <a:t>2018/12/19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98619-1D48-4F69-8A73-5086BCF9B1A9}" type="slidenum">
              <a:rPr lang="zh-TW" altLang="en-US" smtClean="0"/>
              <a:t>‹#›</a:t>
            </a:fld>
            <a:endParaRPr lang="zh-TW" altLang="en-US"/>
          </a:p>
        </p:txBody>
      </p:sp>
    </p:spTree>
    <p:extLst>
      <p:ext uri="{BB962C8B-B14F-4D97-AF65-F5344CB8AC3E}">
        <p14:creationId xmlns:p14="http://schemas.microsoft.com/office/powerpoint/2010/main" val="1741304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Thread</a:t>
            </a:r>
            <a:endParaRPr lang="zh-TW" altLang="en-US" dirty="0"/>
          </a:p>
        </p:txBody>
      </p:sp>
      <p:sp>
        <p:nvSpPr>
          <p:cNvPr id="3" name="副標題 2"/>
          <p:cNvSpPr>
            <a:spLocks noGrp="1"/>
          </p:cNvSpPr>
          <p:nvPr>
            <p:ph type="subTitle" idx="1"/>
          </p:nvPr>
        </p:nvSpPr>
        <p:spPr/>
        <p:txBody>
          <a:bodyPr/>
          <a:lstStyle/>
          <a:p>
            <a:r>
              <a:rPr lang="zh-TW" altLang="en-US" dirty="0"/>
              <a:t>執行緒是作業系統能夠進行運算排程的最小單位。</a:t>
            </a:r>
          </a:p>
        </p:txBody>
      </p:sp>
    </p:spTree>
    <p:extLst>
      <p:ext uri="{BB962C8B-B14F-4D97-AF65-F5344CB8AC3E}">
        <p14:creationId xmlns:p14="http://schemas.microsoft.com/office/powerpoint/2010/main" val="651976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defRPr/>
            </a:pPr>
            <a:r>
              <a:rPr lang="en-US" altLang="zh-TW" b="1" dirty="0">
                <a:solidFill>
                  <a:srgbClr val="0070C0"/>
                </a:solidFill>
                <a:latin typeface="Times New Roman" panose="02020603050405020304" pitchFamily="18" charset="0"/>
                <a:cs typeface="Times New Roman" panose="02020603050405020304" pitchFamily="18" charset="0"/>
              </a:rPr>
              <a:t>Why not thread</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t>If the kernel is single threaded, a system call of one thread will block the whole process and CPU may be idle during the blocking period.</a:t>
            </a:r>
          </a:p>
          <a:p>
            <a:r>
              <a:rPr lang="en-US" altLang="zh-TW" dirty="0"/>
              <a:t>An extensive sharing among threads there is a potential problem of security. It is quite possible that one thread over writes the stack of another thread (or damaged shared data)</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5802" y="4055005"/>
            <a:ext cx="2527103" cy="239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7028" y="4433093"/>
            <a:ext cx="4122776" cy="1640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94715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defRPr/>
            </a:pPr>
            <a:r>
              <a:rPr lang="en-US" altLang="zh-TW" b="1" dirty="0">
                <a:solidFill>
                  <a:srgbClr val="0070C0"/>
                </a:solidFill>
                <a:latin typeface="Times New Roman" panose="02020603050405020304" pitchFamily="18" charset="0"/>
                <a:cs typeface="Times New Roman" panose="02020603050405020304" pitchFamily="18" charset="0"/>
              </a:rPr>
              <a:t>Cannot benefit from threads</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t>Any sequential process that cannot be divided into parallel task will not benefit from thread, as they would block until the previous one completes. </a:t>
            </a:r>
            <a:endParaRPr lang="zh-TW" altLang="en-US" dirty="0"/>
          </a:p>
          <a:p>
            <a:endParaRPr lang="zh-TW" altLang="en-US" dirty="0"/>
          </a:p>
        </p:txBody>
      </p:sp>
    </p:spTree>
    <p:extLst>
      <p:ext uri="{BB962C8B-B14F-4D97-AF65-F5344CB8AC3E}">
        <p14:creationId xmlns:p14="http://schemas.microsoft.com/office/powerpoint/2010/main" val="338972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Why Multithreading</a:t>
            </a:r>
            <a:endParaRPr lang="zh-TW" altLang="en-US" dirty="0"/>
          </a:p>
        </p:txBody>
      </p:sp>
      <p:sp>
        <p:nvSpPr>
          <p:cNvPr id="3" name="內容版面配置區 2"/>
          <p:cNvSpPr>
            <a:spLocks noGrp="1"/>
          </p:cNvSpPr>
          <p:nvPr>
            <p:ph idx="1"/>
          </p:nvPr>
        </p:nvSpPr>
        <p:spPr/>
        <p:txBody>
          <a:bodyPr/>
          <a:lstStyle/>
          <a:p>
            <a:r>
              <a:rPr lang="en-US" altLang="zh-TW" sz="3100" dirty="0">
                <a:latin typeface="Times New Roman" panose="02020603050405020304" pitchFamily="18" charset="0"/>
                <a:cs typeface="Times New Roman" panose="02020603050405020304" pitchFamily="18" charset="0"/>
              </a:rPr>
              <a:t>Better, more abstract, more modular way of solving a problem</a:t>
            </a:r>
          </a:p>
          <a:p>
            <a:r>
              <a:rPr lang="en-US" altLang="zh-TW" sz="3100" dirty="0">
                <a:latin typeface="Times New Roman" panose="02020603050405020304" pitchFamily="18" charset="0"/>
                <a:cs typeface="Times New Roman" panose="02020603050405020304" pitchFamily="18" charset="0"/>
              </a:rPr>
              <a:t>Separate computation from I/O</a:t>
            </a:r>
          </a:p>
          <a:p>
            <a:r>
              <a:rPr lang="en-US" altLang="zh-TW" sz="3100" dirty="0">
                <a:latin typeface="Times New Roman" panose="02020603050405020304" pitchFamily="18" charset="0"/>
                <a:cs typeface="Times New Roman" panose="02020603050405020304" pitchFamily="18" charset="0"/>
              </a:rPr>
              <a:t>Take advantage of multiprocessors</a:t>
            </a:r>
          </a:p>
          <a:p>
            <a:endParaRPr lang="zh-TW" altLang="en-US" dirty="0"/>
          </a:p>
        </p:txBody>
      </p:sp>
    </p:spTree>
    <p:extLst>
      <p:ext uri="{BB962C8B-B14F-4D97-AF65-F5344CB8AC3E}">
        <p14:creationId xmlns:p14="http://schemas.microsoft.com/office/powerpoint/2010/main" val="362776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Multithreading</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3100" dirty="0">
                <a:latin typeface="Times New Roman" panose="02020603050405020304" pitchFamily="18" charset="0"/>
                <a:cs typeface="Times New Roman" panose="02020603050405020304" pitchFamily="18" charset="0"/>
              </a:rPr>
              <a:t>Multiple threads running in parallel in one process is analogous to having multiple processes running in parallel in one computer. </a:t>
            </a:r>
          </a:p>
          <a:p>
            <a:r>
              <a:rPr lang="en-US" altLang="zh-TW" sz="3100" dirty="0">
                <a:latin typeface="Times New Roman" panose="02020603050405020304" pitchFamily="18" charset="0"/>
                <a:cs typeface="Times New Roman" panose="02020603050405020304" pitchFamily="18" charset="0"/>
              </a:rPr>
              <a:t>Multiple threads within a process will share</a:t>
            </a:r>
          </a:p>
          <a:p>
            <a:pPr lvl="1"/>
            <a:r>
              <a:rPr lang="en-US" altLang="zh-TW" sz="2700" dirty="0">
                <a:latin typeface="Times New Roman" panose="02020603050405020304" pitchFamily="18" charset="0"/>
                <a:cs typeface="Times New Roman" panose="02020603050405020304" pitchFamily="18" charset="0"/>
              </a:rPr>
              <a:t>The address space</a:t>
            </a:r>
          </a:p>
          <a:p>
            <a:pPr lvl="1"/>
            <a:r>
              <a:rPr lang="en-US" altLang="zh-TW" sz="2700" dirty="0">
                <a:latin typeface="Times New Roman" panose="02020603050405020304" pitchFamily="18" charset="0"/>
                <a:cs typeface="Times New Roman" panose="02020603050405020304" pitchFamily="18" charset="0"/>
              </a:rPr>
              <a:t>Open files</a:t>
            </a:r>
          </a:p>
          <a:p>
            <a:pPr lvl="1"/>
            <a:r>
              <a:rPr lang="en-US" altLang="zh-TW" sz="2700" dirty="0">
                <a:latin typeface="Times New Roman" panose="02020603050405020304" pitchFamily="18" charset="0"/>
                <a:cs typeface="Times New Roman" panose="02020603050405020304" pitchFamily="18" charset="0"/>
              </a:rPr>
              <a:t>Other resources</a:t>
            </a:r>
          </a:p>
          <a:p>
            <a:endParaRPr lang="zh-TW" altLang="en-US" sz="31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8580" y="4058307"/>
            <a:ext cx="6195848" cy="2309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596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Multithreading</a:t>
            </a:r>
            <a:endParaRPr lang="zh-TW" altLang="en-US" dirty="0"/>
          </a:p>
        </p:txBody>
      </p:sp>
      <p:sp>
        <p:nvSpPr>
          <p:cNvPr id="3" name="內容版面配置區 2"/>
          <p:cNvSpPr>
            <a:spLocks noGrp="1"/>
          </p:cNvSpPr>
          <p:nvPr>
            <p:ph idx="1"/>
          </p:nvPr>
        </p:nvSpPr>
        <p:spPr/>
        <p:txBody>
          <a:bodyPr/>
          <a:lstStyle/>
          <a:p>
            <a:r>
              <a:rPr lang="en-US" altLang="zh-TW" dirty="0"/>
              <a:t>Multithreading</a:t>
            </a:r>
          </a:p>
          <a:p>
            <a:pPr lvl="1"/>
            <a:r>
              <a:rPr lang="en-US" altLang="zh-TW" dirty="0"/>
              <a:t>It extends the idea of multitasking into applications.</a:t>
            </a:r>
          </a:p>
          <a:p>
            <a:pPr lvl="1"/>
            <a:r>
              <a:rPr lang="en-US" altLang="zh-TW" dirty="0"/>
              <a:t>We can subdivide specific operations within a single application into individual threads. The OS divides processing time not only among different applications, but also among each thread within an application.</a:t>
            </a:r>
          </a:p>
          <a:p>
            <a:pPr lvl="1"/>
            <a:r>
              <a:rPr lang="en-US" altLang="zh-TW" dirty="0"/>
              <a:t>Each of the threads can run in parallel.</a:t>
            </a:r>
          </a:p>
          <a:p>
            <a:endParaRPr lang="zh-TW" altLang="en-US" dirty="0"/>
          </a:p>
        </p:txBody>
      </p:sp>
    </p:spTree>
    <p:extLst>
      <p:ext uri="{BB962C8B-B14F-4D97-AF65-F5344CB8AC3E}">
        <p14:creationId xmlns:p14="http://schemas.microsoft.com/office/powerpoint/2010/main" val="566719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Multithreading</a:t>
            </a:r>
            <a:endParaRPr lang="zh-TW" altLang="en-US" dirty="0"/>
          </a:p>
        </p:txBody>
      </p:sp>
      <p:sp>
        <p:nvSpPr>
          <p:cNvPr id="3" name="內容版面配置區 2"/>
          <p:cNvSpPr>
            <a:spLocks noGrp="1"/>
          </p:cNvSpPr>
          <p:nvPr>
            <p:ph idx="1"/>
          </p:nvPr>
        </p:nvSpPr>
        <p:spPr/>
        <p:txBody>
          <a:bodyPr/>
          <a:lstStyle/>
          <a:p>
            <a:r>
              <a:rPr lang="en-US" altLang="zh-TW" sz="3100" dirty="0">
                <a:latin typeface="Times New Roman" panose="02020603050405020304" pitchFamily="18" charset="0"/>
                <a:cs typeface="Times New Roman" panose="02020603050405020304" pitchFamily="18" charset="0"/>
              </a:rPr>
              <a:t>Dynamically create threads</a:t>
            </a:r>
          </a:p>
          <a:p>
            <a:r>
              <a:rPr lang="en-US" altLang="zh-TW" sz="3100" dirty="0">
                <a:latin typeface="Times New Roman" panose="02020603050405020304" pitchFamily="18" charset="0"/>
                <a:cs typeface="Times New Roman" panose="02020603050405020304" pitchFamily="18" charset="0"/>
              </a:rPr>
              <a:t>Communicate among threads</a:t>
            </a:r>
          </a:p>
          <a:p>
            <a:r>
              <a:rPr lang="en-US" altLang="zh-TW" sz="3100" dirty="0">
                <a:latin typeface="Times New Roman" panose="02020603050405020304" pitchFamily="18" charset="0"/>
                <a:cs typeface="Times New Roman" panose="02020603050405020304" pitchFamily="18" charset="0"/>
              </a:rPr>
              <a:t>Synchronize activities of threads</a:t>
            </a:r>
          </a:p>
          <a:p>
            <a:r>
              <a:rPr lang="en-US" altLang="zh-TW" sz="3100" dirty="0">
                <a:latin typeface="Times New Roman" panose="02020603050405020304" pitchFamily="18" charset="0"/>
                <a:cs typeface="Times New Roman" panose="02020603050405020304" pitchFamily="18" charset="0"/>
              </a:rPr>
              <a:t>Terminate threads</a:t>
            </a:r>
          </a:p>
          <a:p>
            <a:endParaRPr lang="zh-TW" altLang="en-US" dirty="0"/>
          </a:p>
        </p:txBody>
      </p:sp>
    </p:spTree>
    <p:extLst>
      <p:ext uri="{BB962C8B-B14F-4D97-AF65-F5344CB8AC3E}">
        <p14:creationId xmlns:p14="http://schemas.microsoft.com/office/powerpoint/2010/main" val="228116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Benefits of Multithreading</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0000" lnSpcReduction="20000"/>
          </a:bodyPr>
          <a:lstStyle/>
          <a:p>
            <a:pPr>
              <a:lnSpc>
                <a:spcPct val="100000"/>
              </a:lnSpc>
            </a:pPr>
            <a:r>
              <a:rPr lang="en-US" altLang="zh-TW" sz="3100" dirty="0">
                <a:latin typeface="Times New Roman" panose="02020603050405020304" pitchFamily="18" charset="0"/>
                <a:cs typeface="Times New Roman" panose="02020603050405020304" pitchFamily="18" charset="0"/>
              </a:rPr>
              <a:t>Responsiveness</a:t>
            </a:r>
          </a:p>
          <a:p>
            <a:pPr lvl="1"/>
            <a:r>
              <a:rPr lang="en-US" altLang="zh-TW" sz="2900" dirty="0">
                <a:latin typeface="Times New Roman" panose="02020603050405020304" pitchFamily="18" charset="0"/>
                <a:cs typeface="Times New Roman" panose="02020603050405020304" pitchFamily="18" charset="0"/>
              </a:rPr>
              <a:t>Multithreading an interactive application may allow a program to continue running even if part of it is blocked or performing a lengthy operation.</a:t>
            </a:r>
            <a:r>
              <a:rPr lang="en-US" altLang="zh-TW" dirty="0"/>
              <a:t> </a:t>
            </a:r>
          </a:p>
          <a:p>
            <a:pPr>
              <a:lnSpc>
                <a:spcPct val="110000"/>
              </a:lnSpc>
            </a:pPr>
            <a:r>
              <a:rPr lang="en-US" altLang="zh-TW" sz="3100" dirty="0">
                <a:latin typeface="Times New Roman" panose="02020603050405020304" pitchFamily="18" charset="0"/>
                <a:cs typeface="Times New Roman" panose="02020603050405020304" pitchFamily="18" charset="0"/>
              </a:rPr>
              <a:t>Resource Sharing </a:t>
            </a:r>
          </a:p>
          <a:p>
            <a:pPr lvl="1"/>
            <a:r>
              <a:rPr lang="en-US" altLang="zh-TW" sz="2900" dirty="0">
                <a:latin typeface="Times New Roman" panose="02020603050405020304" pitchFamily="18" charset="0"/>
                <a:cs typeface="Times New Roman" panose="02020603050405020304" pitchFamily="18" charset="0"/>
              </a:rPr>
              <a:t>Sharing the address space and other resources may result in high degree of cooperation </a:t>
            </a:r>
          </a:p>
          <a:p>
            <a:pPr>
              <a:lnSpc>
                <a:spcPct val="120000"/>
              </a:lnSpc>
            </a:pPr>
            <a:r>
              <a:rPr lang="en-US" altLang="zh-TW" sz="3100" dirty="0">
                <a:latin typeface="Times New Roman" panose="02020603050405020304" pitchFamily="18" charset="0"/>
                <a:cs typeface="Times New Roman" panose="02020603050405020304" pitchFamily="18" charset="0"/>
              </a:rPr>
              <a:t>Economy</a:t>
            </a:r>
          </a:p>
          <a:p>
            <a:pPr lvl="1"/>
            <a:r>
              <a:rPr lang="en-US" altLang="zh-TW" sz="2900" dirty="0">
                <a:latin typeface="Times New Roman" panose="02020603050405020304" pitchFamily="18" charset="0"/>
                <a:cs typeface="Times New Roman" panose="02020603050405020304" pitchFamily="18" charset="0"/>
              </a:rPr>
              <a:t>Creating / managing processes is much more time consuming than managing threads. </a:t>
            </a:r>
          </a:p>
          <a:p>
            <a:pPr marL="228600" lvl="1">
              <a:lnSpc>
                <a:spcPct val="120000"/>
              </a:lnSpc>
              <a:spcBef>
                <a:spcPts val="1000"/>
              </a:spcBef>
            </a:pPr>
            <a:r>
              <a:rPr lang="en-US" altLang="zh-TW" sz="3100" dirty="0">
                <a:latin typeface="Times New Roman" panose="02020603050405020304" pitchFamily="18" charset="0"/>
                <a:cs typeface="Times New Roman" panose="02020603050405020304" pitchFamily="18" charset="0"/>
              </a:rPr>
              <a:t>Scalability </a:t>
            </a:r>
          </a:p>
          <a:p>
            <a:pPr lvl="1"/>
            <a:r>
              <a:rPr lang="en-US" altLang="zh-TW" sz="2800" dirty="0">
                <a:latin typeface="Times New Roman" panose="02020603050405020304" pitchFamily="18" charset="0"/>
                <a:cs typeface="Times New Roman" panose="02020603050405020304" pitchFamily="18" charset="0"/>
              </a:rPr>
              <a:t>A single threaded process can only run on one CPU, no matter how many may be available, whereas the execution of a multi-threaded application may be split amongst available processors. </a:t>
            </a:r>
            <a:endParaRPr lang="zh-TW" altLang="en-US" sz="2800" dirty="0">
              <a:latin typeface="Times New Roman" panose="02020603050405020304" pitchFamily="18" charset="0"/>
              <a:cs typeface="Times New Roman" panose="02020603050405020304" pitchFamily="18" charset="0"/>
            </a:endParaRPr>
          </a:p>
          <a:p>
            <a:pPr>
              <a:lnSpc>
                <a:spcPct val="120000"/>
              </a:lnSpc>
            </a:pPr>
            <a:r>
              <a:rPr lang="en-US" altLang="zh-TW" sz="3100" dirty="0">
                <a:latin typeface="Times New Roman" panose="02020603050405020304" pitchFamily="18" charset="0"/>
                <a:cs typeface="Times New Roman" panose="02020603050405020304" pitchFamily="18" charset="0"/>
              </a:rPr>
              <a:t>Better Utilization of Multiprocessor Architectures</a:t>
            </a:r>
            <a:endParaRPr lang="zh-TW" altLang="en-US"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09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Benefits of Multithreading</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Benefits</a:t>
            </a:r>
          </a:p>
          <a:p>
            <a:pPr lvl="1"/>
            <a:r>
              <a:rPr lang="en-US" altLang="zh-TW" dirty="0">
                <a:latin typeface="Times New Roman" panose="02020603050405020304" pitchFamily="18" charset="0"/>
                <a:cs typeface="Times New Roman" panose="02020603050405020304" pitchFamily="18" charset="0"/>
              </a:rPr>
              <a:t>More efficient CPU use</a:t>
            </a:r>
          </a:p>
          <a:p>
            <a:pPr lvl="1"/>
            <a:r>
              <a:rPr lang="en-US" altLang="zh-TW" dirty="0">
                <a:latin typeface="Times New Roman" panose="02020603050405020304" pitchFamily="18" charset="0"/>
                <a:cs typeface="Times New Roman" panose="02020603050405020304" pitchFamily="18" charset="0"/>
              </a:rPr>
              <a:t>Better system reliability</a:t>
            </a:r>
          </a:p>
          <a:p>
            <a:pPr lvl="1"/>
            <a:r>
              <a:rPr lang="en-US" altLang="zh-TW" dirty="0">
                <a:latin typeface="Times New Roman" panose="02020603050405020304" pitchFamily="18" charset="0"/>
                <a:cs typeface="Times New Roman" panose="02020603050405020304" pitchFamily="18" charset="0"/>
              </a:rPr>
              <a:t>Improved performance on multiprocessor computers</a:t>
            </a:r>
          </a:p>
          <a:p>
            <a:pPr lvl="1"/>
            <a:r>
              <a:rPr lang="en-US" altLang="zh-TW" dirty="0">
                <a:latin typeface="Times New Roman" panose="02020603050405020304" pitchFamily="18" charset="0"/>
                <a:cs typeface="Times New Roman" panose="02020603050405020304" pitchFamily="18" charset="0"/>
              </a:rPr>
              <a:t>Example</a:t>
            </a:r>
          </a:p>
          <a:p>
            <a:pPr lvl="2"/>
            <a:r>
              <a:rPr lang="en-US" altLang="zh-TW" dirty="0">
                <a:latin typeface="Times New Roman" panose="02020603050405020304" pitchFamily="18" charset="0"/>
                <a:cs typeface="Times New Roman" panose="02020603050405020304" pitchFamily="18" charset="0"/>
              </a:rPr>
              <a:t>A long round-trip work in a single thread with synchronous call may block or prevent any other task within the application from executing until the operation completes. </a:t>
            </a:r>
          </a:p>
          <a:p>
            <a:pPr lvl="2"/>
            <a:r>
              <a:rPr lang="en-US" altLang="zh-TW" dirty="0">
                <a:latin typeface="Times New Roman" panose="02020603050405020304" pitchFamily="18" charset="0"/>
                <a:cs typeface="Times New Roman" panose="02020603050405020304" pitchFamily="18" charset="0"/>
              </a:rPr>
              <a:t>Improve:</a:t>
            </a:r>
          </a:p>
          <a:p>
            <a:pPr lvl="3"/>
            <a:r>
              <a:rPr lang="en-US" altLang="zh-TW" dirty="0">
                <a:latin typeface="Times New Roman" panose="02020603050405020304" pitchFamily="18" charset="0"/>
                <a:cs typeface="Times New Roman" panose="02020603050405020304" pitchFamily="18" charset="0"/>
              </a:rPr>
              <a:t>The above synchronous call runs on one thread, other parts of the program that do not depend on this call runs on different threads. </a:t>
            </a:r>
          </a:p>
        </p:txBody>
      </p:sp>
    </p:spTree>
    <p:extLst>
      <p:ext uri="{BB962C8B-B14F-4D97-AF65-F5344CB8AC3E}">
        <p14:creationId xmlns:p14="http://schemas.microsoft.com/office/powerpoint/2010/main" val="532062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Benefits of Multithreading</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Ex: In a word processor, </a:t>
            </a:r>
          </a:p>
          <a:p>
            <a:pPr lvl="1"/>
            <a:r>
              <a:rPr lang="en-US" altLang="zh-TW" dirty="0">
                <a:latin typeface="Times New Roman" panose="02020603050405020304" pitchFamily="18" charset="0"/>
                <a:cs typeface="Times New Roman" panose="02020603050405020304" pitchFamily="18" charset="0"/>
              </a:rPr>
              <a:t>A background thread may check spelling and grammar </a:t>
            </a:r>
          </a:p>
          <a:p>
            <a:pPr lvl="1"/>
            <a:r>
              <a:rPr lang="en-US" altLang="zh-TW" dirty="0">
                <a:latin typeface="Times New Roman" panose="02020603050405020304" pitchFamily="18" charset="0"/>
                <a:cs typeface="Times New Roman" panose="02020603050405020304" pitchFamily="18" charset="0"/>
              </a:rPr>
              <a:t>A foreground thread processes user input ( keystrokes )</a:t>
            </a:r>
          </a:p>
          <a:p>
            <a:pPr lvl="1"/>
            <a:r>
              <a:rPr lang="en-US" altLang="zh-TW" dirty="0">
                <a:latin typeface="Times New Roman" panose="02020603050405020304" pitchFamily="18" charset="0"/>
                <a:cs typeface="Times New Roman" panose="02020603050405020304" pitchFamily="18" charset="0"/>
              </a:rPr>
              <a:t>A third thread loads images from the hard drive</a:t>
            </a:r>
          </a:p>
          <a:p>
            <a:pPr lvl="1"/>
            <a:r>
              <a:rPr lang="en-US" altLang="zh-TW" dirty="0">
                <a:latin typeface="Times New Roman" panose="02020603050405020304" pitchFamily="18" charset="0"/>
                <a:cs typeface="Times New Roman" panose="02020603050405020304" pitchFamily="18" charset="0"/>
              </a:rPr>
              <a:t>A fourth does periodic automatic backups of the file being edited</a:t>
            </a:r>
          </a:p>
          <a:p>
            <a:r>
              <a:rPr lang="en-US" altLang="zh-TW" dirty="0">
                <a:latin typeface="Times New Roman" panose="02020603050405020304" pitchFamily="18" charset="0"/>
                <a:cs typeface="Times New Roman" panose="02020603050405020304" pitchFamily="18" charset="0"/>
              </a:rPr>
              <a:t>A multithreaded web server</a:t>
            </a:r>
            <a:endParaRPr lang="zh-TW" altLang="en-US"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032" y="3861732"/>
            <a:ext cx="5070359" cy="2933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204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Process/thread separation</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10000"/>
          </a:bodyPr>
          <a:lstStyle/>
          <a:p>
            <a:r>
              <a:rPr lang="en-US" altLang="zh-TW" dirty="0"/>
              <a:t>Concurrency (multithreading) is useful for:</a:t>
            </a:r>
          </a:p>
          <a:p>
            <a:pPr lvl="1"/>
            <a:r>
              <a:rPr lang="en-US" altLang="zh-TW" dirty="0"/>
              <a:t>handling concurrent events (e.g., web servers and clients)</a:t>
            </a:r>
          </a:p>
          <a:p>
            <a:pPr lvl="1"/>
            <a:r>
              <a:rPr lang="en-US" altLang="zh-TW" dirty="0"/>
              <a:t>building parallel programs (e.g., matrix multiply, ray tracing)</a:t>
            </a:r>
          </a:p>
          <a:p>
            <a:pPr lvl="1"/>
            <a:r>
              <a:rPr lang="en-US" altLang="zh-TW" dirty="0"/>
              <a:t>improving program structure (the Java argument)</a:t>
            </a:r>
          </a:p>
          <a:p>
            <a:r>
              <a:rPr lang="en-US" altLang="zh-TW" dirty="0"/>
              <a:t>Multithreading is useful even on a uniprocessor</a:t>
            </a:r>
          </a:p>
          <a:p>
            <a:pPr lvl="1"/>
            <a:r>
              <a:rPr lang="en-US" altLang="zh-TW" dirty="0"/>
              <a:t>even though only one thread can run at a time</a:t>
            </a:r>
          </a:p>
          <a:p>
            <a:r>
              <a:rPr lang="en-US" altLang="zh-TW" dirty="0"/>
              <a:t>Supporting multithreading – that is, separating the concept</a:t>
            </a:r>
          </a:p>
          <a:p>
            <a:pPr marL="0" indent="0">
              <a:buNone/>
            </a:pPr>
            <a:r>
              <a:rPr lang="en-US" altLang="zh-TW" dirty="0"/>
              <a:t>of a process (address space, files, etc.) from that of a minimal thread of control (execution state), is a big win</a:t>
            </a:r>
          </a:p>
          <a:p>
            <a:pPr marL="457200" lvl="1" indent="0">
              <a:buNone/>
            </a:pPr>
            <a:r>
              <a:rPr lang="en-US" altLang="zh-TW" dirty="0"/>
              <a:t>– creating concurrency does not require creating new processes</a:t>
            </a:r>
          </a:p>
          <a:p>
            <a:pPr marL="457200" lvl="1" indent="0">
              <a:buNone/>
            </a:pPr>
            <a:r>
              <a:rPr lang="en-US" altLang="zh-TW" dirty="0"/>
              <a:t>– “faster / better / cheaper”</a:t>
            </a:r>
            <a:endParaRPr lang="zh-TW" altLang="en-US" dirty="0"/>
          </a:p>
        </p:txBody>
      </p:sp>
    </p:spTree>
    <p:extLst>
      <p:ext uri="{BB962C8B-B14F-4D97-AF65-F5344CB8AC3E}">
        <p14:creationId xmlns:p14="http://schemas.microsoft.com/office/powerpoint/2010/main" val="402212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What’s in a process?</a:t>
            </a:r>
            <a:endParaRPr lang="zh-TW" altLang="en-US" dirty="0"/>
          </a:p>
        </p:txBody>
      </p:sp>
      <p:sp>
        <p:nvSpPr>
          <p:cNvPr id="3" name="內容版面配置區 2"/>
          <p:cNvSpPr>
            <a:spLocks noGrp="1"/>
          </p:cNvSpPr>
          <p:nvPr>
            <p:ph idx="1"/>
          </p:nvPr>
        </p:nvSpPr>
        <p:spPr/>
        <p:txBody>
          <a:bodyPr>
            <a:normAutofit lnSpcReduction="10000"/>
          </a:bodyPr>
          <a:lstStyle/>
          <a:p>
            <a:pPr>
              <a:lnSpc>
                <a:spcPct val="100000"/>
              </a:lnSpc>
            </a:pPr>
            <a:r>
              <a:rPr lang="en-US" altLang="zh-TW" sz="3000" dirty="0">
                <a:latin typeface="Times New Roman" panose="02020603050405020304" pitchFamily="18" charset="0"/>
                <a:cs typeface="Times New Roman" panose="02020603050405020304" pitchFamily="18" charset="0"/>
              </a:rPr>
              <a:t>A process at least consists of</a:t>
            </a:r>
          </a:p>
          <a:p>
            <a:pPr lvl="1">
              <a:lnSpc>
                <a:spcPct val="100000"/>
              </a:lnSpc>
            </a:pPr>
            <a:r>
              <a:rPr lang="en-US" altLang="zh-TW" sz="2600" dirty="0">
                <a:latin typeface="Times New Roman" panose="02020603050405020304" pitchFamily="18" charset="0"/>
                <a:cs typeface="Times New Roman" panose="02020603050405020304" pitchFamily="18" charset="0"/>
              </a:rPr>
              <a:t>An address space, containing</a:t>
            </a:r>
          </a:p>
          <a:p>
            <a:pPr lvl="2">
              <a:lnSpc>
                <a:spcPct val="100000"/>
              </a:lnSpc>
            </a:pPr>
            <a:r>
              <a:rPr lang="en-US" altLang="zh-TW" sz="2200" dirty="0">
                <a:latin typeface="Times New Roman" panose="02020603050405020304" pitchFamily="18" charset="0"/>
                <a:cs typeface="Times New Roman" panose="02020603050405020304" pitchFamily="18" charset="0"/>
              </a:rPr>
              <a:t>The code for the running program</a:t>
            </a:r>
          </a:p>
          <a:p>
            <a:pPr lvl="2">
              <a:lnSpc>
                <a:spcPct val="100000"/>
              </a:lnSpc>
            </a:pPr>
            <a:r>
              <a:rPr lang="en-US" altLang="zh-TW" sz="2200" dirty="0">
                <a:latin typeface="Times New Roman" panose="02020603050405020304" pitchFamily="18" charset="0"/>
                <a:cs typeface="Times New Roman" panose="02020603050405020304" pitchFamily="18" charset="0"/>
              </a:rPr>
              <a:t>The data for the running program</a:t>
            </a:r>
          </a:p>
          <a:p>
            <a:pPr lvl="2">
              <a:lnSpc>
                <a:spcPct val="100000"/>
              </a:lnSpc>
            </a:pPr>
            <a:r>
              <a:rPr lang="en-US" altLang="zh-TW" sz="2200" dirty="0">
                <a:latin typeface="Times New Roman" panose="02020603050405020304" pitchFamily="18" charset="0"/>
                <a:cs typeface="Times New Roman" panose="02020603050405020304" pitchFamily="18" charset="0"/>
              </a:rPr>
              <a:t>The process, which defines the address space and general process attributes</a:t>
            </a:r>
          </a:p>
          <a:p>
            <a:pPr lvl="1">
              <a:lnSpc>
                <a:spcPct val="100000"/>
              </a:lnSpc>
            </a:pPr>
            <a:r>
              <a:rPr lang="en-US" altLang="zh-TW" sz="2600" dirty="0">
                <a:latin typeface="Times New Roman" panose="02020603050405020304" pitchFamily="18" charset="0"/>
                <a:cs typeface="Times New Roman" panose="02020603050405020304" pitchFamily="18" charset="0"/>
              </a:rPr>
              <a:t>Process/ address spaces are just containers in which threads execute</a:t>
            </a:r>
          </a:p>
          <a:p>
            <a:pPr lvl="1">
              <a:lnSpc>
                <a:spcPct val="100000"/>
              </a:lnSpc>
            </a:pPr>
            <a:r>
              <a:rPr lang="en-US" altLang="zh-TW" sz="2600" dirty="0">
                <a:latin typeface="Times New Roman" panose="02020603050405020304" pitchFamily="18" charset="0"/>
                <a:cs typeface="Times New Roman" panose="02020603050405020304" pitchFamily="18" charset="0"/>
              </a:rPr>
              <a:t>Thread state, consisting of</a:t>
            </a:r>
          </a:p>
          <a:p>
            <a:pPr lvl="2">
              <a:lnSpc>
                <a:spcPct val="100000"/>
              </a:lnSpc>
            </a:pPr>
            <a:r>
              <a:rPr lang="en-US" altLang="zh-TW" sz="2200" dirty="0">
                <a:latin typeface="Times New Roman" panose="02020603050405020304" pitchFamily="18" charset="0"/>
                <a:cs typeface="Times New Roman" panose="02020603050405020304" pitchFamily="18" charset="0"/>
              </a:rPr>
              <a:t>The program counter (PC), including the next instruction</a:t>
            </a:r>
          </a:p>
          <a:p>
            <a:pPr lvl="2">
              <a:lnSpc>
                <a:spcPct val="100000"/>
              </a:lnSpc>
            </a:pPr>
            <a:r>
              <a:rPr lang="en-US" altLang="zh-TW" sz="2200" dirty="0">
                <a:latin typeface="Times New Roman" panose="02020603050405020304" pitchFamily="18" charset="0"/>
                <a:cs typeface="Times New Roman" panose="02020603050405020304" pitchFamily="18" charset="0"/>
              </a:rPr>
              <a:t>The stack pointer register (implying the stack it points to)</a:t>
            </a:r>
          </a:p>
          <a:p>
            <a:pPr lvl="2">
              <a:lnSpc>
                <a:spcPct val="100000"/>
              </a:lnSpc>
            </a:pPr>
            <a:r>
              <a:rPr lang="en-US" altLang="zh-TW" sz="2200" dirty="0">
                <a:latin typeface="Times New Roman" panose="02020603050405020304" pitchFamily="18" charset="0"/>
                <a:cs typeface="Times New Roman" panose="02020603050405020304" pitchFamily="18" charset="0"/>
              </a:rPr>
              <a:t>Other general purpose register values</a:t>
            </a:r>
          </a:p>
          <a:p>
            <a:pPr lvl="2">
              <a:lnSpc>
                <a:spcPct val="100000"/>
              </a:lnSpc>
            </a:pPr>
            <a:r>
              <a:rPr lang="en-US" altLang="zh-TW" sz="2200" dirty="0">
                <a:latin typeface="Times New Roman" panose="02020603050405020304" pitchFamily="18" charset="0"/>
                <a:cs typeface="Times New Roman" panose="02020603050405020304" pitchFamily="18" charset="0"/>
              </a:rPr>
              <a:t>The thread which defines a sequential execution stream within a process</a:t>
            </a:r>
          </a:p>
          <a:p>
            <a:endParaRPr lang="zh-TW" altLang="en-US" dirty="0"/>
          </a:p>
        </p:txBody>
      </p:sp>
      <p:pic>
        <p:nvPicPr>
          <p:cNvPr id="4" name="圖片 3"/>
          <p:cNvPicPr>
            <a:picLocks noChangeAspect="1"/>
          </p:cNvPicPr>
          <p:nvPr/>
        </p:nvPicPr>
        <p:blipFill>
          <a:blip r:embed="rId2"/>
          <a:stretch>
            <a:fillRect/>
          </a:stretch>
        </p:blipFill>
        <p:spPr>
          <a:xfrm>
            <a:off x="7686114" y="534473"/>
            <a:ext cx="4064301" cy="2786949"/>
          </a:xfrm>
          <a:prstGeom prst="rect">
            <a:avLst/>
          </a:prstGeom>
        </p:spPr>
      </p:pic>
    </p:spTree>
    <p:extLst>
      <p:ext uri="{BB962C8B-B14F-4D97-AF65-F5344CB8AC3E}">
        <p14:creationId xmlns:p14="http://schemas.microsoft.com/office/powerpoint/2010/main" val="1335211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User-level Threads</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User-level threads implement in user-level libraries, rather than via systems calls, so thread switching does not need to call operating system and to cause interrupt to the kernel.</a:t>
            </a:r>
          </a:p>
          <a:p>
            <a:pPr lvl="1"/>
            <a:r>
              <a:rPr lang="en-US" altLang="zh-TW" dirty="0">
                <a:latin typeface="Times New Roman" panose="02020603050405020304" pitchFamily="18" charset="0"/>
                <a:cs typeface="Times New Roman" panose="02020603050405020304" pitchFamily="18" charset="0"/>
              </a:rPr>
              <a:t>It implies that create a thread, switch between threads and synchronization between threads can all be done without intervention of the kernel.</a:t>
            </a:r>
          </a:p>
          <a:p>
            <a:r>
              <a:rPr lang="en-US" altLang="zh-TW" dirty="0">
                <a:latin typeface="Times New Roman" panose="02020603050405020304" pitchFamily="18" charset="0"/>
                <a:cs typeface="Times New Roman" panose="02020603050405020304" pitchFamily="18" charset="0"/>
              </a:rPr>
              <a:t>Each thread is represented simply by a PC, registers, stack and a small control block, all stored in the user process address space.</a:t>
            </a:r>
          </a:p>
          <a:p>
            <a:endParaRPr lang="zh-TW" altLang="en-US" dirty="0"/>
          </a:p>
        </p:txBody>
      </p:sp>
    </p:spTree>
    <p:extLst>
      <p:ext uri="{BB962C8B-B14F-4D97-AF65-F5344CB8AC3E}">
        <p14:creationId xmlns:p14="http://schemas.microsoft.com/office/powerpoint/2010/main" val="203191564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Kernel-level threads</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10000"/>
          </a:bodyPr>
          <a:lstStyle/>
          <a:p>
            <a:r>
              <a:rPr lang="en-US" altLang="zh-TW" dirty="0">
                <a:latin typeface="Times New Roman" panose="02020603050405020304" pitchFamily="18" charset="0"/>
                <a:cs typeface="Times New Roman" panose="02020603050405020304" pitchFamily="18" charset="0"/>
              </a:rPr>
              <a:t>Instead of thread table in each process, the kernel has a thread table that keeps track of all threads in the system.</a:t>
            </a:r>
          </a:p>
          <a:p>
            <a:r>
              <a:rPr lang="en-US" altLang="zh-TW" dirty="0">
                <a:latin typeface="Times New Roman" panose="02020603050405020304" pitchFamily="18" charset="0"/>
                <a:cs typeface="Times New Roman" panose="02020603050405020304" pitchFamily="18" charset="0"/>
              </a:rPr>
              <a:t>Because kernel has full knowledge of all threads, Scheduler may decide to give more time to a process having large number of threads than process having small number of threads.</a:t>
            </a:r>
          </a:p>
          <a:p>
            <a:r>
              <a:rPr lang="en-US" altLang="zh-TW" dirty="0">
                <a:latin typeface="Times New Roman" panose="02020603050405020304" pitchFamily="18" charset="0"/>
                <a:cs typeface="Times New Roman" panose="02020603050405020304" pitchFamily="18" charset="0"/>
              </a:rPr>
              <a:t>The kernel-level threads are slow and inefficient. For instance, threads operations are hundreds of times slower than that of user-level threads.</a:t>
            </a:r>
          </a:p>
          <a:p>
            <a:r>
              <a:rPr lang="en-US" altLang="zh-TW" dirty="0">
                <a:latin typeface="Times New Roman" panose="02020603050405020304" pitchFamily="18" charset="0"/>
                <a:cs typeface="Times New Roman" panose="02020603050405020304" pitchFamily="18" charset="0"/>
              </a:rPr>
              <a:t>Since kernel must manage and schedule threads as well as processes. It require a full thread control block (TCB) for each thread to maintain information about threads. As a result there is significant overhead and increased in kernel complexity.</a:t>
            </a:r>
          </a:p>
          <a:p>
            <a:endParaRPr lang="zh-TW" altLang="en-US" dirty="0"/>
          </a:p>
        </p:txBody>
      </p:sp>
    </p:spTree>
    <p:extLst>
      <p:ext uri="{BB962C8B-B14F-4D97-AF65-F5344CB8AC3E}">
        <p14:creationId xmlns:p14="http://schemas.microsoft.com/office/powerpoint/2010/main" val="89999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Kernel-level threads</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a:t>OS now manages threads </a:t>
            </a:r>
            <a:r>
              <a:rPr lang="en-US" altLang="zh-TW" i="1" dirty="0"/>
              <a:t>and </a:t>
            </a:r>
            <a:r>
              <a:rPr lang="en-US" altLang="zh-TW" dirty="0"/>
              <a:t>processes / address spaces</a:t>
            </a:r>
          </a:p>
          <a:p>
            <a:pPr lvl="1"/>
            <a:r>
              <a:rPr lang="en-US" altLang="zh-TW" dirty="0"/>
              <a:t>all thread operations are implemented in the kernel</a:t>
            </a:r>
          </a:p>
          <a:p>
            <a:pPr lvl="1"/>
            <a:r>
              <a:rPr lang="en-US" altLang="zh-TW"/>
              <a:t>OS </a:t>
            </a:r>
            <a:r>
              <a:rPr lang="en-US" altLang="zh-TW" dirty="0"/>
              <a:t>schedules all of the threads in a system</a:t>
            </a:r>
          </a:p>
          <a:p>
            <a:r>
              <a:rPr lang="en-US" altLang="zh-TW" dirty="0"/>
              <a:t>• if one thread in a process blocks (e.g., on I/O), the OS knows about</a:t>
            </a:r>
          </a:p>
          <a:p>
            <a:r>
              <a:rPr lang="en-US" altLang="zh-TW" dirty="0"/>
              <a:t>it, and can run other threads from that process</a:t>
            </a:r>
          </a:p>
          <a:p>
            <a:r>
              <a:rPr lang="en-US" altLang="zh-TW" dirty="0"/>
              <a:t>• possible to overlap I/O and computation inside a process</a:t>
            </a:r>
          </a:p>
          <a:p>
            <a:r>
              <a:rPr lang="en-US" altLang="zh-TW" dirty="0"/>
              <a:t>• Kernel threads are cheaper than processes</a:t>
            </a:r>
          </a:p>
          <a:p>
            <a:r>
              <a:rPr lang="en-US" altLang="zh-TW" dirty="0"/>
              <a:t>– less state to allocate and initialize</a:t>
            </a:r>
          </a:p>
          <a:p>
            <a:r>
              <a:rPr lang="en-US" altLang="zh-TW" dirty="0"/>
              <a:t>• But, they’re still pretty expensive for fine-grained use</a:t>
            </a:r>
          </a:p>
          <a:p>
            <a:r>
              <a:rPr lang="en-US" altLang="zh-TW" dirty="0"/>
              <a:t>– orders of magnitude more expensive than a procedure call</a:t>
            </a:r>
          </a:p>
          <a:p>
            <a:r>
              <a:rPr lang="en-US" altLang="zh-TW" dirty="0"/>
              <a:t>– thread operations are all </a:t>
            </a:r>
            <a:r>
              <a:rPr lang="en-US" altLang="zh-TW" b="1" dirty="0"/>
              <a:t>system calls</a:t>
            </a:r>
          </a:p>
          <a:p>
            <a:r>
              <a:rPr lang="en-US" altLang="zh-TW" dirty="0"/>
              <a:t>• context switch</a:t>
            </a:r>
          </a:p>
          <a:p>
            <a:r>
              <a:rPr lang="en-US" altLang="zh-TW" dirty="0"/>
              <a:t>• argument checks</a:t>
            </a:r>
          </a:p>
          <a:p>
            <a:r>
              <a:rPr lang="en-US" altLang="zh-TW" dirty="0"/>
              <a:t>– must maintain kernel state for each thread</a:t>
            </a:r>
            <a:endParaRPr lang="zh-TW" altLang="en-US" dirty="0"/>
          </a:p>
        </p:txBody>
      </p:sp>
    </p:spTree>
    <p:extLst>
      <p:ext uri="{BB962C8B-B14F-4D97-AF65-F5344CB8AC3E}">
        <p14:creationId xmlns:p14="http://schemas.microsoft.com/office/powerpoint/2010/main" val="134693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OS Support for Threads</a:t>
            </a:r>
            <a:endParaRPr lang="zh-TW" altLang="en-US" b="1" dirty="0">
              <a:solidFill>
                <a:srgbClr val="0070C0"/>
              </a:solidFill>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1033841" y="1992663"/>
            <a:ext cx="8704580" cy="3870255"/>
          </a:xfrm>
          <a:prstGeom prst="rect">
            <a:avLst/>
          </a:prstGeom>
        </p:spPr>
      </p:pic>
    </p:spTree>
    <p:extLst>
      <p:ext uri="{BB962C8B-B14F-4D97-AF65-F5344CB8AC3E}">
        <p14:creationId xmlns:p14="http://schemas.microsoft.com/office/powerpoint/2010/main" val="281016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Context Switching among threads compared to among processes</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Action of kernel to context switch among threads</a:t>
            </a:r>
          </a:p>
          <a:p>
            <a:pPr lvl="1"/>
            <a:r>
              <a:rPr lang="en-US" altLang="zh-TW" dirty="0">
                <a:latin typeface="Times New Roman" panose="02020603050405020304" pitchFamily="18" charset="0"/>
                <a:cs typeface="Times New Roman" panose="02020603050405020304" pitchFamily="18" charset="0"/>
              </a:rPr>
              <a:t>The threads share a lot of resources with other peer threads belonging to the same process. So a context switch among threads for the same process is easy. It involves switch of register set, the program counter and the stack. It is relatively easy for the kernel to accomplished this task.</a:t>
            </a:r>
          </a:p>
          <a:p>
            <a:r>
              <a:rPr lang="en-US" altLang="zh-TW" dirty="0">
                <a:latin typeface="Times New Roman" panose="02020603050405020304" pitchFamily="18" charset="0"/>
                <a:cs typeface="Times New Roman" panose="02020603050405020304" pitchFamily="18" charset="0"/>
              </a:rPr>
              <a:t>Action of kernel to context switch among process</a:t>
            </a:r>
          </a:p>
          <a:p>
            <a:pPr lvl="1"/>
            <a:r>
              <a:rPr lang="en-US" altLang="zh-TW" dirty="0">
                <a:latin typeface="Times New Roman" panose="02020603050405020304" pitchFamily="18" charset="0"/>
                <a:cs typeface="Times New Roman" panose="02020603050405020304" pitchFamily="18" charset="0"/>
              </a:rPr>
              <a:t>Context switches among processes are expensive. Before a process can be switched its process control block (PCB) must be saved by the operating system. The PCB consists of the following information:</a:t>
            </a:r>
          </a:p>
          <a:p>
            <a:pPr lvl="2"/>
            <a:r>
              <a:rPr lang="en-US" altLang="zh-TW" dirty="0">
                <a:latin typeface="Times New Roman" panose="02020603050405020304" pitchFamily="18" charset="0"/>
                <a:cs typeface="Times New Roman" panose="02020603050405020304" pitchFamily="18" charset="0"/>
              </a:rPr>
              <a:t>The process state.</a:t>
            </a:r>
          </a:p>
          <a:p>
            <a:pPr lvl="2"/>
            <a:r>
              <a:rPr lang="en-US" altLang="zh-TW" dirty="0">
                <a:latin typeface="Times New Roman" panose="02020603050405020304" pitchFamily="18" charset="0"/>
                <a:cs typeface="Times New Roman" panose="02020603050405020304" pitchFamily="18" charset="0"/>
              </a:rPr>
              <a:t>The program counter, PC.</a:t>
            </a:r>
          </a:p>
          <a:p>
            <a:pPr lvl="2"/>
            <a:r>
              <a:rPr lang="en-US" altLang="zh-TW" dirty="0">
                <a:latin typeface="Times New Roman" panose="02020603050405020304" pitchFamily="18" charset="0"/>
                <a:cs typeface="Times New Roman" panose="02020603050405020304" pitchFamily="18" charset="0"/>
              </a:rPr>
              <a:t>The values of the different registers.</a:t>
            </a:r>
          </a:p>
          <a:p>
            <a:pPr lvl="2"/>
            <a:r>
              <a:rPr lang="en-US" altLang="zh-TW" dirty="0">
                <a:latin typeface="Times New Roman" panose="02020603050405020304" pitchFamily="18" charset="0"/>
                <a:cs typeface="Times New Roman" panose="02020603050405020304" pitchFamily="18" charset="0"/>
              </a:rPr>
              <a:t>The CPU scheduling information for the process.</a:t>
            </a:r>
          </a:p>
          <a:p>
            <a:pPr lvl="2"/>
            <a:r>
              <a:rPr lang="en-US" altLang="zh-TW" dirty="0">
                <a:latin typeface="Times New Roman" panose="02020603050405020304" pitchFamily="18" charset="0"/>
                <a:cs typeface="Times New Roman" panose="02020603050405020304" pitchFamily="18" charset="0"/>
              </a:rPr>
              <a:t>Memory management information regarding the process.</a:t>
            </a:r>
          </a:p>
          <a:p>
            <a:pPr lvl="2"/>
            <a:r>
              <a:rPr lang="en-US" altLang="zh-TW" dirty="0">
                <a:latin typeface="Times New Roman" panose="02020603050405020304" pitchFamily="18" charset="0"/>
                <a:cs typeface="Times New Roman" panose="02020603050405020304" pitchFamily="18" charset="0"/>
              </a:rPr>
              <a:t>Possible accounting information for this process.</a:t>
            </a:r>
          </a:p>
          <a:p>
            <a:pPr lvl="2"/>
            <a:r>
              <a:rPr lang="en-US" altLang="zh-TW" dirty="0">
                <a:latin typeface="Times New Roman" panose="02020603050405020304" pitchFamily="18" charset="0"/>
                <a:cs typeface="Times New Roman" panose="02020603050405020304" pitchFamily="18" charset="0"/>
              </a:rPr>
              <a:t>I/O status information of the process.</a:t>
            </a:r>
          </a:p>
          <a:p>
            <a:pPr lvl="1"/>
            <a:r>
              <a:rPr lang="en-US" altLang="zh-TW" dirty="0">
                <a:latin typeface="Times New Roman" panose="02020603050405020304" pitchFamily="18" charset="0"/>
                <a:cs typeface="Times New Roman" panose="02020603050405020304" pitchFamily="18" charset="0"/>
              </a:rPr>
              <a:t>When the PCB of the currently executing process is saved the operating system loads the PCB of the next process that has to be run on CPU. This is a heavy task and it takes a lot of time.</a:t>
            </a:r>
            <a:br>
              <a:rPr lang="en-US" altLang="zh-TW" dirty="0">
                <a:latin typeface="Times New Roman" panose="02020603050405020304" pitchFamily="18" charset="0"/>
                <a:cs typeface="Times New Roman" panose="02020603050405020304" pitchFamily="18" charset="0"/>
              </a:rPr>
            </a:b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706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Processes</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t>Processes are protected</a:t>
            </a:r>
            <a:endParaRPr lang="zh-TW" altLang="en-US" dirty="0"/>
          </a:p>
        </p:txBody>
      </p:sp>
      <p:pic>
        <p:nvPicPr>
          <p:cNvPr id="4" name="圖片 3"/>
          <p:cNvPicPr>
            <a:picLocks noChangeAspect="1"/>
          </p:cNvPicPr>
          <p:nvPr/>
        </p:nvPicPr>
        <p:blipFill>
          <a:blip r:embed="rId2"/>
          <a:stretch>
            <a:fillRect/>
          </a:stretch>
        </p:blipFill>
        <p:spPr>
          <a:xfrm>
            <a:off x="3901091" y="1785688"/>
            <a:ext cx="8047417" cy="5072312"/>
          </a:xfrm>
          <a:prstGeom prst="rect">
            <a:avLst/>
          </a:prstGeom>
        </p:spPr>
      </p:pic>
    </p:spTree>
    <p:extLst>
      <p:ext uri="{BB962C8B-B14F-4D97-AF65-F5344CB8AC3E}">
        <p14:creationId xmlns:p14="http://schemas.microsoft.com/office/powerpoint/2010/main" val="669975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Multithreading</a:t>
            </a:r>
            <a:endParaRPr lang="zh-TW" altLang="en-US" dirty="0"/>
          </a:p>
        </p:txBody>
      </p:sp>
      <p:sp>
        <p:nvSpPr>
          <p:cNvPr id="3" name="內容版面配置區 2"/>
          <p:cNvSpPr>
            <a:spLocks noGrp="1"/>
          </p:cNvSpPr>
          <p:nvPr>
            <p:ph idx="1"/>
          </p:nvPr>
        </p:nvSpPr>
        <p:spPr/>
        <p:txBody>
          <a:bodyPr/>
          <a:lstStyle/>
          <a:p>
            <a:r>
              <a:rPr lang="en-US" altLang="zh-TW" dirty="0"/>
              <a:t>Multiple threads can exist in a single process space</a:t>
            </a:r>
            <a:endParaRPr lang="zh-TW" altLang="en-US" dirty="0"/>
          </a:p>
        </p:txBody>
      </p:sp>
      <p:pic>
        <p:nvPicPr>
          <p:cNvPr id="4" name="圖片 3"/>
          <p:cNvPicPr>
            <a:picLocks noChangeAspect="1"/>
          </p:cNvPicPr>
          <p:nvPr/>
        </p:nvPicPr>
        <p:blipFill>
          <a:blip r:embed="rId2"/>
          <a:stretch>
            <a:fillRect/>
          </a:stretch>
        </p:blipFill>
        <p:spPr>
          <a:xfrm>
            <a:off x="2729753" y="2454360"/>
            <a:ext cx="6986543" cy="4403640"/>
          </a:xfrm>
          <a:prstGeom prst="rect">
            <a:avLst/>
          </a:prstGeom>
        </p:spPr>
      </p:pic>
    </p:spTree>
    <p:extLst>
      <p:ext uri="{BB962C8B-B14F-4D97-AF65-F5344CB8AC3E}">
        <p14:creationId xmlns:p14="http://schemas.microsoft.com/office/powerpoint/2010/main" val="342286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Thread Creating</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A thread executes some portion of a program</a:t>
            </a:r>
          </a:p>
          <a:p>
            <a:r>
              <a:rPr lang="en-US" altLang="zh-TW" dirty="0">
                <a:latin typeface="Times New Roman" panose="02020603050405020304" pitchFamily="18" charset="0"/>
                <a:cs typeface="Times New Roman" panose="02020603050405020304" pitchFamily="18" charset="0"/>
              </a:rPr>
              <a:t>Just like a program it has an entry point or a point where it begins execution</a:t>
            </a:r>
          </a:p>
          <a:p>
            <a:r>
              <a:rPr lang="en-US" altLang="zh-TW" dirty="0">
                <a:latin typeface="Times New Roman" panose="02020603050405020304" pitchFamily="18" charset="0"/>
                <a:cs typeface="Times New Roman" panose="02020603050405020304" pitchFamily="18" charset="0"/>
              </a:rPr>
              <a:t>When a thread is created this entry point is defined usually as the address of some function</a:t>
            </a:r>
          </a:p>
          <a:p>
            <a:endParaRPr lang="zh-TW" altLang="en-US" dirty="0"/>
          </a:p>
        </p:txBody>
      </p:sp>
    </p:spTree>
    <p:extLst>
      <p:ext uri="{BB962C8B-B14F-4D97-AF65-F5344CB8AC3E}">
        <p14:creationId xmlns:p14="http://schemas.microsoft.com/office/powerpoint/2010/main" val="2790662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Thread Terminating</a:t>
            </a:r>
            <a:endParaRPr lang="zh-TW" altLang="en-US" dirty="0"/>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Thread automatically terminates when it exits the top-level procedure that it started in.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939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Thread: Concurrency vs. Parallelism</a:t>
            </a:r>
            <a:endParaRPr lang="zh-TW" altLang="en-US" dirty="0"/>
          </a:p>
        </p:txBody>
      </p:sp>
      <p:sp>
        <p:nvSpPr>
          <p:cNvPr id="3" name="內容版面配置區 2"/>
          <p:cNvSpPr>
            <a:spLocks noGrp="1"/>
          </p:cNvSpPr>
          <p:nvPr>
            <p:ph idx="1"/>
          </p:nvPr>
        </p:nvSpPr>
        <p:spPr/>
        <p:txBody>
          <a:bodyPr/>
          <a:lstStyle/>
          <a:p>
            <a:r>
              <a:rPr lang="en-US" altLang="zh-TW" dirty="0"/>
              <a:t>Threads are about concurrency and parallelism</a:t>
            </a:r>
          </a:p>
          <a:p>
            <a:r>
              <a:rPr lang="en-US" altLang="zh-TW" dirty="0"/>
              <a:t>Concurrent execution on single-core system</a:t>
            </a:r>
          </a:p>
          <a:p>
            <a:endParaRPr lang="en-US" altLang="zh-TW" dirty="0"/>
          </a:p>
          <a:p>
            <a:endParaRPr lang="en-US" altLang="zh-TW" dirty="0"/>
          </a:p>
          <a:p>
            <a:endParaRPr lang="en-US" altLang="zh-TW" dirty="0"/>
          </a:p>
          <a:p>
            <a:r>
              <a:rPr lang="en-US" altLang="zh-TW" dirty="0"/>
              <a:t>Parallelism on a multi-core system</a:t>
            </a:r>
          </a:p>
          <a:p>
            <a:endParaRPr lang="zh-TW" altLang="en-US" dirty="0"/>
          </a:p>
        </p:txBody>
      </p:sp>
      <p:pic>
        <p:nvPicPr>
          <p:cNvPr id="4" name="圖片 3"/>
          <p:cNvPicPr>
            <a:picLocks noChangeAspect="1"/>
          </p:cNvPicPr>
          <p:nvPr/>
        </p:nvPicPr>
        <p:blipFill>
          <a:blip r:embed="rId2"/>
          <a:stretch>
            <a:fillRect/>
          </a:stretch>
        </p:blipFill>
        <p:spPr>
          <a:xfrm>
            <a:off x="1253097" y="2927537"/>
            <a:ext cx="5705475" cy="895350"/>
          </a:xfrm>
          <a:prstGeom prst="rect">
            <a:avLst/>
          </a:prstGeom>
        </p:spPr>
      </p:pic>
      <p:pic>
        <p:nvPicPr>
          <p:cNvPr id="5" name="圖片 4"/>
          <p:cNvPicPr>
            <a:picLocks noChangeAspect="1"/>
          </p:cNvPicPr>
          <p:nvPr/>
        </p:nvPicPr>
        <p:blipFill>
          <a:blip r:embed="rId3"/>
          <a:stretch>
            <a:fillRect/>
          </a:stretch>
        </p:blipFill>
        <p:spPr>
          <a:xfrm>
            <a:off x="2658035" y="5093634"/>
            <a:ext cx="3810000" cy="1619250"/>
          </a:xfrm>
          <a:prstGeom prst="rect">
            <a:avLst/>
          </a:prstGeom>
        </p:spPr>
      </p:pic>
    </p:spTree>
    <p:extLst>
      <p:ext uri="{BB962C8B-B14F-4D97-AF65-F5344CB8AC3E}">
        <p14:creationId xmlns:p14="http://schemas.microsoft.com/office/powerpoint/2010/main" val="224265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Thread</a:t>
            </a:r>
            <a:endParaRPr lang="zh-TW" altLang="en-US" b="1" dirty="0">
              <a:solidFill>
                <a:srgbClr val="0070C0"/>
              </a:solidFill>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2312217" y="2211082"/>
            <a:ext cx="7352413" cy="3511600"/>
          </a:xfrm>
          <a:prstGeom prst="rect">
            <a:avLst/>
          </a:prstGeom>
        </p:spPr>
      </p:pic>
    </p:spTree>
    <p:extLst>
      <p:ext uri="{BB962C8B-B14F-4D97-AF65-F5344CB8AC3E}">
        <p14:creationId xmlns:p14="http://schemas.microsoft.com/office/powerpoint/2010/main" val="3264666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Threads</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t>Threads are about concurrency and parallelism</a:t>
            </a:r>
          </a:p>
          <a:p>
            <a:r>
              <a:rPr lang="en-US" altLang="zh-TW" dirty="0"/>
              <a:t>One way to get concurrency and parallelism is to use</a:t>
            </a:r>
          </a:p>
          <a:p>
            <a:r>
              <a:rPr lang="en-US" altLang="zh-TW" dirty="0"/>
              <a:t>multiple processes</a:t>
            </a:r>
          </a:p>
          <a:p>
            <a:pPr lvl="1"/>
            <a:r>
              <a:rPr lang="en-US" altLang="zh-TW" dirty="0"/>
              <a:t>The programs (code) of distinct processes are isolated from each other</a:t>
            </a:r>
          </a:p>
          <a:p>
            <a:r>
              <a:rPr lang="en-US" altLang="zh-TW" dirty="0"/>
              <a:t>Threads are another way to get concurrency and parallelism</a:t>
            </a:r>
          </a:p>
          <a:p>
            <a:pPr lvl="1"/>
            <a:r>
              <a:rPr lang="en-US" altLang="zh-TW" dirty="0"/>
              <a:t>Thread share a process – same address space, same OS resources</a:t>
            </a:r>
          </a:p>
          <a:p>
            <a:pPr lvl="1"/>
            <a:r>
              <a:rPr lang="en-US" altLang="zh-TW" dirty="0"/>
              <a:t>Threads have private stack, CPU state – are schedulable</a:t>
            </a:r>
          </a:p>
        </p:txBody>
      </p:sp>
    </p:spTree>
    <p:extLst>
      <p:ext uri="{BB962C8B-B14F-4D97-AF65-F5344CB8AC3E}">
        <p14:creationId xmlns:p14="http://schemas.microsoft.com/office/powerpoint/2010/main" val="520003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Communication</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t>Threads are concurrent executions sharing an address space (and some OS resources)</a:t>
            </a:r>
          </a:p>
          <a:p>
            <a:r>
              <a:rPr lang="en-US" altLang="zh-TW" dirty="0"/>
              <a:t>Address spaces provide isolation</a:t>
            </a:r>
          </a:p>
          <a:p>
            <a:r>
              <a:rPr lang="en-US" altLang="zh-TW" dirty="0"/>
              <a:t>Hence, communicating between processes is expensive</a:t>
            </a:r>
          </a:p>
          <a:p>
            <a:pPr lvl="1"/>
            <a:r>
              <a:rPr lang="en-US" altLang="zh-TW" dirty="0"/>
              <a:t> Must go through the OS to move data from one address space to another</a:t>
            </a:r>
          </a:p>
          <a:p>
            <a:r>
              <a:rPr lang="en-US" altLang="zh-TW" dirty="0"/>
              <a:t>Because threads are in the same address space, communication is simple/cheap</a:t>
            </a:r>
          </a:p>
          <a:p>
            <a:pPr lvl="1"/>
            <a:r>
              <a:rPr lang="en-US" altLang="zh-TW" dirty="0"/>
              <a:t>Just update a </a:t>
            </a:r>
            <a:r>
              <a:rPr lang="en-US" altLang="zh-TW"/>
              <a:t>shared variable</a:t>
            </a:r>
            <a:endParaRPr lang="zh-TW" altLang="en-US" dirty="0"/>
          </a:p>
        </p:txBody>
      </p:sp>
    </p:spTree>
    <p:extLst>
      <p:ext uri="{BB962C8B-B14F-4D97-AF65-F5344CB8AC3E}">
        <p14:creationId xmlns:p14="http://schemas.microsoft.com/office/powerpoint/2010/main" val="3008261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Where do threads come from</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t>Natural answer: the OS is responsible for creating/managing threads</a:t>
            </a:r>
          </a:p>
          <a:p>
            <a:pPr lvl="1"/>
            <a:r>
              <a:rPr lang="en-US" altLang="zh-TW" dirty="0"/>
              <a:t>For example, the kernel call to create a new thread would</a:t>
            </a:r>
          </a:p>
          <a:p>
            <a:pPr lvl="2"/>
            <a:r>
              <a:rPr lang="en-US" altLang="zh-TW" dirty="0"/>
              <a:t>allocate an execution stack within the process address space</a:t>
            </a:r>
          </a:p>
          <a:p>
            <a:pPr lvl="2"/>
            <a:r>
              <a:rPr lang="en-US" altLang="zh-TW" dirty="0"/>
              <a:t>create and initialize a Thread Control Block</a:t>
            </a:r>
          </a:p>
          <a:p>
            <a:pPr lvl="3"/>
            <a:r>
              <a:rPr lang="en-US" altLang="zh-TW" dirty="0"/>
              <a:t>stack pointer, program counter, register values</a:t>
            </a:r>
          </a:p>
          <a:p>
            <a:pPr lvl="2"/>
            <a:r>
              <a:rPr lang="en-US" altLang="zh-TW" dirty="0"/>
              <a:t>stick it on the ready queue</a:t>
            </a:r>
          </a:p>
          <a:p>
            <a:r>
              <a:rPr lang="en-US" altLang="zh-TW" dirty="0"/>
              <a:t>We call these kernel threads</a:t>
            </a:r>
          </a:p>
          <a:p>
            <a:pPr lvl="1"/>
            <a:r>
              <a:rPr lang="en-US" altLang="zh-TW" dirty="0"/>
              <a:t>There is a “thread name space”</a:t>
            </a:r>
          </a:p>
          <a:p>
            <a:pPr lvl="2"/>
            <a:r>
              <a:rPr lang="en-US" altLang="zh-TW" dirty="0"/>
              <a:t>Thread id’s (TID’s)</a:t>
            </a:r>
          </a:p>
          <a:p>
            <a:pPr lvl="2"/>
            <a:r>
              <a:rPr lang="en-US" altLang="zh-TW" dirty="0"/>
              <a:t> TID’s  are integers</a:t>
            </a:r>
          </a:p>
        </p:txBody>
      </p:sp>
    </p:spTree>
    <p:extLst>
      <p:ext uri="{BB962C8B-B14F-4D97-AF65-F5344CB8AC3E}">
        <p14:creationId xmlns:p14="http://schemas.microsoft.com/office/powerpoint/2010/main" val="731071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Locks</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t>The basic premise is that a lock protects access to some kind of shared resource. If you own a lock then you can access the protected shared resource. If you do not own the lock then you cannot access the shared resource.</a:t>
            </a:r>
          </a:p>
          <a:p>
            <a:r>
              <a:rPr lang="en-US" altLang="zh-TW" dirty="0"/>
              <a:t>For example, if you have a lockable object XYZ you may:</a:t>
            </a:r>
          </a:p>
          <a:p>
            <a:pPr lvl="1"/>
            <a:r>
              <a:rPr lang="en-US" altLang="zh-TW" i="1" dirty="0"/>
              <a:t>acquire</a:t>
            </a:r>
            <a:r>
              <a:rPr lang="en-US" altLang="zh-TW" dirty="0"/>
              <a:t> the lock on XYZ,</a:t>
            </a:r>
          </a:p>
          <a:p>
            <a:pPr lvl="1"/>
            <a:r>
              <a:rPr lang="en-US" altLang="zh-TW" i="1" dirty="0"/>
              <a:t>take</a:t>
            </a:r>
            <a:r>
              <a:rPr lang="en-US" altLang="zh-TW" dirty="0"/>
              <a:t> the lock on XYZ,</a:t>
            </a:r>
          </a:p>
          <a:p>
            <a:pPr lvl="1"/>
            <a:r>
              <a:rPr lang="en-US" altLang="zh-TW" i="1" dirty="0"/>
              <a:t>lock</a:t>
            </a:r>
            <a:r>
              <a:rPr lang="en-US" altLang="zh-TW" dirty="0"/>
              <a:t> XYZ,</a:t>
            </a:r>
          </a:p>
          <a:p>
            <a:pPr lvl="1"/>
            <a:r>
              <a:rPr lang="en-US" altLang="zh-TW" i="1" dirty="0"/>
              <a:t>take ownership</a:t>
            </a:r>
            <a:r>
              <a:rPr lang="en-US" altLang="zh-TW" dirty="0"/>
              <a:t> of XYZ,</a:t>
            </a:r>
          </a:p>
          <a:p>
            <a:pPr lvl="1"/>
            <a:r>
              <a:rPr lang="en-US" altLang="zh-TW" dirty="0"/>
              <a:t>or some similar term specific to the type of XYZ</a:t>
            </a:r>
          </a:p>
          <a:p>
            <a:pPr lvl="1"/>
            <a:endParaRPr lang="zh-TW" altLang="en-US" dirty="0"/>
          </a:p>
        </p:txBody>
      </p:sp>
      <p:pic>
        <p:nvPicPr>
          <p:cNvPr id="4" name="圖片 3"/>
          <p:cNvPicPr>
            <a:picLocks noChangeAspect="1"/>
          </p:cNvPicPr>
          <p:nvPr/>
        </p:nvPicPr>
        <p:blipFill>
          <a:blip r:embed="rId2"/>
          <a:stretch>
            <a:fillRect/>
          </a:stretch>
        </p:blipFill>
        <p:spPr>
          <a:xfrm>
            <a:off x="7718612" y="4267016"/>
            <a:ext cx="4356847" cy="1436582"/>
          </a:xfrm>
          <a:prstGeom prst="rect">
            <a:avLst/>
          </a:prstGeom>
        </p:spPr>
      </p:pic>
    </p:spTree>
    <p:extLst>
      <p:ext uri="{BB962C8B-B14F-4D97-AF65-F5344CB8AC3E}">
        <p14:creationId xmlns:p14="http://schemas.microsoft.com/office/powerpoint/2010/main" val="4077636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Locks</a:t>
            </a:r>
            <a:endParaRPr lang="zh-TW" altLang="en-US" b="1" dirty="0">
              <a:solidFill>
                <a:srgbClr val="0070C0"/>
              </a:solidFill>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1014915" y="2003331"/>
            <a:ext cx="9830698" cy="4370575"/>
          </a:xfrm>
          <a:prstGeom prst="rect">
            <a:avLst/>
          </a:prstGeom>
        </p:spPr>
      </p:pic>
    </p:spTree>
    <p:extLst>
      <p:ext uri="{BB962C8B-B14F-4D97-AF65-F5344CB8AC3E}">
        <p14:creationId xmlns:p14="http://schemas.microsoft.com/office/powerpoint/2010/main" val="513401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Locks</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t>The concept of a lock also implies some kind of </a:t>
            </a:r>
            <a:r>
              <a:rPr lang="en-US" altLang="zh-TW" i="1" dirty="0"/>
              <a:t>exclusion</a:t>
            </a:r>
          </a:p>
          <a:p>
            <a:pPr lvl="1"/>
            <a:r>
              <a:rPr lang="en-US" altLang="zh-TW" dirty="0"/>
              <a:t>sometimes you might be unable to take ownership of a lock, and the operation to do so will either </a:t>
            </a:r>
            <a:r>
              <a:rPr lang="en-US" altLang="zh-TW" i="1" dirty="0"/>
              <a:t>fail</a:t>
            </a:r>
            <a:r>
              <a:rPr lang="en-US" altLang="zh-TW" dirty="0"/>
              <a:t>, or </a:t>
            </a:r>
            <a:r>
              <a:rPr lang="en-US" altLang="zh-TW" i="1" dirty="0"/>
              <a:t>block.</a:t>
            </a:r>
          </a:p>
          <a:p>
            <a:pPr lvl="1"/>
            <a:r>
              <a:rPr lang="en-US" altLang="zh-TW" dirty="0"/>
              <a:t>For example if a lockable object only allows 3 owners then a 4th attempt to acquire the lock will block. When one of the first 3 owners releases the lock then that 4th attempt to acquire the lock will succeed.</a:t>
            </a:r>
            <a:endParaRPr lang="zh-TW" altLang="en-US" dirty="0"/>
          </a:p>
        </p:txBody>
      </p:sp>
      <p:pic>
        <p:nvPicPr>
          <p:cNvPr id="4" name="圖片 3"/>
          <p:cNvPicPr>
            <a:picLocks noChangeAspect="1"/>
          </p:cNvPicPr>
          <p:nvPr/>
        </p:nvPicPr>
        <p:blipFill>
          <a:blip r:embed="rId2"/>
          <a:stretch>
            <a:fillRect/>
          </a:stretch>
        </p:blipFill>
        <p:spPr>
          <a:xfrm>
            <a:off x="2864223" y="4001294"/>
            <a:ext cx="5974367" cy="2807714"/>
          </a:xfrm>
          <a:prstGeom prst="rect">
            <a:avLst/>
          </a:prstGeom>
        </p:spPr>
      </p:pic>
    </p:spTree>
    <p:extLst>
      <p:ext uri="{BB962C8B-B14F-4D97-AF65-F5344CB8AC3E}">
        <p14:creationId xmlns:p14="http://schemas.microsoft.com/office/powerpoint/2010/main" val="3163466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Ownership</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t>The specific thread owns the lock, through the use of that specific object, within this particular scope</a:t>
            </a:r>
            <a:endParaRPr lang="zh-TW" altLang="en-US" dirty="0"/>
          </a:p>
        </p:txBody>
      </p:sp>
    </p:spTree>
    <p:extLst>
      <p:ext uri="{BB962C8B-B14F-4D97-AF65-F5344CB8AC3E}">
        <p14:creationId xmlns:p14="http://schemas.microsoft.com/office/powerpoint/2010/main" val="2727111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b="1" dirty="0">
                <a:solidFill>
                  <a:srgbClr val="0070C0"/>
                </a:solidFill>
                <a:latin typeface="Times New Roman" panose="02020603050405020304" pitchFamily="18" charset="0"/>
                <a:cs typeface="Times New Roman" panose="02020603050405020304" pitchFamily="18" charset="0"/>
              </a:rPr>
              <a:t>Thread synchronization</a:t>
            </a:r>
          </a:p>
        </p:txBody>
      </p:sp>
      <p:sp>
        <p:nvSpPr>
          <p:cNvPr id="5123" name="Rectangle 3"/>
          <p:cNvSpPr>
            <a:spLocks noGrp="1" noChangeArrowheads="1"/>
          </p:cNvSpPr>
          <p:nvPr>
            <p:ph type="body" idx="1"/>
          </p:nvPr>
        </p:nvSpPr>
        <p:spPr>
          <a:xfrm>
            <a:off x="2209800" y="2286000"/>
            <a:ext cx="7772400" cy="3810000"/>
          </a:xfrm>
        </p:spPr>
        <p:txBody>
          <a:bodyPr/>
          <a:lstStyle/>
          <a:p>
            <a:r>
              <a:rPr lang="en-US" altLang="en-US" dirty="0"/>
              <a:t>Most of threaded programs have threads that interact with one another</a:t>
            </a:r>
          </a:p>
          <a:p>
            <a:pPr lvl="1" eaLnBrk="1" hangingPunct="1">
              <a:lnSpc>
                <a:spcPct val="70000"/>
              </a:lnSpc>
            </a:pPr>
            <a:r>
              <a:rPr lang="en-US" altLang="en-US" dirty="0"/>
              <a:t>Interaction in the form of sharing access to variables</a:t>
            </a:r>
            <a:endParaRPr lang="en-US" altLang="en-US" sz="2000" b="1" dirty="0"/>
          </a:p>
          <a:p>
            <a:pPr lvl="2" eaLnBrk="1" hangingPunct="1">
              <a:lnSpc>
                <a:spcPct val="70000"/>
              </a:lnSpc>
            </a:pPr>
            <a:r>
              <a:rPr lang="en-US" altLang="en-US" sz="1800" dirty="0">
                <a:latin typeface="Times New Roman" panose="02020603050405020304" pitchFamily="18" charset="0"/>
                <a:cs typeface="Times New Roman" panose="02020603050405020304" pitchFamily="18" charset="0"/>
              </a:rPr>
              <a:t>Multiple concurrent reads (ok)</a:t>
            </a:r>
          </a:p>
          <a:p>
            <a:pPr lvl="2" eaLnBrk="1" hangingPunct="1">
              <a:lnSpc>
                <a:spcPct val="70000"/>
              </a:lnSpc>
            </a:pPr>
            <a:r>
              <a:rPr lang="en-US" altLang="en-US" sz="1800" dirty="0">
                <a:latin typeface="Times New Roman" panose="02020603050405020304" pitchFamily="18" charset="0"/>
                <a:cs typeface="Times New Roman" panose="02020603050405020304" pitchFamily="18" charset="0"/>
              </a:rPr>
              <a:t>Multiple concurrent writes (not ok, outcome non-deterministic)</a:t>
            </a:r>
          </a:p>
          <a:p>
            <a:pPr lvl="2" eaLnBrk="1" hangingPunct="1">
              <a:lnSpc>
                <a:spcPct val="70000"/>
              </a:lnSpc>
            </a:pPr>
            <a:r>
              <a:rPr lang="en-US" altLang="en-US" sz="1800" dirty="0">
                <a:latin typeface="Times New Roman" panose="02020603050405020304" pitchFamily="18" charset="0"/>
                <a:cs typeface="Times New Roman" panose="02020603050405020304" pitchFamily="18" charset="0"/>
              </a:rPr>
              <a:t>One write, multiple reads (not ok, outcome non-deterministic)</a:t>
            </a:r>
          </a:p>
          <a:p>
            <a:pPr lvl="1" eaLnBrk="1" hangingPunct="1">
              <a:lnSpc>
                <a:spcPct val="70000"/>
              </a:lnSpc>
            </a:pPr>
            <a:endParaRPr lang="en-US" altLang="en-US" sz="2000" b="1" dirty="0"/>
          </a:p>
          <a:p>
            <a:pPr lvl="1" eaLnBrk="1" hangingPunct="1">
              <a:lnSpc>
                <a:spcPct val="70000"/>
              </a:lnSpc>
            </a:pPr>
            <a:r>
              <a:rPr lang="en-US" altLang="en-US" dirty="0"/>
              <a:t>Needs to make sure that the outcome is deterministic</a:t>
            </a:r>
            <a:endParaRPr lang="en-US" altLang="en-US" sz="2000" b="1" dirty="0"/>
          </a:p>
          <a:p>
            <a:pPr lvl="2">
              <a:lnSpc>
                <a:spcPct val="70000"/>
              </a:lnSpc>
            </a:pPr>
            <a:r>
              <a:rPr lang="en-US" altLang="en-US" sz="1800" dirty="0">
                <a:latin typeface="Times New Roman" panose="02020603050405020304" pitchFamily="18" charset="0"/>
                <a:cs typeface="Times New Roman" panose="02020603050405020304" pitchFamily="18" charset="0"/>
              </a:rPr>
              <a:t>Synchronization: allowing concurrent accesses to variables, removing non-deterministic outcome by enforcing the order of thread execution </a:t>
            </a:r>
          </a:p>
        </p:txBody>
      </p:sp>
    </p:spTree>
    <p:extLst>
      <p:ext uri="{BB962C8B-B14F-4D97-AF65-F5344CB8AC3E}">
        <p14:creationId xmlns:p14="http://schemas.microsoft.com/office/powerpoint/2010/main" val="2842396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altLang="en-US" b="1" dirty="0">
                <a:solidFill>
                  <a:srgbClr val="0070C0"/>
                </a:solidFill>
                <a:latin typeface="Times New Roman" panose="02020603050405020304" pitchFamily="18" charset="0"/>
                <a:cs typeface="Times New Roman" panose="02020603050405020304" pitchFamily="18" charset="0"/>
              </a:rPr>
              <a:t>Thread synchronization</a:t>
            </a:r>
          </a:p>
        </p:txBody>
      </p:sp>
      <p:sp>
        <p:nvSpPr>
          <p:cNvPr id="5123" name="Rectangle 3"/>
          <p:cNvSpPr>
            <a:spLocks noGrp="1" noChangeArrowheads="1"/>
          </p:cNvSpPr>
          <p:nvPr>
            <p:ph type="body" idx="1"/>
          </p:nvPr>
        </p:nvSpPr>
        <p:spPr>
          <a:xfrm>
            <a:off x="2209800" y="2286000"/>
            <a:ext cx="7772400" cy="3810000"/>
          </a:xfrm>
        </p:spPr>
        <p:txBody>
          <a:bodyPr/>
          <a:lstStyle/>
          <a:p>
            <a:pPr eaLnBrk="1" hangingPunct="1">
              <a:lnSpc>
                <a:spcPct val="90000"/>
              </a:lnSpc>
            </a:pPr>
            <a:r>
              <a:rPr lang="en-US" altLang="en-US" b="1" dirty="0"/>
              <a:t>Typical types of synchronizations</a:t>
            </a:r>
          </a:p>
          <a:p>
            <a:pPr lvl="1" eaLnBrk="1" hangingPunct="1">
              <a:lnSpc>
                <a:spcPct val="90000"/>
              </a:lnSpc>
            </a:pPr>
            <a:r>
              <a:rPr lang="en-US" altLang="en-US" b="1" dirty="0"/>
              <a:t>Mutual exclusion (</a:t>
            </a:r>
            <a:r>
              <a:rPr lang="en-US" altLang="en-US" b="1" dirty="0" err="1"/>
              <a:t>mutex</a:t>
            </a:r>
            <a:r>
              <a:rPr lang="en-US" altLang="en-US" b="1" dirty="0"/>
              <a:t> in </a:t>
            </a:r>
            <a:r>
              <a:rPr lang="en-US" altLang="en-US" b="1" dirty="0" err="1"/>
              <a:t>pthread</a:t>
            </a:r>
            <a:r>
              <a:rPr lang="en-US" altLang="en-US" b="1" dirty="0"/>
              <a:t>):</a:t>
            </a:r>
          </a:p>
        </p:txBody>
      </p:sp>
      <p:sp>
        <p:nvSpPr>
          <p:cNvPr id="4" name="TextBox 3"/>
          <p:cNvSpPr txBox="1"/>
          <p:nvPr/>
        </p:nvSpPr>
        <p:spPr>
          <a:xfrm>
            <a:off x="2971801" y="3505201"/>
            <a:ext cx="1806457" cy="646331"/>
          </a:xfrm>
          <a:prstGeom prst="rect">
            <a:avLst/>
          </a:prstGeom>
          <a:noFill/>
        </p:spPr>
        <p:txBody>
          <a:bodyPr wrap="none">
            <a:spAutoFit/>
          </a:bodyPr>
          <a:lstStyle/>
          <a:p>
            <a:pPr eaLnBrk="1" hangingPunct="1">
              <a:defRPr/>
            </a:pPr>
            <a:r>
              <a:rPr lang="en-US" dirty="0">
                <a:ln>
                  <a:solidFill>
                    <a:schemeClr val="tx1"/>
                  </a:solidFill>
                </a:ln>
                <a:cs typeface="Times New Roman" charset="0"/>
              </a:rPr>
              <a:t>Thread 1: </a:t>
            </a:r>
          </a:p>
          <a:p>
            <a:pPr eaLnBrk="1" hangingPunct="1">
              <a:defRPr/>
            </a:pPr>
            <a:r>
              <a:rPr lang="en-US" dirty="0">
                <a:ln>
                  <a:solidFill>
                    <a:schemeClr val="tx1"/>
                  </a:solidFill>
                </a:ln>
                <a:cs typeface="Times New Roman" charset="0"/>
              </a:rPr>
              <a:t>    insert A to tree</a:t>
            </a:r>
          </a:p>
        </p:txBody>
      </p:sp>
      <p:sp>
        <p:nvSpPr>
          <p:cNvPr id="5" name="TextBox 4"/>
          <p:cNvSpPr txBox="1"/>
          <p:nvPr/>
        </p:nvSpPr>
        <p:spPr>
          <a:xfrm>
            <a:off x="6477001" y="3429001"/>
            <a:ext cx="1798441" cy="646331"/>
          </a:xfrm>
          <a:prstGeom prst="rect">
            <a:avLst/>
          </a:prstGeom>
          <a:noFill/>
        </p:spPr>
        <p:txBody>
          <a:bodyPr wrap="none">
            <a:spAutoFit/>
          </a:bodyPr>
          <a:lstStyle/>
          <a:p>
            <a:pPr eaLnBrk="1" hangingPunct="1">
              <a:defRPr/>
            </a:pPr>
            <a:r>
              <a:rPr lang="en-US" dirty="0">
                <a:ln>
                  <a:solidFill>
                    <a:schemeClr val="tx1"/>
                  </a:solidFill>
                </a:ln>
                <a:cs typeface="Times New Roman" charset="0"/>
              </a:rPr>
              <a:t>Thread 2: </a:t>
            </a:r>
          </a:p>
          <a:p>
            <a:pPr eaLnBrk="1" hangingPunct="1">
              <a:defRPr/>
            </a:pPr>
            <a:r>
              <a:rPr lang="en-US" dirty="0">
                <a:ln>
                  <a:solidFill>
                    <a:schemeClr val="tx1"/>
                  </a:solidFill>
                </a:ln>
                <a:cs typeface="Times New Roman" charset="0"/>
              </a:rPr>
              <a:t>    insert B to tree</a:t>
            </a:r>
          </a:p>
        </p:txBody>
      </p:sp>
      <p:sp>
        <p:nvSpPr>
          <p:cNvPr id="6" name="TextBox 5"/>
          <p:cNvSpPr txBox="1"/>
          <p:nvPr/>
        </p:nvSpPr>
        <p:spPr>
          <a:xfrm>
            <a:off x="2971801" y="4800601"/>
            <a:ext cx="1806457" cy="1200329"/>
          </a:xfrm>
          <a:prstGeom prst="rect">
            <a:avLst/>
          </a:prstGeom>
          <a:noFill/>
        </p:spPr>
        <p:txBody>
          <a:bodyPr wrap="none">
            <a:spAutoFit/>
          </a:bodyPr>
          <a:lstStyle/>
          <a:p>
            <a:pPr eaLnBrk="1" hangingPunct="1">
              <a:defRPr/>
            </a:pPr>
            <a:r>
              <a:rPr lang="en-US" dirty="0">
                <a:ln>
                  <a:solidFill>
                    <a:schemeClr val="tx1"/>
                  </a:solidFill>
                </a:ln>
                <a:cs typeface="Times New Roman" charset="0"/>
              </a:rPr>
              <a:t>Thread 1: </a:t>
            </a:r>
          </a:p>
          <a:p>
            <a:pPr eaLnBrk="1" hangingPunct="1">
              <a:defRPr/>
            </a:pPr>
            <a:r>
              <a:rPr lang="en-US" dirty="0">
                <a:ln>
                  <a:solidFill>
                    <a:schemeClr val="tx1"/>
                  </a:solidFill>
                </a:ln>
                <a:cs typeface="Times New Roman" charset="0"/>
              </a:rPr>
              <a:t>    lock(tree)</a:t>
            </a:r>
          </a:p>
          <a:p>
            <a:pPr eaLnBrk="1" hangingPunct="1">
              <a:defRPr/>
            </a:pPr>
            <a:r>
              <a:rPr lang="en-US" dirty="0">
                <a:ln>
                  <a:solidFill>
                    <a:schemeClr val="tx1"/>
                  </a:solidFill>
                </a:ln>
                <a:cs typeface="Times New Roman" charset="0"/>
              </a:rPr>
              <a:t>    insert A to tree</a:t>
            </a:r>
          </a:p>
          <a:p>
            <a:pPr eaLnBrk="1" hangingPunct="1">
              <a:defRPr/>
            </a:pPr>
            <a:r>
              <a:rPr lang="en-US" dirty="0">
                <a:ln>
                  <a:solidFill>
                    <a:schemeClr val="tx1"/>
                  </a:solidFill>
                </a:ln>
                <a:cs typeface="Times New Roman" charset="0"/>
              </a:rPr>
              <a:t>    unlock(tree)</a:t>
            </a:r>
          </a:p>
        </p:txBody>
      </p:sp>
      <p:sp>
        <p:nvSpPr>
          <p:cNvPr id="7" name="TextBox 6"/>
          <p:cNvSpPr txBox="1"/>
          <p:nvPr/>
        </p:nvSpPr>
        <p:spPr>
          <a:xfrm>
            <a:off x="6629401" y="4724401"/>
            <a:ext cx="1806457" cy="1200329"/>
          </a:xfrm>
          <a:prstGeom prst="rect">
            <a:avLst/>
          </a:prstGeom>
          <a:noFill/>
        </p:spPr>
        <p:txBody>
          <a:bodyPr wrap="none">
            <a:spAutoFit/>
          </a:bodyPr>
          <a:lstStyle/>
          <a:p>
            <a:pPr eaLnBrk="1" hangingPunct="1">
              <a:defRPr/>
            </a:pPr>
            <a:r>
              <a:rPr lang="en-US" dirty="0">
                <a:ln>
                  <a:solidFill>
                    <a:schemeClr val="tx1"/>
                  </a:solidFill>
                </a:ln>
                <a:cs typeface="Times New Roman" charset="0"/>
              </a:rPr>
              <a:t>Thread 2: </a:t>
            </a:r>
          </a:p>
          <a:p>
            <a:pPr eaLnBrk="1" hangingPunct="1">
              <a:defRPr/>
            </a:pPr>
            <a:r>
              <a:rPr lang="en-US" dirty="0">
                <a:ln>
                  <a:solidFill>
                    <a:schemeClr val="tx1"/>
                  </a:solidFill>
                </a:ln>
                <a:cs typeface="Times New Roman" charset="0"/>
              </a:rPr>
              <a:t>    lock(tree)</a:t>
            </a:r>
          </a:p>
          <a:p>
            <a:pPr eaLnBrk="1" hangingPunct="1">
              <a:defRPr/>
            </a:pPr>
            <a:r>
              <a:rPr lang="en-US" dirty="0">
                <a:ln>
                  <a:solidFill>
                    <a:schemeClr val="tx1"/>
                  </a:solidFill>
                </a:ln>
                <a:cs typeface="Times New Roman" charset="0"/>
              </a:rPr>
              <a:t>    insert A to tree</a:t>
            </a:r>
          </a:p>
          <a:p>
            <a:pPr eaLnBrk="1" hangingPunct="1">
              <a:defRPr/>
            </a:pPr>
            <a:r>
              <a:rPr lang="en-US" dirty="0">
                <a:ln>
                  <a:solidFill>
                    <a:schemeClr val="tx1"/>
                  </a:solidFill>
                </a:ln>
                <a:cs typeface="Times New Roman" charset="0"/>
              </a:rPr>
              <a:t>    unlock(tree)</a:t>
            </a:r>
          </a:p>
        </p:txBody>
      </p:sp>
      <p:sp>
        <p:nvSpPr>
          <p:cNvPr id="6152" name="Rectangle 7"/>
          <p:cNvSpPr>
            <a:spLocks noChangeArrowheads="1"/>
          </p:cNvSpPr>
          <p:nvPr/>
        </p:nvSpPr>
        <p:spPr bwMode="auto">
          <a:xfrm>
            <a:off x="2971800" y="3505200"/>
            <a:ext cx="6248400" cy="838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Comic Sans MS" panose="030F0702030302020204" pitchFamily="66"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sp>
        <p:nvSpPr>
          <p:cNvPr id="6153" name="Rectangle 8"/>
          <p:cNvSpPr>
            <a:spLocks noChangeArrowheads="1"/>
          </p:cNvSpPr>
          <p:nvPr/>
        </p:nvSpPr>
        <p:spPr bwMode="auto">
          <a:xfrm>
            <a:off x="2971800" y="4800600"/>
            <a:ext cx="6248400" cy="1676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Comic Sans MS" panose="030F0702030302020204" pitchFamily="66"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cxnSp>
        <p:nvCxnSpPr>
          <p:cNvPr id="6154" name="Straight Arrow Connector 10"/>
          <p:cNvCxnSpPr>
            <a:cxnSpLocks noChangeShapeType="1"/>
          </p:cNvCxnSpPr>
          <p:nvPr/>
        </p:nvCxnSpPr>
        <p:spPr bwMode="auto">
          <a:xfrm rot="5400000">
            <a:off x="5867401" y="4572001"/>
            <a:ext cx="304800" cy="3175"/>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48078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altLang="en-US" b="1" dirty="0">
                <a:solidFill>
                  <a:srgbClr val="0070C0"/>
                </a:solidFill>
                <a:latin typeface="Times New Roman" panose="02020603050405020304" pitchFamily="18" charset="0"/>
                <a:cs typeface="Times New Roman" panose="02020603050405020304" pitchFamily="18" charset="0"/>
              </a:rPr>
              <a:t>Thread synchronization</a:t>
            </a:r>
          </a:p>
        </p:txBody>
      </p:sp>
      <p:sp>
        <p:nvSpPr>
          <p:cNvPr id="5123" name="Rectangle 3"/>
          <p:cNvSpPr>
            <a:spLocks noGrp="1" noChangeArrowheads="1"/>
          </p:cNvSpPr>
          <p:nvPr>
            <p:ph type="body" idx="1"/>
          </p:nvPr>
        </p:nvSpPr>
        <p:spPr>
          <a:xfrm>
            <a:off x="2133600" y="1905000"/>
            <a:ext cx="7772400" cy="3810000"/>
          </a:xfrm>
        </p:spPr>
        <p:txBody>
          <a:bodyPr/>
          <a:lstStyle/>
          <a:p>
            <a:pPr eaLnBrk="1" hangingPunct="1">
              <a:lnSpc>
                <a:spcPct val="90000"/>
              </a:lnSpc>
            </a:pPr>
            <a:r>
              <a:rPr lang="en-US" altLang="en-US" b="1"/>
              <a:t>Signal (ordering the execution of threads, condition variable)</a:t>
            </a:r>
          </a:p>
        </p:txBody>
      </p:sp>
      <p:sp>
        <p:nvSpPr>
          <p:cNvPr id="4" name="TextBox 3"/>
          <p:cNvSpPr txBox="1"/>
          <p:nvPr/>
        </p:nvSpPr>
        <p:spPr>
          <a:xfrm>
            <a:off x="1981200" y="2895600"/>
            <a:ext cx="6526146" cy="923330"/>
          </a:xfrm>
          <a:prstGeom prst="rect">
            <a:avLst/>
          </a:prstGeom>
          <a:noFill/>
          <a:ln>
            <a:solidFill>
              <a:schemeClr val="tx1"/>
            </a:solidFill>
          </a:ln>
        </p:spPr>
        <p:txBody>
          <a:bodyPr wrap="none">
            <a:spAutoFit/>
          </a:bodyPr>
          <a:lstStyle/>
          <a:p>
            <a:pPr eaLnBrk="1" hangingPunct="1">
              <a:defRPr/>
            </a:pPr>
            <a:r>
              <a:rPr lang="en-US" dirty="0">
                <a:ln>
                  <a:solidFill>
                    <a:schemeClr val="tx1"/>
                  </a:solidFill>
                </a:ln>
                <a:cs typeface="Times New Roman" charset="0"/>
              </a:rPr>
              <a:t>Thread 1:                         Thread 2:                        Thread 3:</a:t>
            </a:r>
          </a:p>
          <a:p>
            <a:pPr eaLnBrk="1" hangingPunct="1">
              <a:defRPr/>
            </a:pPr>
            <a:r>
              <a:rPr lang="en-US" dirty="0">
                <a:ln>
                  <a:solidFill>
                    <a:schemeClr val="tx1"/>
                  </a:solidFill>
                </a:ln>
                <a:cs typeface="Times New Roman" charset="0"/>
              </a:rPr>
              <a:t>    for (</a:t>
            </a:r>
            <a:r>
              <a:rPr lang="en-US" dirty="0" err="1">
                <a:ln>
                  <a:solidFill>
                    <a:schemeClr val="tx1"/>
                  </a:solidFill>
                </a:ln>
                <a:cs typeface="Times New Roman" charset="0"/>
              </a:rPr>
              <a:t>i</a:t>
            </a:r>
            <a:r>
              <a:rPr lang="en-US" dirty="0">
                <a:ln>
                  <a:solidFill>
                    <a:schemeClr val="tx1"/>
                  </a:solidFill>
                </a:ln>
                <a:cs typeface="Times New Roman" charset="0"/>
              </a:rPr>
              <a:t>=0; </a:t>
            </a:r>
            <a:r>
              <a:rPr lang="en-US" dirty="0" err="1">
                <a:ln>
                  <a:solidFill>
                    <a:schemeClr val="tx1"/>
                  </a:solidFill>
                </a:ln>
                <a:cs typeface="Times New Roman" charset="0"/>
              </a:rPr>
              <a:t>i</a:t>
            </a:r>
            <a:r>
              <a:rPr lang="en-US" dirty="0">
                <a:ln>
                  <a:solidFill>
                    <a:schemeClr val="tx1"/>
                  </a:solidFill>
                </a:ln>
                <a:cs typeface="Times New Roman" charset="0"/>
              </a:rPr>
              <a:t>&lt;25; </a:t>
            </a:r>
            <a:r>
              <a:rPr lang="en-US" dirty="0" err="1">
                <a:ln>
                  <a:solidFill>
                    <a:schemeClr val="tx1"/>
                  </a:solidFill>
                </a:ln>
                <a:cs typeface="Times New Roman" charset="0"/>
              </a:rPr>
              <a:t>i</a:t>
            </a:r>
            <a:r>
              <a:rPr lang="en-US" dirty="0">
                <a:ln>
                  <a:solidFill>
                    <a:schemeClr val="tx1"/>
                  </a:solidFill>
                </a:ln>
                <a:cs typeface="Times New Roman" charset="0"/>
              </a:rPr>
              <a:t>++)         for (</a:t>
            </a:r>
            <a:r>
              <a:rPr lang="en-US" dirty="0" err="1">
                <a:ln>
                  <a:solidFill>
                    <a:schemeClr val="tx1"/>
                  </a:solidFill>
                </a:ln>
                <a:cs typeface="Times New Roman" charset="0"/>
              </a:rPr>
              <a:t>i</a:t>
            </a:r>
            <a:r>
              <a:rPr lang="en-US" dirty="0">
                <a:ln>
                  <a:solidFill>
                    <a:schemeClr val="tx1"/>
                  </a:solidFill>
                </a:ln>
                <a:cs typeface="Times New Roman" charset="0"/>
              </a:rPr>
              <a:t>=25; </a:t>
            </a:r>
            <a:r>
              <a:rPr lang="en-US" dirty="0" err="1">
                <a:ln>
                  <a:solidFill>
                    <a:schemeClr val="tx1"/>
                  </a:solidFill>
                </a:ln>
                <a:cs typeface="Times New Roman" charset="0"/>
              </a:rPr>
              <a:t>i</a:t>
            </a:r>
            <a:r>
              <a:rPr lang="en-US" dirty="0">
                <a:ln>
                  <a:solidFill>
                    <a:schemeClr val="tx1"/>
                  </a:solidFill>
                </a:ln>
                <a:cs typeface="Times New Roman" charset="0"/>
              </a:rPr>
              <a:t>&lt;50; </a:t>
            </a:r>
            <a:r>
              <a:rPr lang="en-US" dirty="0" err="1">
                <a:ln>
                  <a:solidFill>
                    <a:schemeClr val="tx1"/>
                  </a:solidFill>
                </a:ln>
                <a:cs typeface="Times New Roman" charset="0"/>
              </a:rPr>
              <a:t>i</a:t>
            </a:r>
            <a:r>
              <a:rPr lang="en-US" dirty="0">
                <a:ln>
                  <a:solidFill>
                    <a:schemeClr val="tx1"/>
                  </a:solidFill>
                </a:ln>
                <a:cs typeface="Times New Roman" charset="0"/>
              </a:rPr>
              <a:t>++)         for (</a:t>
            </a:r>
            <a:r>
              <a:rPr lang="en-US" dirty="0" err="1">
                <a:ln>
                  <a:solidFill>
                    <a:schemeClr val="tx1"/>
                  </a:solidFill>
                </a:ln>
                <a:cs typeface="Times New Roman" charset="0"/>
              </a:rPr>
              <a:t>i</a:t>
            </a:r>
            <a:r>
              <a:rPr lang="en-US" dirty="0">
                <a:ln>
                  <a:solidFill>
                    <a:schemeClr val="tx1"/>
                  </a:solidFill>
                </a:ln>
                <a:cs typeface="Times New Roman" charset="0"/>
              </a:rPr>
              <a:t>=50; </a:t>
            </a:r>
            <a:r>
              <a:rPr lang="en-US" dirty="0" err="1">
                <a:ln>
                  <a:solidFill>
                    <a:schemeClr val="tx1"/>
                  </a:solidFill>
                </a:ln>
                <a:cs typeface="Times New Roman" charset="0"/>
              </a:rPr>
              <a:t>i</a:t>
            </a:r>
            <a:r>
              <a:rPr lang="en-US" dirty="0">
                <a:ln>
                  <a:solidFill>
                    <a:schemeClr val="tx1"/>
                  </a:solidFill>
                </a:ln>
                <a:cs typeface="Times New Roman" charset="0"/>
              </a:rPr>
              <a:t>&lt;75;i++)</a:t>
            </a:r>
          </a:p>
          <a:p>
            <a:pPr eaLnBrk="1" hangingPunct="1">
              <a:defRPr/>
            </a:pPr>
            <a:r>
              <a:rPr lang="en-US" dirty="0">
                <a:ln>
                  <a:solidFill>
                    <a:schemeClr val="tx1"/>
                  </a:solidFill>
                </a:ln>
                <a:cs typeface="Times New Roman" charset="0"/>
              </a:rPr>
              <a:t>      a(i+1) = a(</a:t>
            </a:r>
            <a:r>
              <a:rPr lang="en-US" dirty="0" err="1">
                <a:ln>
                  <a:solidFill>
                    <a:schemeClr val="tx1"/>
                  </a:solidFill>
                </a:ln>
                <a:cs typeface="Times New Roman" charset="0"/>
              </a:rPr>
              <a:t>i</a:t>
            </a:r>
            <a:r>
              <a:rPr lang="en-US" dirty="0">
                <a:ln>
                  <a:solidFill>
                    <a:schemeClr val="tx1"/>
                  </a:solidFill>
                </a:ln>
                <a:cs typeface="Times New Roman" charset="0"/>
              </a:rPr>
              <a:t>)+1                a(i+1) = a(</a:t>
            </a:r>
            <a:r>
              <a:rPr lang="en-US" dirty="0" err="1">
                <a:ln>
                  <a:solidFill>
                    <a:schemeClr val="tx1"/>
                  </a:solidFill>
                </a:ln>
                <a:cs typeface="Times New Roman" charset="0"/>
              </a:rPr>
              <a:t>i</a:t>
            </a:r>
            <a:r>
              <a:rPr lang="en-US" dirty="0">
                <a:ln>
                  <a:solidFill>
                    <a:schemeClr val="tx1"/>
                  </a:solidFill>
                </a:ln>
                <a:cs typeface="Times New Roman" charset="0"/>
              </a:rPr>
              <a:t>) +1;              a(i+1) = a(</a:t>
            </a:r>
            <a:r>
              <a:rPr lang="en-US" dirty="0" err="1">
                <a:ln>
                  <a:solidFill>
                    <a:schemeClr val="tx1"/>
                  </a:solidFill>
                </a:ln>
                <a:cs typeface="Times New Roman" charset="0"/>
              </a:rPr>
              <a:t>i</a:t>
            </a:r>
            <a:r>
              <a:rPr lang="en-US" dirty="0">
                <a:ln>
                  <a:solidFill>
                    <a:schemeClr val="tx1"/>
                  </a:solidFill>
                </a:ln>
                <a:cs typeface="Times New Roman" charset="0"/>
              </a:rPr>
              <a:t>)+1;</a:t>
            </a:r>
          </a:p>
        </p:txBody>
      </p:sp>
      <p:sp>
        <p:nvSpPr>
          <p:cNvPr id="12" name="TextBox 11"/>
          <p:cNvSpPr txBox="1"/>
          <p:nvPr/>
        </p:nvSpPr>
        <p:spPr>
          <a:xfrm>
            <a:off x="1981201" y="3886200"/>
            <a:ext cx="6366615" cy="2862322"/>
          </a:xfrm>
          <a:prstGeom prst="rect">
            <a:avLst/>
          </a:prstGeom>
          <a:noFill/>
          <a:ln>
            <a:solidFill>
              <a:schemeClr val="tx1"/>
            </a:solidFill>
          </a:ln>
        </p:spPr>
        <p:txBody>
          <a:bodyPr wrap="none">
            <a:spAutoFit/>
          </a:bodyPr>
          <a:lstStyle/>
          <a:p>
            <a:pPr eaLnBrk="1" hangingPunct="1">
              <a:defRPr/>
            </a:pPr>
            <a:r>
              <a:rPr lang="en-US" dirty="0">
                <a:ln>
                  <a:solidFill>
                    <a:schemeClr val="tx1"/>
                  </a:solidFill>
                </a:ln>
                <a:cs typeface="Times New Roman" charset="0"/>
              </a:rPr>
              <a:t>Thread 1:                         Thread 2:                        Thread 3:</a:t>
            </a:r>
          </a:p>
          <a:p>
            <a:pPr eaLnBrk="1" hangingPunct="1">
              <a:defRPr/>
            </a:pPr>
            <a:r>
              <a:rPr lang="en-US" dirty="0">
                <a:ln>
                  <a:solidFill>
                    <a:schemeClr val="tx1"/>
                  </a:solidFill>
                </a:ln>
                <a:cs typeface="Times New Roman" charset="0"/>
              </a:rPr>
              <a:t>    for (</a:t>
            </a:r>
            <a:r>
              <a:rPr lang="en-US" dirty="0" err="1">
                <a:ln>
                  <a:solidFill>
                    <a:schemeClr val="tx1"/>
                  </a:solidFill>
                </a:ln>
                <a:cs typeface="Times New Roman" charset="0"/>
              </a:rPr>
              <a:t>i</a:t>
            </a:r>
            <a:r>
              <a:rPr lang="en-US" dirty="0">
                <a:ln>
                  <a:solidFill>
                    <a:schemeClr val="tx1"/>
                  </a:solidFill>
                </a:ln>
                <a:cs typeface="Times New Roman" charset="0"/>
              </a:rPr>
              <a:t>=0; </a:t>
            </a:r>
            <a:r>
              <a:rPr lang="en-US" dirty="0" err="1">
                <a:ln>
                  <a:solidFill>
                    <a:schemeClr val="tx1"/>
                  </a:solidFill>
                </a:ln>
                <a:cs typeface="Times New Roman" charset="0"/>
              </a:rPr>
              <a:t>i</a:t>
            </a:r>
            <a:r>
              <a:rPr lang="en-US" dirty="0">
                <a:ln>
                  <a:solidFill>
                    <a:schemeClr val="tx1"/>
                  </a:solidFill>
                </a:ln>
                <a:cs typeface="Times New Roman" charset="0"/>
              </a:rPr>
              <a:t>&lt;25; </a:t>
            </a:r>
            <a:r>
              <a:rPr lang="en-US" dirty="0" err="1">
                <a:ln>
                  <a:solidFill>
                    <a:schemeClr val="tx1"/>
                  </a:solidFill>
                </a:ln>
                <a:cs typeface="Times New Roman" charset="0"/>
              </a:rPr>
              <a:t>i</a:t>
            </a:r>
            <a:r>
              <a:rPr lang="en-US" dirty="0">
                <a:ln>
                  <a:solidFill>
                    <a:schemeClr val="tx1"/>
                  </a:solidFill>
                </a:ln>
                <a:cs typeface="Times New Roman" charset="0"/>
              </a:rPr>
              <a:t>++)         </a:t>
            </a:r>
          </a:p>
          <a:p>
            <a:pPr eaLnBrk="1" hangingPunct="1">
              <a:defRPr/>
            </a:pPr>
            <a:r>
              <a:rPr lang="en-US" dirty="0">
                <a:ln>
                  <a:solidFill>
                    <a:schemeClr val="tx1"/>
                  </a:solidFill>
                </a:ln>
                <a:cs typeface="Times New Roman" charset="0"/>
              </a:rPr>
              <a:t>      a(i+1) = a(</a:t>
            </a:r>
            <a:r>
              <a:rPr lang="en-US" dirty="0" err="1">
                <a:ln>
                  <a:solidFill>
                    <a:schemeClr val="tx1"/>
                  </a:solidFill>
                </a:ln>
                <a:cs typeface="Times New Roman" charset="0"/>
              </a:rPr>
              <a:t>i</a:t>
            </a:r>
            <a:r>
              <a:rPr lang="en-US" dirty="0">
                <a:ln>
                  <a:solidFill>
                    <a:schemeClr val="tx1"/>
                  </a:solidFill>
                </a:ln>
                <a:cs typeface="Times New Roman" charset="0"/>
              </a:rPr>
              <a:t>)+1             </a:t>
            </a:r>
          </a:p>
          <a:p>
            <a:pPr eaLnBrk="1" hangingPunct="1">
              <a:defRPr/>
            </a:pPr>
            <a:r>
              <a:rPr lang="en-US" dirty="0">
                <a:ln>
                  <a:solidFill>
                    <a:schemeClr val="tx1"/>
                  </a:solidFill>
                </a:ln>
                <a:cs typeface="Times New Roman" charset="0"/>
              </a:rPr>
              <a:t>    signal a(25) ready</a:t>
            </a:r>
          </a:p>
          <a:p>
            <a:pPr eaLnBrk="1" hangingPunct="1">
              <a:defRPr/>
            </a:pPr>
            <a:r>
              <a:rPr lang="en-US" dirty="0">
                <a:ln>
                  <a:solidFill>
                    <a:schemeClr val="tx1"/>
                  </a:solidFill>
                </a:ln>
                <a:cs typeface="Times New Roman" charset="0"/>
              </a:rPr>
              <a:t>                                        wait for a(25) ready</a:t>
            </a:r>
          </a:p>
          <a:p>
            <a:pPr eaLnBrk="1" hangingPunct="1">
              <a:defRPr/>
            </a:pPr>
            <a:r>
              <a:rPr lang="en-US" dirty="0">
                <a:ln>
                  <a:solidFill>
                    <a:schemeClr val="tx1"/>
                  </a:solidFill>
                </a:ln>
                <a:cs typeface="Times New Roman" charset="0"/>
              </a:rPr>
              <a:t>                                        for(</a:t>
            </a:r>
            <a:r>
              <a:rPr lang="en-US" dirty="0" err="1">
                <a:ln>
                  <a:solidFill>
                    <a:schemeClr val="tx1"/>
                  </a:solidFill>
                </a:ln>
                <a:cs typeface="Times New Roman" charset="0"/>
              </a:rPr>
              <a:t>i</a:t>
            </a:r>
            <a:r>
              <a:rPr lang="en-US" dirty="0">
                <a:ln>
                  <a:solidFill>
                    <a:schemeClr val="tx1"/>
                  </a:solidFill>
                </a:ln>
                <a:cs typeface="Times New Roman" charset="0"/>
              </a:rPr>
              <a:t>=25;i&lt;50;i++)</a:t>
            </a:r>
          </a:p>
          <a:p>
            <a:pPr eaLnBrk="1" hangingPunct="1">
              <a:defRPr/>
            </a:pPr>
            <a:r>
              <a:rPr lang="en-US" dirty="0">
                <a:ln>
                  <a:solidFill>
                    <a:schemeClr val="tx1"/>
                  </a:solidFill>
                </a:ln>
                <a:cs typeface="Times New Roman" charset="0"/>
              </a:rPr>
              <a:t>                                           a(i+1) = a(</a:t>
            </a:r>
            <a:r>
              <a:rPr lang="en-US" dirty="0" err="1">
                <a:ln>
                  <a:solidFill>
                    <a:schemeClr val="tx1"/>
                  </a:solidFill>
                </a:ln>
                <a:cs typeface="Times New Roman" charset="0"/>
              </a:rPr>
              <a:t>i</a:t>
            </a:r>
            <a:r>
              <a:rPr lang="en-US" dirty="0">
                <a:ln>
                  <a:solidFill>
                    <a:schemeClr val="tx1"/>
                  </a:solidFill>
                </a:ln>
                <a:cs typeface="Times New Roman" charset="0"/>
              </a:rPr>
              <a:t>)+1</a:t>
            </a:r>
          </a:p>
          <a:p>
            <a:pPr eaLnBrk="1" hangingPunct="1">
              <a:defRPr/>
            </a:pPr>
            <a:r>
              <a:rPr lang="en-US" dirty="0">
                <a:ln>
                  <a:solidFill>
                    <a:schemeClr val="tx1"/>
                  </a:solidFill>
                </a:ln>
                <a:cs typeface="Times New Roman" charset="0"/>
              </a:rPr>
              <a:t>                                        signal a(50) ready </a:t>
            </a:r>
          </a:p>
          <a:p>
            <a:pPr eaLnBrk="1" hangingPunct="1">
              <a:defRPr/>
            </a:pPr>
            <a:r>
              <a:rPr lang="en-US" dirty="0">
                <a:ln>
                  <a:solidFill>
                    <a:schemeClr val="tx1"/>
                  </a:solidFill>
                </a:ln>
                <a:cs typeface="Times New Roman" charset="0"/>
              </a:rPr>
              <a:t>                                                                                  wait for a(50) ready</a:t>
            </a:r>
          </a:p>
          <a:p>
            <a:pPr eaLnBrk="1" hangingPunct="1">
              <a:defRPr/>
            </a:pPr>
            <a:r>
              <a:rPr lang="en-US" dirty="0">
                <a:ln>
                  <a:solidFill>
                    <a:schemeClr val="tx1"/>
                  </a:solidFill>
                </a:ln>
                <a:cs typeface="Times New Roman" charset="0"/>
              </a:rPr>
              <a:t>                                                                                  ……</a:t>
            </a:r>
          </a:p>
        </p:txBody>
      </p:sp>
      <p:cxnSp>
        <p:nvCxnSpPr>
          <p:cNvPr id="7174" name="Straight Arrow Connector 17"/>
          <p:cNvCxnSpPr>
            <a:cxnSpLocks noChangeShapeType="1"/>
          </p:cNvCxnSpPr>
          <p:nvPr/>
        </p:nvCxnSpPr>
        <p:spPr bwMode="auto">
          <a:xfrm>
            <a:off x="6858000" y="6019800"/>
            <a:ext cx="990600" cy="22860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7175" name="Straight Arrow Connector 19"/>
          <p:cNvCxnSpPr>
            <a:cxnSpLocks noChangeShapeType="1"/>
          </p:cNvCxnSpPr>
          <p:nvPr/>
        </p:nvCxnSpPr>
        <p:spPr bwMode="auto">
          <a:xfrm>
            <a:off x="4267200" y="4953000"/>
            <a:ext cx="609600" cy="15240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10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Thread</a:t>
            </a:r>
            <a:endParaRPr lang="zh-TW" altLang="en-US" dirty="0"/>
          </a:p>
        </p:txBody>
      </p:sp>
      <p:sp>
        <p:nvSpPr>
          <p:cNvPr id="3" name="內容版面配置區 2"/>
          <p:cNvSpPr>
            <a:spLocks noGrp="1"/>
          </p:cNvSpPr>
          <p:nvPr>
            <p:ph idx="1"/>
          </p:nvPr>
        </p:nvSpPr>
        <p:spPr/>
        <p:txBody>
          <a:bodyPr>
            <a:normAutofit fontScale="92500" lnSpcReduction="20000"/>
          </a:bodyPr>
          <a:lstStyle/>
          <a:p>
            <a:pPr>
              <a:lnSpc>
                <a:spcPct val="100000"/>
              </a:lnSpc>
            </a:pPr>
            <a:r>
              <a:rPr lang="en-US" altLang="zh-TW" sz="3000" dirty="0">
                <a:latin typeface="Times New Roman" panose="02020603050405020304" pitchFamily="18" charset="0"/>
                <a:cs typeface="Times New Roman" panose="02020603050405020304" pitchFamily="18" charset="0"/>
              </a:rPr>
              <a:t>Traditional processes have a single thread of control</a:t>
            </a:r>
          </a:p>
          <a:p>
            <a:pPr>
              <a:lnSpc>
                <a:spcPct val="100000"/>
              </a:lnSpc>
            </a:pPr>
            <a:r>
              <a:rPr lang="en-US" altLang="zh-TW" sz="3000" dirty="0">
                <a:latin typeface="Times New Roman" panose="02020603050405020304" pitchFamily="18" charset="0"/>
                <a:cs typeface="Times New Roman" panose="02020603050405020304" pitchFamily="18" charset="0"/>
              </a:rPr>
              <a:t>An abstract data type representing an independent flow of control within a process</a:t>
            </a:r>
          </a:p>
          <a:p>
            <a:pPr>
              <a:lnSpc>
                <a:spcPct val="100000"/>
              </a:lnSpc>
            </a:pPr>
            <a:r>
              <a:rPr lang="en-US" altLang="zh-TW" sz="3000" dirty="0">
                <a:latin typeface="Times New Roman" panose="02020603050405020304" pitchFamily="18" charset="0"/>
                <a:cs typeface="Times New Roman" panose="02020603050405020304" pitchFamily="18" charset="0"/>
              </a:rPr>
              <a:t>A thread is a basic unit of CPU utilization, consisting of a program counter, a stack, and a set of registers,  and a thread ID</a:t>
            </a:r>
          </a:p>
          <a:p>
            <a:pPr lvl="1">
              <a:lnSpc>
                <a:spcPct val="100000"/>
              </a:lnSpc>
            </a:pPr>
            <a:r>
              <a:rPr lang="en-US" altLang="zh-TW" sz="2600" dirty="0">
                <a:latin typeface="Times New Roman" panose="02020603050405020304" pitchFamily="18" charset="0"/>
                <a:cs typeface="Times New Roman" panose="02020603050405020304" pitchFamily="18" charset="0"/>
              </a:rPr>
              <a:t>Could be applied to a process has multiple tasks to perform independently of the others.</a:t>
            </a:r>
          </a:p>
          <a:p>
            <a:pPr>
              <a:lnSpc>
                <a:spcPct val="100000"/>
              </a:lnSpc>
            </a:pPr>
            <a:r>
              <a:rPr lang="en-US" altLang="zh-TW" sz="3100" dirty="0">
                <a:latin typeface="Times New Roman" panose="02020603050405020304" pitchFamily="18" charset="0"/>
                <a:cs typeface="Times New Roman" panose="02020603050405020304" pitchFamily="18" charset="0"/>
              </a:rPr>
              <a:t>If a process has multiple threads of control, it can perform more than one task at a time. </a:t>
            </a:r>
          </a:p>
          <a:p>
            <a:pPr lvl="1">
              <a:lnSpc>
                <a:spcPct val="100000"/>
              </a:lnSpc>
            </a:pPr>
            <a:r>
              <a:rPr lang="en-US" altLang="zh-TW" sz="2600" dirty="0">
                <a:latin typeface="Times New Roman" panose="02020603050405020304" pitchFamily="18" charset="0"/>
                <a:cs typeface="Times New Roman" panose="02020603050405020304" pitchFamily="18" charset="0"/>
              </a:rPr>
              <a:t>Threads are a way for a program to split itself into two or more simultaneously running tasks.</a:t>
            </a:r>
          </a:p>
          <a:p>
            <a:endParaRPr lang="zh-TW" altLang="en-US" dirty="0"/>
          </a:p>
        </p:txBody>
      </p:sp>
    </p:spTree>
    <p:extLst>
      <p:ext uri="{BB962C8B-B14F-4D97-AF65-F5344CB8AC3E}">
        <p14:creationId xmlns:p14="http://schemas.microsoft.com/office/powerpoint/2010/main" val="3073460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altLang="en-US" b="1" dirty="0">
                <a:solidFill>
                  <a:srgbClr val="0070C0"/>
                </a:solidFill>
                <a:latin typeface="Times New Roman" panose="02020603050405020304" pitchFamily="18" charset="0"/>
                <a:cs typeface="Times New Roman" panose="02020603050405020304" pitchFamily="18" charset="0"/>
              </a:rPr>
              <a:t>A </a:t>
            </a:r>
            <a:r>
              <a:rPr lang="en-US" altLang="en-US" b="1" dirty="0" err="1">
                <a:solidFill>
                  <a:srgbClr val="0070C0"/>
                </a:solidFill>
                <a:latin typeface="Times New Roman" panose="02020603050405020304" pitchFamily="18" charset="0"/>
                <a:cs typeface="Times New Roman" panose="02020603050405020304" pitchFamily="18" charset="0"/>
              </a:rPr>
              <a:t>pthread</a:t>
            </a:r>
            <a:r>
              <a:rPr lang="en-US" altLang="en-US" b="1" dirty="0">
                <a:solidFill>
                  <a:srgbClr val="0070C0"/>
                </a:solidFill>
                <a:latin typeface="Times New Roman" panose="02020603050405020304" pitchFamily="18" charset="0"/>
                <a:cs typeface="Times New Roman" panose="02020603050405020304" pitchFamily="18" charset="0"/>
              </a:rPr>
              <a:t> example</a:t>
            </a:r>
          </a:p>
        </p:txBody>
      </p:sp>
      <p:sp>
        <p:nvSpPr>
          <p:cNvPr id="8195" name="Rectangle 3"/>
          <p:cNvSpPr>
            <a:spLocks noGrp="1" noChangeArrowheads="1"/>
          </p:cNvSpPr>
          <p:nvPr>
            <p:ph type="body" idx="1"/>
          </p:nvPr>
        </p:nvSpPr>
        <p:spPr>
          <a:xfrm>
            <a:off x="2514600" y="2133600"/>
            <a:ext cx="7772400" cy="4114800"/>
          </a:xfrm>
        </p:spPr>
        <p:txBody>
          <a:bodyPr>
            <a:normAutofit lnSpcReduction="10000"/>
          </a:bodyPr>
          <a:lstStyle/>
          <a:p>
            <a:pPr eaLnBrk="1" hangingPunct="1">
              <a:lnSpc>
                <a:spcPct val="90000"/>
              </a:lnSpc>
              <a:buFont typeface="Wingdings" panose="05000000000000000000" pitchFamily="2" charset="2"/>
              <a:buNone/>
            </a:pPr>
            <a:r>
              <a:rPr lang="en-US" altLang="en-US" sz="2000" b="1">
                <a:latin typeface="Courier New" panose="02070309020205020404" pitchFamily="49" charset="0"/>
              </a:rPr>
              <a:t>int counter = 0;</a:t>
            </a:r>
          </a:p>
          <a:p>
            <a:pPr eaLnBrk="1" hangingPunct="1">
              <a:lnSpc>
                <a:spcPct val="90000"/>
              </a:lnSpc>
              <a:buFont typeface="Wingdings" panose="05000000000000000000" pitchFamily="2" charset="2"/>
              <a:buNone/>
            </a:pPr>
            <a:endParaRPr lang="en-US" altLang="en-US" sz="2000" b="1">
              <a:latin typeface="Courier New" panose="02070309020205020404" pitchFamily="49" charset="0"/>
            </a:endParaRPr>
          </a:p>
          <a:p>
            <a:pPr eaLnBrk="1" hangingPunct="1">
              <a:lnSpc>
                <a:spcPct val="90000"/>
              </a:lnSpc>
              <a:buFont typeface="Wingdings" panose="05000000000000000000" pitchFamily="2" charset="2"/>
              <a:buNone/>
            </a:pPr>
            <a:r>
              <a:rPr lang="en-US" altLang="en-US" sz="2000" b="1">
                <a:latin typeface="Courier New" panose="02070309020205020404" pitchFamily="49" charset="0"/>
              </a:rPr>
              <a:t>void *thread_producer(void *arg)</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int val;</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 produce a product */	</a:t>
            </a:r>
            <a:endParaRPr lang="en-US" altLang="en-US" sz="2000" b="1">
              <a:solidFill>
                <a:srgbClr val="FF0000"/>
              </a:solidFill>
              <a:latin typeface="Courier New" panose="02070309020205020404" pitchFamily="49" charset="0"/>
            </a:endParaRPr>
          </a:p>
          <a:p>
            <a:pPr eaLnBrk="1" hangingPunct="1">
              <a:lnSpc>
                <a:spcPct val="90000"/>
              </a:lnSpc>
              <a:buFont typeface="Wingdings" panose="05000000000000000000" pitchFamily="2" charset="2"/>
              <a:buNone/>
            </a:pPr>
            <a:r>
              <a:rPr lang="en-US" altLang="en-US" sz="2000" b="1">
                <a:latin typeface="Courier New" panose="02070309020205020404" pitchFamily="49" charset="0"/>
              </a:rPr>
              <a:t>	counter++;</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return NULL;</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a:t>
            </a:r>
          </a:p>
          <a:p>
            <a:pPr eaLnBrk="1" hangingPunct="1">
              <a:lnSpc>
                <a:spcPct val="90000"/>
              </a:lnSpc>
              <a:buFont typeface="Wingdings" panose="05000000000000000000" pitchFamily="2" charset="2"/>
              <a:buNone/>
            </a:pPr>
            <a:endParaRPr lang="en-US" altLang="en-US" sz="2000" b="1">
              <a:latin typeface="Courier New" panose="02070309020205020404" pitchFamily="49" charset="0"/>
            </a:endParaRPr>
          </a:p>
          <a:p>
            <a:pPr eaLnBrk="1" hangingPunct="1">
              <a:lnSpc>
                <a:spcPct val="90000"/>
              </a:lnSpc>
            </a:pPr>
            <a:r>
              <a:rPr lang="en-US" altLang="en-US" sz="2000" b="1">
                <a:latin typeface="Courier New" panose="02070309020205020404" pitchFamily="49" charset="0"/>
              </a:rPr>
              <a:t>Could there be any problem in this code?</a:t>
            </a:r>
          </a:p>
        </p:txBody>
      </p:sp>
    </p:spTree>
    <p:extLst>
      <p:ext uri="{BB962C8B-B14F-4D97-AF65-F5344CB8AC3E}">
        <p14:creationId xmlns:p14="http://schemas.microsoft.com/office/powerpoint/2010/main" val="2246383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altLang="en-US" b="1" dirty="0">
                <a:solidFill>
                  <a:srgbClr val="0070C0"/>
                </a:solidFill>
                <a:latin typeface="Times New Roman" panose="02020603050405020304" pitchFamily="18" charset="0"/>
                <a:cs typeface="Times New Roman" panose="02020603050405020304" pitchFamily="18" charset="0"/>
              </a:rPr>
              <a:t>An example</a:t>
            </a:r>
          </a:p>
        </p:txBody>
      </p:sp>
      <p:sp>
        <p:nvSpPr>
          <p:cNvPr id="21507" name="Rectangle 3"/>
          <p:cNvSpPr>
            <a:spLocks noGrp="1" noChangeArrowheads="1"/>
          </p:cNvSpPr>
          <p:nvPr>
            <p:ph type="body" idx="1"/>
          </p:nvPr>
        </p:nvSpPr>
        <p:spPr>
          <a:xfrm>
            <a:off x="2514600" y="2133600"/>
            <a:ext cx="7772400" cy="4114800"/>
          </a:xfrm>
        </p:spPr>
        <p:txBody>
          <a:bodyPr>
            <a:normAutofit fontScale="92500" lnSpcReduction="10000"/>
          </a:bodyPr>
          <a:lstStyle/>
          <a:p>
            <a:pPr eaLnBrk="1" hangingPunct="1">
              <a:lnSpc>
                <a:spcPct val="80000"/>
              </a:lnSpc>
              <a:buFont typeface="Wingdings" panose="05000000000000000000" pitchFamily="2" charset="2"/>
              <a:buNone/>
            </a:pPr>
            <a:r>
              <a:rPr lang="en-US" altLang="zh-TW" sz="2000" b="1" dirty="0" err="1">
                <a:latin typeface="Courier New" panose="02070309020205020404" pitchFamily="49" charset="0"/>
                <a:ea typeface="新細明體" panose="02020500000000000000" pitchFamily="18" charset="-120"/>
              </a:rPr>
              <a:t>int</a:t>
            </a:r>
            <a:r>
              <a:rPr lang="en-US" altLang="zh-TW" sz="2000" b="1" dirty="0">
                <a:latin typeface="Courier New" panose="02070309020205020404" pitchFamily="49" charset="0"/>
                <a:ea typeface="新細明體" panose="02020500000000000000" pitchFamily="18" charset="-120"/>
              </a:rPr>
              <a:t> counter = 0;</a:t>
            </a:r>
          </a:p>
          <a:p>
            <a:pPr eaLnBrk="1" hangingPunct="1">
              <a:lnSpc>
                <a:spcPct val="80000"/>
              </a:lnSpc>
              <a:buFont typeface="Wingdings" panose="05000000000000000000" pitchFamily="2" charset="2"/>
              <a:buNone/>
            </a:pPr>
            <a:endParaRPr lang="en-US" altLang="zh-TW" sz="2000" b="1" dirty="0">
              <a:latin typeface="Courier New" panose="02070309020205020404" pitchFamily="49" charset="0"/>
              <a:ea typeface="新細明體" panose="02020500000000000000" pitchFamily="18" charset="-120"/>
            </a:endParaRPr>
          </a:p>
          <a:p>
            <a:pPr eaLnBrk="1" hangingPunct="1">
              <a:lnSpc>
                <a:spcPct val="80000"/>
              </a:lnSpc>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void *</a:t>
            </a:r>
            <a:r>
              <a:rPr lang="en-US" altLang="zh-TW" sz="2000" b="1" dirty="0" err="1">
                <a:latin typeface="Courier New" panose="02070309020205020404" pitchFamily="49" charset="0"/>
                <a:ea typeface="新細明體" panose="02020500000000000000" pitchFamily="18" charset="-120"/>
              </a:rPr>
              <a:t>thread_producer</a:t>
            </a:r>
            <a:r>
              <a:rPr lang="en-US" altLang="zh-TW" sz="2000" b="1" dirty="0">
                <a:latin typeface="Courier New" panose="02070309020205020404" pitchFamily="49" charset="0"/>
                <a:ea typeface="新細明體" panose="02020500000000000000" pitchFamily="18" charset="-120"/>
              </a:rPr>
              <a:t>(void *</a:t>
            </a:r>
            <a:r>
              <a:rPr lang="en-US" altLang="zh-TW" sz="2000" b="1" dirty="0" err="1">
                <a:latin typeface="Courier New" panose="02070309020205020404" pitchFamily="49" charset="0"/>
                <a:ea typeface="新細明體" panose="02020500000000000000" pitchFamily="18" charset="-120"/>
              </a:rPr>
              <a:t>arg</a:t>
            </a:r>
            <a:r>
              <a:rPr lang="en-US" altLang="zh-TW" sz="2000" b="1" dirty="0">
                <a:latin typeface="Courier New" panose="02070309020205020404" pitchFamily="49" charset="0"/>
                <a:ea typeface="新細明體" panose="02020500000000000000" pitchFamily="18" charset="-120"/>
              </a:rPr>
              <a:t>)</a:t>
            </a:r>
          </a:p>
          <a:p>
            <a:pPr eaLnBrk="1" hangingPunct="1">
              <a:lnSpc>
                <a:spcPct val="80000"/>
              </a:lnSpc>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a:t>
            </a:r>
          </a:p>
          <a:p>
            <a:pPr eaLnBrk="1" hangingPunct="1">
              <a:lnSpc>
                <a:spcPct val="80000"/>
              </a:lnSpc>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	</a:t>
            </a:r>
            <a:r>
              <a:rPr lang="en-US" altLang="zh-TW" sz="2000" b="1" dirty="0" err="1">
                <a:latin typeface="Courier New" panose="02070309020205020404" pitchFamily="49" charset="0"/>
                <a:ea typeface="新細明體" panose="02020500000000000000" pitchFamily="18" charset="-120"/>
              </a:rPr>
              <a:t>int</a:t>
            </a:r>
            <a:r>
              <a:rPr lang="en-US" altLang="zh-TW" sz="2000" b="1" dirty="0">
                <a:latin typeface="Courier New" panose="02070309020205020404" pitchFamily="49" charset="0"/>
                <a:ea typeface="新細明體" panose="02020500000000000000" pitchFamily="18" charset="-120"/>
              </a:rPr>
              <a:t> </a:t>
            </a:r>
            <a:r>
              <a:rPr lang="en-US" altLang="zh-TW" sz="2000" b="1" dirty="0" err="1">
                <a:latin typeface="Courier New" panose="02070309020205020404" pitchFamily="49" charset="0"/>
                <a:ea typeface="新細明體" panose="02020500000000000000" pitchFamily="18" charset="-120"/>
              </a:rPr>
              <a:t>val</a:t>
            </a:r>
            <a:r>
              <a:rPr lang="en-US" altLang="zh-TW" sz="2000" b="1" dirty="0">
                <a:latin typeface="Courier New" panose="02070309020205020404" pitchFamily="49" charset="0"/>
                <a:ea typeface="新細明體" panose="02020500000000000000" pitchFamily="18" charset="-120"/>
              </a:rPr>
              <a:t>;</a:t>
            </a:r>
          </a:p>
          <a:p>
            <a:pPr eaLnBrk="1" hangingPunct="1">
              <a:lnSpc>
                <a:spcPct val="80000"/>
              </a:lnSpc>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  /* produce a product */	</a:t>
            </a:r>
            <a:endParaRPr lang="en-US" altLang="zh-TW" sz="2000" b="1" dirty="0">
              <a:solidFill>
                <a:srgbClr val="FF0000"/>
              </a:solidFill>
              <a:latin typeface="Courier New" panose="02070309020205020404" pitchFamily="49" charset="0"/>
              <a:ea typeface="新細明體" panose="02020500000000000000" pitchFamily="18" charset="-120"/>
            </a:endParaRPr>
          </a:p>
          <a:p>
            <a:pPr eaLnBrk="1" hangingPunct="1">
              <a:lnSpc>
                <a:spcPct val="80000"/>
              </a:lnSpc>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	</a:t>
            </a:r>
            <a:r>
              <a:rPr lang="en-US" altLang="zh-TW" sz="2000" b="1" dirty="0">
                <a:solidFill>
                  <a:srgbClr val="FF0000"/>
                </a:solidFill>
                <a:latin typeface="Courier New" panose="02070309020205020404" pitchFamily="49" charset="0"/>
                <a:ea typeface="新細明體" panose="02020500000000000000" pitchFamily="18" charset="-120"/>
              </a:rPr>
              <a:t>counter++;    /* this may not be atomic */</a:t>
            </a:r>
          </a:p>
          <a:p>
            <a:pPr eaLnBrk="1" hangingPunct="1">
              <a:lnSpc>
                <a:spcPct val="80000"/>
              </a:lnSpc>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	return NULL;</a:t>
            </a:r>
          </a:p>
          <a:p>
            <a:pPr eaLnBrk="1" hangingPunct="1">
              <a:lnSpc>
                <a:spcPct val="80000"/>
              </a:lnSpc>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a:t>
            </a:r>
          </a:p>
          <a:p>
            <a:pPr eaLnBrk="1" hangingPunct="1">
              <a:lnSpc>
                <a:spcPct val="80000"/>
              </a:lnSpc>
            </a:pPr>
            <a:r>
              <a:rPr lang="en-US" altLang="zh-TW" sz="2000" b="1" dirty="0">
                <a:latin typeface="Courier New" panose="02070309020205020404" pitchFamily="49" charset="0"/>
                <a:ea typeface="新細明體" panose="02020500000000000000" pitchFamily="18" charset="-120"/>
              </a:rPr>
              <a:t>Most constructs in the high level language are not atomic!!</a:t>
            </a:r>
          </a:p>
          <a:p>
            <a:pPr eaLnBrk="1" hangingPunct="1">
              <a:lnSpc>
                <a:spcPct val="80000"/>
              </a:lnSpc>
            </a:pPr>
            <a:r>
              <a:rPr lang="en-US" altLang="zh-TW" sz="2000" b="1" dirty="0">
                <a:latin typeface="Courier New" panose="02070309020205020404" pitchFamily="49" charset="0"/>
                <a:ea typeface="新細明體" panose="02020500000000000000" pitchFamily="18" charset="-120"/>
              </a:rPr>
              <a:t>Need to make them atomic explicitly in a threaded program. Solution: </a:t>
            </a:r>
            <a:r>
              <a:rPr lang="en-US" altLang="zh-TW" sz="2000" b="1" dirty="0" err="1">
                <a:latin typeface="Courier New" panose="02070309020205020404" pitchFamily="49" charset="0"/>
                <a:ea typeface="新細明體" panose="02020500000000000000" pitchFamily="18" charset="-120"/>
              </a:rPr>
              <a:t>mutex</a:t>
            </a:r>
            <a:endParaRPr lang="en-US" altLang="zh-TW" sz="2000" b="1" dirty="0">
              <a:latin typeface="Courier New" panose="02070309020205020404" pitchFamily="49" charset="0"/>
              <a:ea typeface="新細明體" panose="02020500000000000000" pitchFamily="18" charset="-120"/>
            </a:endParaRPr>
          </a:p>
          <a:p>
            <a:pPr eaLnBrk="1" hangingPunct="1">
              <a:lnSpc>
                <a:spcPct val="80000"/>
              </a:lnSpc>
              <a:buFont typeface="Wingdings" panose="05000000000000000000" pitchFamily="2" charset="2"/>
              <a:buNone/>
            </a:pPr>
            <a:endParaRPr lang="en-US" altLang="zh-TW" sz="2000" b="1" dirty="0">
              <a:latin typeface="Courier New" panose="02070309020205020404" pitchFamily="49" charset="0"/>
              <a:ea typeface="新細明體" panose="02020500000000000000" pitchFamily="18" charset="-120"/>
            </a:endParaRPr>
          </a:p>
        </p:txBody>
      </p:sp>
    </p:spTree>
    <p:extLst>
      <p:ext uri="{BB962C8B-B14F-4D97-AF65-F5344CB8AC3E}">
        <p14:creationId xmlns:p14="http://schemas.microsoft.com/office/powerpoint/2010/main" val="2802571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r>
              <a:rPr lang="en-US" altLang="en-US" b="1" dirty="0" err="1">
                <a:solidFill>
                  <a:srgbClr val="0070C0"/>
                </a:solidFill>
                <a:latin typeface="Times New Roman" panose="02020603050405020304" pitchFamily="18" charset="0"/>
                <a:cs typeface="Times New Roman" panose="02020603050405020304" pitchFamily="18" charset="0"/>
              </a:rPr>
              <a:t>Mutex</a:t>
            </a:r>
            <a:r>
              <a:rPr lang="en-US" altLang="en-US" b="1" dirty="0">
                <a:solidFill>
                  <a:srgbClr val="0070C0"/>
                </a:solidFill>
                <a:latin typeface="Times New Roman" panose="02020603050405020304" pitchFamily="18" charset="0"/>
                <a:cs typeface="Times New Roman" panose="02020603050405020304" pitchFamily="18" charset="0"/>
              </a:rPr>
              <a:t> variables</a:t>
            </a:r>
          </a:p>
        </p:txBody>
      </p:sp>
      <p:sp>
        <p:nvSpPr>
          <p:cNvPr id="3" name="Content Placeholder 2"/>
          <p:cNvSpPr>
            <a:spLocks noGrp="1"/>
          </p:cNvSpPr>
          <p:nvPr>
            <p:ph idx="1"/>
          </p:nvPr>
        </p:nvSpPr>
        <p:spPr/>
        <p:txBody>
          <a:bodyPr>
            <a:normAutofit/>
          </a:bodyPr>
          <a:lstStyle/>
          <a:p>
            <a:pPr>
              <a:lnSpc>
                <a:spcPct val="90000"/>
              </a:lnSpc>
            </a:pPr>
            <a:r>
              <a:rPr lang="en-US" altLang="zh-TW" dirty="0" err="1"/>
              <a:t>Mutex</a:t>
            </a:r>
            <a:r>
              <a:rPr lang="en-US" altLang="zh-TW" dirty="0"/>
              <a:t> = abbreviation for “mutual exclusion”</a:t>
            </a:r>
          </a:p>
          <a:p>
            <a:pPr lvl="1">
              <a:lnSpc>
                <a:spcPct val="90000"/>
              </a:lnSpc>
            </a:pPr>
            <a:r>
              <a:rPr lang="en-US" altLang="zh-TW" dirty="0"/>
              <a:t>Primary means of implementing thread synchronization and protecting shared data with multiple concurrent writes</a:t>
            </a:r>
            <a:endParaRPr lang="en-US" altLang="zh-TW" sz="2600" dirty="0">
              <a:ea typeface="新細明體" panose="02020500000000000000" pitchFamily="18" charset="-120"/>
            </a:endParaRPr>
          </a:p>
          <a:p>
            <a:r>
              <a:rPr lang="en-US" altLang="zh-TW" dirty="0"/>
              <a:t>A </a:t>
            </a:r>
            <a:r>
              <a:rPr lang="en-US" altLang="zh-TW" dirty="0" err="1"/>
              <a:t>mutex</a:t>
            </a:r>
            <a:r>
              <a:rPr lang="en-US" altLang="zh-TW" dirty="0"/>
              <a:t> variable acts like a lock</a:t>
            </a:r>
          </a:p>
          <a:p>
            <a:pPr lvl="1">
              <a:lnSpc>
                <a:spcPct val="90000"/>
              </a:lnSpc>
            </a:pPr>
            <a:r>
              <a:rPr lang="en-US" altLang="zh-TW" dirty="0" err="1"/>
              <a:t>Multple</a:t>
            </a:r>
            <a:r>
              <a:rPr lang="en-US" altLang="zh-TW" dirty="0"/>
              <a:t> threads can try to lock a </a:t>
            </a:r>
            <a:r>
              <a:rPr lang="en-US" altLang="zh-TW" dirty="0" err="1"/>
              <a:t>mutex</a:t>
            </a:r>
            <a:r>
              <a:rPr lang="en-US" altLang="zh-TW" dirty="0"/>
              <a:t>, only one will be successful; other threads will be blocked until the owning thread unlock that </a:t>
            </a:r>
            <a:r>
              <a:rPr lang="en-US" altLang="zh-TW" dirty="0" err="1"/>
              <a:t>mutex</a:t>
            </a:r>
            <a:endParaRPr lang="en-US" altLang="zh-TW" sz="2600" dirty="0">
              <a:ea typeface="新細明體" panose="02020500000000000000" pitchFamily="18" charset="-120"/>
            </a:endParaRPr>
          </a:p>
        </p:txBody>
      </p:sp>
    </p:spTree>
    <p:extLst>
      <p:ext uri="{BB962C8B-B14F-4D97-AF65-F5344CB8AC3E}">
        <p14:creationId xmlns:p14="http://schemas.microsoft.com/office/powerpoint/2010/main" val="1500135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altLang="en-US" b="1" dirty="0" err="1">
                <a:solidFill>
                  <a:srgbClr val="0070C0"/>
                </a:solidFill>
                <a:latin typeface="Times New Roman" panose="02020603050405020304" pitchFamily="18" charset="0"/>
                <a:cs typeface="Times New Roman" panose="02020603050405020304" pitchFamily="18" charset="0"/>
              </a:rPr>
              <a:t>Mutex</a:t>
            </a:r>
            <a:r>
              <a:rPr lang="en-US" altLang="en-US" b="1" dirty="0">
                <a:solidFill>
                  <a:srgbClr val="0070C0"/>
                </a:solidFill>
                <a:latin typeface="Times New Roman" panose="02020603050405020304" pitchFamily="18" charset="0"/>
                <a:cs typeface="Times New Roman" panose="02020603050405020304" pitchFamily="18" charset="0"/>
              </a:rPr>
              <a:t> variables</a:t>
            </a:r>
          </a:p>
        </p:txBody>
      </p:sp>
      <p:sp>
        <p:nvSpPr>
          <p:cNvPr id="3" name="Content Placeholder 2"/>
          <p:cNvSpPr>
            <a:spLocks noGrp="1"/>
          </p:cNvSpPr>
          <p:nvPr>
            <p:ph idx="1"/>
          </p:nvPr>
        </p:nvSpPr>
        <p:spPr/>
        <p:txBody>
          <a:bodyPr>
            <a:normAutofit/>
          </a:bodyPr>
          <a:lstStyle/>
          <a:p>
            <a:r>
              <a:rPr lang="en-US" altLang="zh-TW" dirty="0"/>
              <a:t>A typical sequence in the use of a </a:t>
            </a:r>
            <a:r>
              <a:rPr lang="en-US" altLang="zh-TW" dirty="0" err="1"/>
              <a:t>mutex</a:t>
            </a:r>
            <a:r>
              <a:rPr lang="en-US" altLang="zh-TW" dirty="0"/>
              <a:t> is as follows: </a:t>
            </a:r>
          </a:p>
          <a:p>
            <a:pPr lvl="1">
              <a:lnSpc>
                <a:spcPct val="80000"/>
              </a:lnSpc>
            </a:pPr>
            <a:r>
              <a:rPr lang="en-US" altLang="zh-TW" dirty="0"/>
              <a:t>Create and initialize a </a:t>
            </a:r>
            <a:r>
              <a:rPr lang="en-US" altLang="zh-TW" dirty="0" err="1"/>
              <a:t>mutex</a:t>
            </a:r>
            <a:r>
              <a:rPr lang="en-US" altLang="zh-TW" dirty="0"/>
              <a:t> variable </a:t>
            </a:r>
          </a:p>
          <a:p>
            <a:pPr lvl="1">
              <a:lnSpc>
                <a:spcPct val="80000"/>
              </a:lnSpc>
            </a:pPr>
            <a:r>
              <a:rPr lang="en-US" altLang="zh-TW" dirty="0"/>
              <a:t>Several threads attempt to lock the </a:t>
            </a:r>
            <a:r>
              <a:rPr lang="en-US" altLang="zh-TW" dirty="0" err="1"/>
              <a:t>mutex</a:t>
            </a:r>
            <a:r>
              <a:rPr lang="en-US" altLang="zh-TW" dirty="0"/>
              <a:t> </a:t>
            </a:r>
          </a:p>
          <a:p>
            <a:pPr lvl="1">
              <a:lnSpc>
                <a:spcPct val="80000"/>
              </a:lnSpc>
            </a:pPr>
            <a:r>
              <a:rPr lang="en-US" altLang="zh-TW" dirty="0"/>
              <a:t>Only one succeeds and that thread owns the </a:t>
            </a:r>
            <a:r>
              <a:rPr lang="en-US" altLang="zh-TW" dirty="0" err="1"/>
              <a:t>mutex</a:t>
            </a:r>
            <a:r>
              <a:rPr lang="en-US" altLang="zh-TW" dirty="0"/>
              <a:t> </a:t>
            </a:r>
          </a:p>
          <a:p>
            <a:pPr lvl="1">
              <a:lnSpc>
                <a:spcPct val="80000"/>
              </a:lnSpc>
            </a:pPr>
            <a:r>
              <a:rPr lang="en-US" altLang="zh-TW" dirty="0"/>
              <a:t>The owner thread performs some set of actions </a:t>
            </a:r>
          </a:p>
          <a:p>
            <a:pPr lvl="1">
              <a:lnSpc>
                <a:spcPct val="80000"/>
              </a:lnSpc>
            </a:pPr>
            <a:r>
              <a:rPr lang="en-US" altLang="zh-TW" dirty="0"/>
              <a:t>The owner unlocks the </a:t>
            </a:r>
            <a:r>
              <a:rPr lang="en-US" altLang="zh-TW" dirty="0" err="1"/>
              <a:t>mutex</a:t>
            </a:r>
            <a:r>
              <a:rPr lang="en-US" altLang="zh-TW" dirty="0"/>
              <a:t> </a:t>
            </a:r>
          </a:p>
          <a:p>
            <a:pPr lvl="1">
              <a:lnSpc>
                <a:spcPct val="80000"/>
              </a:lnSpc>
            </a:pPr>
            <a:r>
              <a:rPr lang="en-US" altLang="zh-TW" dirty="0"/>
              <a:t>Another thread acquires the </a:t>
            </a:r>
            <a:r>
              <a:rPr lang="en-US" altLang="zh-TW" dirty="0" err="1"/>
              <a:t>mutex</a:t>
            </a:r>
            <a:r>
              <a:rPr lang="en-US" altLang="zh-TW" dirty="0"/>
              <a:t> and repeats the process </a:t>
            </a:r>
          </a:p>
          <a:p>
            <a:pPr lvl="1">
              <a:lnSpc>
                <a:spcPct val="80000"/>
              </a:lnSpc>
            </a:pPr>
            <a:r>
              <a:rPr lang="en-US" altLang="zh-TW" dirty="0"/>
              <a:t>Finally the </a:t>
            </a:r>
            <a:r>
              <a:rPr lang="en-US" altLang="zh-TW" dirty="0" err="1"/>
              <a:t>mutex</a:t>
            </a:r>
            <a:r>
              <a:rPr lang="en-US" altLang="zh-TW" dirty="0"/>
              <a:t> is destroyed </a:t>
            </a:r>
          </a:p>
          <a:p>
            <a:pPr>
              <a:lnSpc>
                <a:spcPct val="80000"/>
              </a:lnSpc>
            </a:pPr>
            <a:endParaRPr lang="en-US" altLang="zh-TW" sz="2700" dirty="0">
              <a:ea typeface="新細明體" panose="02020500000000000000" pitchFamily="18" charset="-120"/>
            </a:endParaRPr>
          </a:p>
        </p:txBody>
      </p:sp>
    </p:spTree>
    <p:extLst>
      <p:ext uri="{BB962C8B-B14F-4D97-AF65-F5344CB8AC3E}">
        <p14:creationId xmlns:p14="http://schemas.microsoft.com/office/powerpoint/2010/main" val="1486761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r>
              <a:rPr lang="en-US" altLang="en-US" b="1" dirty="0" err="1">
                <a:solidFill>
                  <a:srgbClr val="0070C0"/>
                </a:solidFill>
                <a:latin typeface="Times New Roman" panose="02020603050405020304" pitchFamily="18" charset="0"/>
                <a:cs typeface="Times New Roman" panose="02020603050405020304" pitchFamily="18" charset="0"/>
              </a:rPr>
              <a:t>Mutex</a:t>
            </a:r>
            <a:r>
              <a:rPr lang="en-US" altLang="en-US" b="1" dirty="0">
                <a:solidFill>
                  <a:srgbClr val="0070C0"/>
                </a:solidFill>
                <a:latin typeface="Times New Roman" panose="02020603050405020304" pitchFamily="18" charset="0"/>
                <a:cs typeface="Times New Roman" panose="02020603050405020304" pitchFamily="18" charset="0"/>
              </a:rPr>
              <a:t> operations</a:t>
            </a:r>
          </a:p>
        </p:txBody>
      </p:sp>
      <p:sp>
        <p:nvSpPr>
          <p:cNvPr id="12291" name="Content Placeholder 2"/>
          <p:cNvSpPr>
            <a:spLocks noGrp="1"/>
          </p:cNvSpPr>
          <p:nvPr>
            <p:ph idx="1"/>
          </p:nvPr>
        </p:nvSpPr>
        <p:spPr/>
        <p:txBody>
          <a:bodyPr/>
          <a:lstStyle/>
          <a:p>
            <a:r>
              <a:rPr lang="en-US" altLang="en-US" sz="2400"/>
              <a:t>Creation:</a:t>
            </a:r>
          </a:p>
          <a:p>
            <a:pPr lvl="1">
              <a:buFont typeface="Wingdings" panose="05000000000000000000" pitchFamily="2" charset="2"/>
              <a:buNone/>
            </a:pPr>
            <a:r>
              <a:rPr lang="en-US" altLang="en-US" sz="1800"/>
              <a:t>pthread_mutex_t my = PTHREAD_MUTEX_INITIALIZER</a:t>
            </a:r>
          </a:p>
          <a:p>
            <a:r>
              <a:rPr lang="en-US" altLang="en-US" sz="2200"/>
              <a:t>Destroying:</a:t>
            </a:r>
          </a:p>
          <a:p>
            <a:pPr lvl="1">
              <a:buFont typeface="Wingdings" panose="05000000000000000000" pitchFamily="2" charset="2"/>
              <a:buNone/>
            </a:pPr>
            <a:r>
              <a:rPr lang="en-US" altLang="en-US" sz="1800"/>
              <a:t>pthread_mutex_destroy(pthread_mutex_t *mutex);</a:t>
            </a:r>
          </a:p>
          <a:p>
            <a:r>
              <a:rPr lang="en-US" altLang="en-US" sz="2200"/>
              <a:t>Locking and unlocking mutexes</a:t>
            </a:r>
          </a:p>
          <a:p>
            <a:pPr lvl="1">
              <a:buFont typeface="Wingdings" panose="05000000000000000000" pitchFamily="2" charset="2"/>
              <a:buNone/>
            </a:pPr>
            <a:r>
              <a:rPr lang="en-US" altLang="en-US" sz="1800"/>
              <a:t>pthread_mutex_lock(pthread_mutex_t *mutex);</a:t>
            </a:r>
          </a:p>
          <a:p>
            <a:pPr lvl="1">
              <a:buFont typeface="Wingdings" panose="05000000000000000000" pitchFamily="2" charset="2"/>
              <a:buNone/>
            </a:pPr>
            <a:r>
              <a:rPr lang="en-US" altLang="en-US" sz="1800"/>
              <a:t>pthread_mutex_trylock(pthread_mutex_t *mutex);</a:t>
            </a:r>
          </a:p>
          <a:p>
            <a:pPr lvl="1">
              <a:buFont typeface="Wingdings" panose="05000000000000000000" pitchFamily="2" charset="2"/>
              <a:buNone/>
            </a:pPr>
            <a:r>
              <a:rPr lang="en-US" altLang="en-US" sz="1800"/>
              <a:t>pthread_mutex_unlock(pthread_mutex_t *mutex);</a:t>
            </a:r>
          </a:p>
        </p:txBody>
      </p:sp>
    </p:spTree>
    <p:extLst>
      <p:ext uri="{BB962C8B-B14F-4D97-AF65-F5344CB8AC3E}">
        <p14:creationId xmlns:p14="http://schemas.microsoft.com/office/powerpoint/2010/main" val="3973175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743200" y="533400"/>
            <a:ext cx="7772400" cy="1143000"/>
          </a:xfrm>
        </p:spPr>
        <p:txBody>
          <a:bodyPr>
            <a:normAutofit/>
          </a:bodyPr>
          <a:lstStyle/>
          <a:p>
            <a:r>
              <a:rPr lang="en-US" altLang="en-US" b="1" dirty="0" err="1">
                <a:solidFill>
                  <a:srgbClr val="0070C0"/>
                </a:solidFill>
                <a:latin typeface="Times New Roman" panose="02020603050405020304" pitchFamily="18" charset="0"/>
                <a:cs typeface="Times New Roman" panose="02020603050405020304" pitchFamily="18" charset="0"/>
              </a:rPr>
              <a:t>Mutex</a:t>
            </a:r>
            <a:r>
              <a:rPr lang="en-US" altLang="en-US" b="1" dirty="0">
                <a:solidFill>
                  <a:srgbClr val="0070C0"/>
                </a:solidFill>
                <a:latin typeface="Times New Roman" panose="02020603050405020304" pitchFamily="18" charset="0"/>
                <a:cs typeface="Times New Roman" panose="02020603050405020304" pitchFamily="18" charset="0"/>
              </a:rPr>
              <a:t> example</a:t>
            </a:r>
          </a:p>
        </p:txBody>
      </p:sp>
      <p:sp>
        <p:nvSpPr>
          <p:cNvPr id="22531" name="Rectangle 3"/>
          <p:cNvSpPr>
            <a:spLocks noGrp="1" noChangeArrowheads="1"/>
          </p:cNvSpPr>
          <p:nvPr>
            <p:ph type="body" idx="1"/>
          </p:nvPr>
        </p:nvSpPr>
        <p:spPr>
          <a:xfrm>
            <a:off x="2895600" y="1905000"/>
            <a:ext cx="7924800" cy="4648200"/>
          </a:xfrm>
        </p:spPr>
        <p:txBody>
          <a:bodyPr>
            <a:normAutofit fontScale="92500" lnSpcReduction="20000"/>
          </a:bodyPr>
          <a:lstStyle/>
          <a:p>
            <a:pPr eaLnBrk="1" hangingPunct="1">
              <a:lnSpc>
                <a:spcPct val="80000"/>
              </a:lnSpc>
              <a:buFont typeface="Wingdings" panose="05000000000000000000" pitchFamily="2" charset="2"/>
              <a:buNone/>
            </a:pPr>
            <a:r>
              <a:rPr lang="en-US" altLang="zh-TW" sz="1900" b="1">
                <a:latin typeface="Courier New" panose="02070309020205020404" pitchFamily="49" charset="0"/>
                <a:ea typeface="新細明體" panose="02020500000000000000" pitchFamily="18" charset="-120"/>
              </a:rPr>
              <a:t>int counter = 0;</a:t>
            </a:r>
          </a:p>
          <a:p>
            <a:pPr eaLnBrk="1" hangingPunct="1">
              <a:lnSpc>
                <a:spcPct val="80000"/>
              </a:lnSpc>
              <a:buFont typeface="Wingdings" panose="05000000000000000000" pitchFamily="2" charset="2"/>
              <a:buNone/>
            </a:pPr>
            <a:r>
              <a:rPr lang="en-US" altLang="zh-TW" sz="1900" b="1">
                <a:solidFill>
                  <a:srgbClr val="0000FF"/>
                </a:solidFill>
                <a:latin typeface="Courier New" panose="02070309020205020404" pitchFamily="49" charset="0"/>
                <a:ea typeface="新細明體" panose="02020500000000000000" pitchFamily="18" charset="-120"/>
              </a:rPr>
              <a:t>ptread_mutex_t</a:t>
            </a:r>
            <a:r>
              <a:rPr lang="en-US" altLang="zh-TW" sz="1900" b="1">
                <a:latin typeface="Courier New" panose="02070309020205020404" pitchFamily="49" charset="0"/>
                <a:ea typeface="新細明體" panose="02020500000000000000" pitchFamily="18" charset="-120"/>
              </a:rPr>
              <a:t> mutex = </a:t>
            </a:r>
            <a:r>
              <a:rPr lang="en-US" altLang="zh-TW" sz="1900" b="1">
                <a:solidFill>
                  <a:srgbClr val="0000FF"/>
                </a:solidFill>
                <a:latin typeface="Courier New" panose="02070309020205020404" pitchFamily="49" charset="0"/>
                <a:ea typeface="新細明體" panose="02020500000000000000" pitchFamily="18" charset="-120"/>
              </a:rPr>
              <a:t>PTHREAD_MUTEX_INITIALIZER</a:t>
            </a:r>
            <a:r>
              <a:rPr lang="en-US" altLang="zh-TW" sz="1900" b="1">
                <a:latin typeface="Courier New" panose="02070309020205020404" pitchFamily="49" charset="0"/>
                <a:ea typeface="新細明體" panose="02020500000000000000" pitchFamily="18" charset="-120"/>
              </a:rPr>
              <a:t>;</a:t>
            </a:r>
          </a:p>
          <a:p>
            <a:pPr eaLnBrk="1" hangingPunct="1">
              <a:lnSpc>
                <a:spcPct val="80000"/>
              </a:lnSpc>
              <a:buFont typeface="Wingdings" panose="05000000000000000000" pitchFamily="2" charset="2"/>
              <a:buNone/>
            </a:pPr>
            <a:endParaRPr lang="en-US" altLang="zh-TW" sz="1900" b="1">
              <a:latin typeface="Courier New" panose="02070309020205020404" pitchFamily="49" charset="0"/>
              <a:ea typeface="新細明體" panose="02020500000000000000" pitchFamily="18" charset="-120"/>
            </a:endParaRPr>
          </a:p>
          <a:p>
            <a:pPr eaLnBrk="1" hangingPunct="1">
              <a:lnSpc>
                <a:spcPct val="80000"/>
              </a:lnSpc>
              <a:buFont typeface="Wingdings" panose="05000000000000000000" pitchFamily="2" charset="2"/>
              <a:buNone/>
            </a:pPr>
            <a:r>
              <a:rPr lang="en-US" altLang="zh-TW" sz="1900" b="1">
                <a:latin typeface="Courier New" panose="02070309020205020404" pitchFamily="49" charset="0"/>
                <a:ea typeface="新細明體" panose="02020500000000000000" pitchFamily="18" charset="-120"/>
              </a:rPr>
              <a:t>void *thread_func(void *arg)</a:t>
            </a:r>
          </a:p>
          <a:p>
            <a:pPr eaLnBrk="1" hangingPunct="1">
              <a:lnSpc>
                <a:spcPct val="80000"/>
              </a:lnSpc>
              <a:buFont typeface="Wingdings" panose="05000000000000000000" pitchFamily="2" charset="2"/>
              <a:buNone/>
            </a:pPr>
            <a:r>
              <a:rPr lang="en-US" altLang="zh-TW" sz="1900" b="1">
                <a:latin typeface="Courier New" panose="02070309020205020404" pitchFamily="49" charset="0"/>
                <a:ea typeface="新細明體" panose="02020500000000000000" pitchFamily="18" charset="-120"/>
              </a:rPr>
              <a:t>{</a:t>
            </a:r>
          </a:p>
          <a:p>
            <a:pPr eaLnBrk="1" hangingPunct="1">
              <a:lnSpc>
                <a:spcPct val="80000"/>
              </a:lnSpc>
              <a:buFont typeface="Wingdings" panose="05000000000000000000" pitchFamily="2" charset="2"/>
              <a:buNone/>
            </a:pPr>
            <a:r>
              <a:rPr lang="en-US" altLang="zh-TW" sz="1900" b="1">
                <a:latin typeface="Courier New" panose="02070309020205020404" pitchFamily="49" charset="0"/>
                <a:ea typeface="新細明體" panose="02020500000000000000" pitchFamily="18" charset="-120"/>
              </a:rPr>
              <a:t>	int val;</a:t>
            </a:r>
          </a:p>
          <a:p>
            <a:pPr eaLnBrk="1" hangingPunct="1">
              <a:lnSpc>
                <a:spcPct val="80000"/>
              </a:lnSpc>
              <a:buFont typeface="Wingdings" panose="05000000000000000000" pitchFamily="2" charset="2"/>
              <a:buNone/>
            </a:pPr>
            <a:r>
              <a:rPr lang="en-US" altLang="zh-TW" sz="1900" b="1">
                <a:latin typeface="Courier New" panose="02070309020205020404" pitchFamily="49" charset="0"/>
                <a:ea typeface="新細明體" panose="02020500000000000000" pitchFamily="18" charset="-120"/>
              </a:rPr>
              <a:t>	</a:t>
            </a:r>
          </a:p>
          <a:p>
            <a:pPr eaLnBrk="1" hangingPunct="1">
              <a:lnSpc>
                <a:spcPct val="80000"/>
              </a:lnSpc>
              <a:buFont typeface="Wingdings" panose="05000000000000000000" pitchFamily="2" charset="2"/>
              <a:buNone/>
            </a:pPr>
            <a:r>
              <a:rPr lang="en-US" altLang="zh-TW" sz="1900" b="1">
                <a:solidFill>
                  <a:srgbClr val="FF0000"/>
                </a:solidFill>
                <a:latin typeface="Courier New" panose="02070309020205020404" pitchFamily="49" charset="0"/>
                <a:ea typeface="新細明體" panose="02020500000000000000" pitchFamily="18" charset="-120"/>
              </a:rPr>
              <a:t>	/* protected by mutex */</a:t>
            </a:r>
          </a:p>
          <a:p>
            <a:pPr eaLnBrk="1" hangingPunct="1">
              <a:lnSpc>
                <a:spcPct val="80000"/>
              </a:lnSpc>
              <a:buFont typeface="Wingdings" panose="05000000000000000000" pitchFamily="2" charset="2"/>
              <a:buNone/>
            </a:pPr>
            <a:r>
              <a:rPr lang="en-US" altLang="zh-TW" sz="1900" b="1">
                <a:solidFill>
                  <a:srgbClr val="FF0000"/>
                </a:solidFill>
                <a:latin typeface="Courier New" panose="02070309020205020404" pitchFamily="49" charset="0"/>
                <a:ea typeface="新細明體" panose="02020500000000000000" pitchFamily="18" charset="-120"/>
              </a:rPr>
              <a:t>	</a:t>
            </a:r>
            <a:r>
              <a:rPr lang="en-US" altLang="zh-TW" sz="1900" b="1">
                <a:solidFill>
                  <a:srgbClr val="0000FF"/>
                </a:solidFill>
                <a:latin typeface="Courier New" panose="02070309020205020404" pitchFamily="49" charset="0"/>
                <a:ea typeface="新細明體" panose="02020500000000000000" pitchFamily="18" charset="-120"/>
              </a:rPr>
              <a:t>Pthread_mutex_lock</a:t>
            </a:r>
            <a:r>
              <a:rPr lang="en-US" altLang="zh-TW" sz="1900" b="1">
                <a:latin typeface="Courier New" panose="02070309020205020404" pitchFamily="49" charset="0"/>
                <a:ea typeface="新細明體" panose="02020500000000000000" pitchFamily="18" charset="-120"/>
              </a:rPr>
              <a:t>( &amp;mutex );</a:t>
            </a:r>
          </a:p>
          <a:p>
            <a:pPr eaLnBrk="1" hangingPunct="1">
              <a:lnSpc>
                <a:spcPct val="80000"/>
              </a:lnSpc>
              <a:buFont typeface="Wingdings" panose="05000000000000000000" pitchFamily="2" charset="2"/>
              <a:buNone/>
            </a:pPr>
            <a:r>
              <a:rPr lang="en-US" altLang="zh-TW" sz="1900" b="1">
                <a:latin typeface="Courier New" panose="02070309020205020404" pitchFamily="49" charset="0"/>
                <a:ea typeface="新細明體" panose="02020500000000000000" pitchFamily="18" charset="-120"/>
              </a:rPr>
              <a:t>	val = counter;</a:t>
            </a:r>
          </a:p>
          <a:p>
            <a:pPr eaLnBrk="1" hangingPunct="1">
              <a:lnSpc>
                <a:spcPct val="80000"/>
              </a:lnSpc>
              <a:buFont typeface="Wingdings" panose="05000000000000000000" pitchFamily="2" charset="2"/>
              <a:buNone/>
            </a:pPr>
            <a:r>
              <a:rPr lang="en-US" altLang="zh-TW" sz="1900" b="1">
                <a:latin typeface="Courier New" panose="02070309020205020404" pitchFamily="49" charset="0"/>
                <a:ea typeface="新細明體" panose="02020500000000000000" pitchFamily="18" charset="-120"/>
              </a:rPr>
              <a:t>	counter = val + 1;</a:t>
            </a:r>
          </a:p>
          <a:p>
            <a:pPr eaLnBrk="1" hangingPunct="1">
              <a:lnSpc>
                <a:spcPct val="80000"/>
              </a:lnSpc>
              <a:buFont typeface="Wingdings" panose="05000000000000000000" pitchFamily="2" charset="2"/>
              <a:buNone/>
            </a:pPr>
            <a:r>
              <a:rPr lang="en-US" altLang="zh-TW" sz="1900" b="1">
                <a:solidFill>
                  <a:srgbClr val="FF0000"/>
                </a:solidFill>
                <a:latin typeface="Courier New" panose="02070309020205020404" pitchFamily="49" charset="0"/>
                <a:ea typeface="新細明體" panose="02020500000000000000" pitchFamily="18" charset="-120"/>
              </a:rPr>
              <a:t>	</a:t>
            </a:r>
            <a:r>
              <a:rPr lang="en-US" altLang="zh-TW" sz="1900" b="1">
                <a:solidFill>
                  <a:srgbClr val="0000FF"/>
                </a:solidFill>
                <a:latin typeface="Courier New" panose="02070309020205020404" pitchFamily="49" charset="0"/>
                <a:ea typeface="新細明體" panose="02020500000000000000" pitchFamily="18" charset="-120"/>
              </a:rPr>
              <a:t>Pthread_mutex_unlock</a:t>
            </a:r>
            <a:r>
              <a:rPr lang="en-US" altLang="zh-TW" sz="1900" b="1">
                <a:latin typeface="Courier New" panose="02070309020205020404" pitchFamily="49" charset="0"/>
                <a:ea typeface="新細明體" panose="02020500000000000000" pitchFamily="18" charset="-120"/>
              </a:rPr>
              <a:t>( &amp;mutex );</a:t>
            </a:r>
          </a:p>
          <a:p>
            <a:pPr eaLnBrk="1" hangingPunct="1">
              <a:lnSpc>
                <a:spcPct val="80000"/>
              </a:lnSpc>
              <a:buFont typeface="Wingdings" panose="05000000000000000000" pitchFamily="2" charset="2"/>
              <a:buNone/>
            </a:pPr>
            <a:endParaRPr lang="en-US" altLang="zh-TW" sz="1900" b="1">
              <a:latin typeface="Courier New" panose="02070309020205020404" pitchFamily="49" charset="0"/>
              <a:ea typeface="新細明體" panose="02020500000000000000" pitchFamily="18" charset="-120"/>
            </a:endParaRPr>
          </a:p>
          <a:p>
            <a:pPr eaLnBrk="1" hangingPunct="1">
              <a:lnSpc>
                <a:spcPct val="80000"/>
              </a:lnSpc>
              <a:buFont typeface="Wingdings" panose="05000000000000000000" pitchFamily="2" charset="2"/>
              <a:buNone/>
            </a:pPr>
            <a:endParaRPr lang="en-US" altLang="zh-TW" sz="900" b="1">
              <a:latin typeface="Courier New" panose="02070309020205020404" pitchFamily="49" charset="0"/>
              <a:ea typeface="新細明體" panose="02020500000000000000" pitchFamily="18" charset="-120"/>
            </a:endParaRPr>
          </a:p>
          <a:p>
            <a:pPr eaLnBrk="1" hangingPunct="1">
              <a:lnSpc>
                <a:spcPct val="80000"/>
              </a:lnSpc>
              <a:buFont typeface="Wingdings" panose="05000000000000000000" pitchFamily="2" charset="2"/>
              <a:buNone/>
            </a:pPr>
            <a:r>
              <a:rPr lang="en-US" altLang="zh-TW" sz="1900" b="1">
                <a:latin typeface="Courier New" panose="02070309020205020404" pitchFamily="49" charset="0"/>
                <a:ea typeface="新細明體" panose="02020500000000000000" pitchFamily="18" charset="-120"/>
              </a:rPr>
              <a:t>	return NULL;</a:t>
            </a:r>
          </a:p>
          <a:p>
            <a:pPr eaLnBrk="1" hangingPunct="1">
              <a:lnSpc>
                <a:spcPct val="80000"/>
              </a:lnSpc>
              <a:buFont typeface="Wingdings" panose="05000000000000000000" pitchFamily="2" charset="2"/>
              <a:buNone/>
            </a:pPr>
            <a:r>
              <a:rPr lang="en-US" altLang="zh-TW" sz="1900" b="1">
                <a:latin typeface="Courier New" panose="02070309020205020404" pitchFamily="49" charset="0"/>
                <a:ea typeface="新細明體" panose="02020500000000000000" pitchFamily="18" charset="-120"/>
              </a:rPr>
              <a:t>}</a:t>
            </a:r>
          </a:p>
        </p:txBody>
      </p:sp>
      <p:sp>
        <p:nvSpPr>
          <p:cNvPr id="13316" name="TextBox 3"/>
          <p:cNvSpPr txBox="1">
            <a:spLocks noChangeArrowheads="1"/>
          </p:cNvSpPr>
          <p:nvPr/>
        </p:nvSpPr>
        <p:spPr bwMode="auto">
          <a:xfrm>
            <a:off x="8077200" y="3276600"/>
            <a:ext cx="2286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Comic Sans MS" panose="030F0702030302020204" pitchFamily="66"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cs typeface="Times New Roman" panose="02020603050405020304" pitchFamily="18" charset="0"/>
              </a:defRPr>
            </a:lvl9pPr>
          </a:lstStyle>
          <a:p>
            <a:pPr eaLnBrk="1" hangingPunct="1">
              <a:spcBef>
                <a:spcPct val="0"/>
              </a:spcBef>
              <a:buClrTx/>
              <a:buSzTx/>
              <a:buFontTx/>
              <a:buNone/>
            </a:pPr>
            <a:r>
              <a:rPr lang="en-US" altLang="en-US" sz="2400">
                <a:latin typeface="Tahoma" panose="020B0604030504040204" pitchFamily="34" charset="0"/>
              </a:rPr>
              <a:t>How about</a:t>
            </a:r>
          </a:p>
          <a:p>
            <a:pPr eaLnBrk="1" hangingPunct="1">
              <a:spcBef>
                <a:spcPct val="0"/>
              </a:spcBef>
              <a:buClrTx/>
              <a:buSzTx/>
              <a:buFontTx/>
              <a:buNone/>
            </a:pPr>
            <a:r>
              <a:rPr lang="en-US" altLang="en-US" sz="2400">
                <a:latin typeface="Tahoma" panose="020B0604030504040204" pitchFamily="34" charset="0"/>
              </a:rPr>
              <a:t>Making mutex a local variable?</a:t>
            </a:r>
          </a:p>
        </p:txBody>
      </p:sp>
    </p:spTree>
    <p:extLst>
      <p:ext uri="{BB962C8B-B14F-4D97-AF65-F5344CB8AC3E}">
        <p14:creationId xmlns:p14="http://schemas.microsoft.com/office/powerpoint/2010/main" val="2428186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14600" y="457200"/>
            <a:ext cx="9144000" cy="1143000"/>
          </a:xfrm>
        </p:spPr>
        <p:txBody>
          <a:bodyPr>
            <a:normAutofit/>
          </a:bodyPr>
          <a:lstStyle/>
          <a:p>
            <a:r>
              <a:rPr lang="en-US" altLang="en-US" b="1" dirty="0">
                <a:solidFill>
                  <a:srgbClr val="0070C0"/>
                </a:solidFill>
                <a:latin typeface="Times New Roman" panose="02020603050405020304" pitchFamily="18" charset="0"/>
                <a:cs typeface="Times New Roman" panose="02020603050405020304" pitchFamily="18" charset="0"/>
              </a:rPr>
              <a:t>Condition Variable</a:t>
            </a:r>
          </a:p>
        </p:txBody>
      </p:sp>
      <p:sp>
        <p:nvSpPr>
          <p:cNvPr id="14339" name="Rectangle 3"/>
          <p:cNvSpPr>
            <a:spLocks noGrp="1" noChangeArrowheads="1"/>
          </p:cNvSpPr>
          <p:nvPr>
            <p:ph type="body" idx="1"/>
          </p:nvPr>
        </p:nvSpPr>
        <p:spPr>
          <a:xfrm>
            <a:off x="2133600" y="1981200"/>
            <a:ext cx="8534400" cy="4876800"/>
          </a:xfrm>
        </p:spPr>
        <p:txBody>
          <a:bodyPr/>
          <a:lstStyle/>
          <a:p>
            <a:pPr eaLnBrk="1" hangingPunct="1"/>
            <a:r>
              <a:rPr lang="en-US" altLang="en-US" sz="2400" dirty="0"/>
              <a:t>Waiting and signaling on condition variables</a:t>
            </a:r>
          </a:p>
          <a:p>
            <a:pPr eaLnBrk="1" hangingPunct="1"/>
            <a:r>
              <a:rPr lang="en-US" altLang="en-US" sz="2400" dirty="0"/>
              <a:t>Routines</a:t>
            </a:r>
          </a:p>
          <a:p>
            <a:pPr lvl="1" eaLnBrk="1" hangingPunct="1"/>
            <a:r>
              <a:rPr lang="en-US" altLang="en-US" sz="2000" dirty="0" err="1"/>
              <a:t>pthread_cond_wait</a:t>
            </a:r>
            <a:r>
              <a:rPr lang="en-US" altLang="en-US" sz="2000" dirty="0"/>
              <a:t>(condition, </a:t>
            </a:r>
            <a:r>
              <a:rPr lang="en-US" altLang="en-US" sz="2000" dirty="0" err="1"/>
              <a:t>mutex</a:t>
            </a:r>
            <a:r>
              <a:rPr lang="en-US" altLang="en-US" sz="2000" dirty="0"/>
              <a:t>)</a:t>
            </a:r>
          </a:p>
          <a:p>
            <a:pPr lvl="2" eaLnBrk="1" hangingPunct="1"/>
            <a:r>
              <a:rPr lang="en-US" altLang="en-US" sz="1600" dirty="0"/>
              <a:t>Blocks the thread until the specific condition is </a:t>
            </a:r>
            <a:r>
              <a:rPr lang="en-US" altLang="en-US" sz="1600" dirty="0" err="1"/>
              <a:t>signalled</a:t>
            </a:r>
            <a:r>
              <a:rPr lang="en-US" altLang="en-US" sz="1600" dirty="0"/>
              <a:t>.</a:t>
            </a:r>
          </a:p>
          <a:p>
            <a:pPr lvl="2" eaLnBrk="1" hangingPunct="1"/>
            <a:r>
              <a:rPr lang="en-US" altLang="en-US" sz="1600" dirty="0"/>
              <a:t>Should be called with </a:t>
            </a:r>
            <a:r>
              <a:rPr lang="en-US" altLang="en-US" sz="1600" dirty="0" err="1"/>
              <a:t>mutex</a:t>
            </a:r>
            <a:r>
              <a:rPr lang="en-US" altLang="en-US" sz="1600" dirty="0"/>
              <a:t> locked</a:t>
            </a:r>
          </a:p>
          <a:p>
            <a:pPr lvl="2" eaLnBrk="1" hangingPunct="1"/>
            <a:r>
              <a:rPr lang="en-US" altLang="en-US" sz="1600" dirty="0"/>
              <a:t>Automatically release the </a:t>
            </a:r>
            <a:r>
              <a:rPr lang="en-US" altLang="en-US" sz="1600" dirty="0" err="1"/>
              <a:t>mutex</a:t>
            </a:r>
            <a:r>
              <a:rPr lang="en-US" altLang="en-US" sz="1600" dirty="0"/>
              <a:t> lock while it waits</a:t>
            </a:r>
          </a:p>
          <a:p>
            <a:pPr lvl="2" eaLnBrk="1" hangingPunct="1"/>
            <a:r>
              <a:rPr lang="en-US" altLang="en-US" sz="1600" dirty="0"/>
              <a:t>When return (condition is signaled), </a:t>
            </a:r>
            <a:r>
              <a:rPr lang="en-US" altLang="en-US" sz="1600" dirty="0" err="1"/>
              <a:t>mutex</a:t>
            </a:r>
            <a:r>
              <a:rPr lang="en-US" altLang="en-US" sz="1600" dirty="0"/>
              <a:t> is locked again</a:t>
            </a:r>
          </a:p>
          <a:p>
            <a:pPr lvl="1" eaLnBrk="1" hangingPunct="1"/>
            <a:r>
              <a:rPr lang="en-US" altLang="en-US" sz="2000" dirty="0" err="1"/>
              <a:t>pthread_cond_signal</a:t>
            </a:r>
            <a:r>
              <a:rPr lang="en-US" altLang="en-US" sz="2000" dirty="0"/>
              <a:t>(condition)</a:t>
            </a:r>
          </a:p>
          <a:p>
            <a:pPr lvl="2" eaLnBrk="1" hangingPunct="1"/>
            <a:r>
              <a:rPr lang="en-US" altLang="en-US" sz="1600" dirty="0"/>
              <a:t>Wake up a thread waiting on the condition variable</a:t>
            </a:r>
          </a:p>
          <a:p>
            <a:pPr lvl="2" eaLnBrk="1" hangingPunct="1"/>
            <a:r>
              <a:rPr lang="en-US" altLang="en-US" sz="1600" dirty="0"/>
              <a:t>The thread is chosen non-deterministically</a:t>
            </a:r>
          </a:p>
          <a:p>
            <a:pPr lvl="2" eaLnBrk="1" hangingPunct="1"/>
            <a:r>
              <a:rPr lang="en-US" altLang="en-US" sz="1600" dirty="0"/>
              <a:t>Called after </a:t>
            </a:r>
            <a:r>
              <a:rPr lang="en-US" altLang="en-US" sz="1600" dirty="0" err="1"/>
              <a:t>mutex</a:t>
            </a:r>
            <a:r>
              <a:rPr lang="en-US" altLang="en-US" sz="1600" dirty="0"/>
              <a:t> is locked, and must unlock </a:t>
            </a:r>
            <a:r>
              <a:rPr lang="en-US" altLang="en-US" sz="1600" dirty="0" err="1"/>
              <a:t>mutex</a:t>
            </a:r>
            <a:r>
              <a:rPr lang="en-US" altLang="en-US" sz="1600" dirty="0"/>
              <a:t> after</a:t>
            </a:r>
          </a:p>
          <a:p>
            <a:pPr lvl="1" eaLnBrk="1" hangingPunct="1"/>
            <a:r>
              <a:rPr lang="en-US" altLang="en-US" sz="2000" dirty="0" err="1"/>
              <a:t>pthread_cond_broadcast</a:t>
            </a:r>
            <a:r>
              <a:rPr lang="en-US" altLang="en-US" sz="2000" dirty="0"/>
              <a:t>(condition)</a:t>
            </a:r>
          </a:p>
          <a:p>
            <a:pPr lvl="2" eaLnBrk="1" hangingPunct="1"/>
            <a:r>
              <a:rPr lang="en-US" altLang="en-US" sz="1600" dirty="0"/>
              <a:t>Used when multiple threads blocked in the condition</a:t>
            </a:r>
          </a:p>
        </p:txBody>
      </p:sp>
      <p:pic>
        <p:nvPicPr>
          <p:cNvPr id="2" name="圖片 1"/>
          <p:cNvPicPr>
            <a:picLocks noChangeAspect="1"/>
          </p:cNvPicPr>
          <p:nvPr/>
        </p:nvPicPr>
        <p:blipFill>
          <a:blip r:embed="rId2"/>
          <a:stretch>
            <a:fillRect/>
          </a:stretch>
        </p:blipFill>
        <p:spPr>
          <a:xfrm>
            <a:off x="8237951" y="5123329"/>
            <a:ext cx="3886814" cy="1734671"/>
          </a:xfrm>
          <a:prstGeom prst="rect">
            <a:avLst/>
          </a:prstGeom>
        </p:spPr>
      </p:pic>
    </p:spTree>
    <p:extLst>
      <p:ext uri="{BB962C8B-B14F-4D97-AF65-F5344CB8AC3E}">
        <p14:creationId xmlns:p14="http://schemas.microsoft.com/office/powerpoint/2010/main" val="287973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14600" y="457200"/>
            <a:ext cx="9144000" cy="1143000"/>
          </a:xfrm>
        </p:spPr>
        <p:txBody>
          <a:bodyPr>
            <a:normAutofit/>
          </a:bodyPr>
          <a:lstStyle/>
          <a:p>
            <a:r>
              <a:rPr lang="en-US" altLang="en-US" b="1" dirty="0">
                <a:solidFill>
                  <a:srgbClr val="0070C0"/>
                </a:solidFill>
                <a:latin typeface="Times New Roman" panose="02020603050405020304" pitchFamily="18" charset="0"/>
                <a:cs typeface="Times New Roman" panose="02020603050405020304" pitchFamily="18" charset="0"/>
              </a:rPr>
              <a:t>Condition Variable – for signaling</a:t>
            </a:r>
          </a:p>
        </p:txBody>
      </p:sp>
      <p:sp>
        <p:nvSpPr>
          <p:cNvPr id="15363" name="Rectangle 3"/>
          <p:cNvSpPr>
            <a:spLocks noGrp="1" noChangeArrowheads="1"/>
          </p:cNvSpPr>
          <p:nvPr>
            <p:ph type="body" idx="1"/>
          </p:nvPr>
        </p:nvSpPr>
        <p:spPr>
          <a:xfrm>
            <a:off x="2133600" y="1981200"/>
            <a:ext cx="8534400" cy="4876800"/>
          </a:xfrm>
        </p:spPr>
        <p:txBody>
          <a:bodyPr>
            <a:normAutofit/>
          </a:bodyPr>
          <a:lstStyle/>
          <a:p>
            <a:pPr eaLnBrk="1" hangingPunct="1"/>
            <a:r>
              <a:rPr lang="en-US" altLang="en-US" sz="2400" dirty="0"/>
              <a:t>Think of Producer – consumer problem</a:t>
            </a:r>
          </a:p>
          <a:p>
            <a:pPr eaLnBrk="1" hangingPunct="1"/>
            <a:endParaRPr lang="en-US" altLang="en-US" sz="2400" dirty="0"/>
          </a:p>
          <a:p>
            <a:pPr eaLnBrk="1" hangingPunct="1"/>
            <a:r>
              <a:rPr lang="en-US" altLang="en-US" sz="2400" dirty="0"/>
              <a:t>Producers and consumers run in separate threads. </a:t>
            </a:r>
          </a:p>
          <a:p>
            <a:pPr eaLnBrk="1" hangingPunct="1"/>
            <a:endParaRPr lang="en-US" altLang="en-US" sz="2400" dirty="0"/>
          </a:p>
          <a:p>
            <a:pPr eaLnBrk="1" hangingPunct="1"/>
            <a:r>
              <a:rPr lang="en-US" altLang="en-US" sz="2400" dirty="0"/>
              <a:t>Producer produces data and consumer consumes data.</a:t>
            </a:r>
          </a:p>
          <a:p>
            <a:pPr eaLnBrk="1" hangingPunct="1"/>
            <a:endParaRPr lang="en-US" altLang="en-US" sz="2400" dirty="0"/>
          </a:p>
          <a:p>
            <a:pPr eaLnBrk="1" hangingPunct="1"/>
            <a:r>
              <a:rPr lang="en-US" altLang="en-US" sz="2400" dirty="0"/>
              <a:t>Producer has to inform the consumer when data is available</a:t>
            </a:r>
          </a:p>
          <a:p>
            <a:pPr eaLnBrk="1" hangingPunct="1"/>
            <a:endParaRPr lang="en-US" altLang="en-US" sz="2400" dirty="0"/>
          </a:p>
          <a:p>
            <a:pPr eaLnBrk="1" hangingPunct="1"/>
            <a:r>
              <a:rPr lang="en-US" altLang="en-US" sz="2400" dirty="0"/>
              <a:t>Consumer has to inform producer when buffer space is available</a:t>
            </a:r>
          </a:p>
        </p:txBody>
      </p:sp>
    </p:spTree>
    <p:extLst>
      <p:ext uri="{BB962C8B-B14F-4D97-AF65-F5344CB8AC3E}">
        <p14:creationId xmlns:p14="http://schemas.microsoft.com/office/powerpoint/2010/main" val="4138820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1524000" y="0"/>
            <a:ext cx="9144000" cy="6858000"/>
          </a:xfrm>
          <a:solidFill>
            <a:schemeClr val="bg1"/>
          </a:solidFill>
        </p:spPr>
        <p:txBody>
          <a:bodyPr/>
          <a:lstStyle/>
          <a:p>
            <a:pPr eaLnBrk="1" hangingPunct="1">
              <a:buFont typeface="Wingdings" panose="05000000000000000000" pitchFamily="2" charset="2"/>
              <a:buNone/>
            </a:pPr>
            <a:endParaRPr lang="en-US" altLang="en-US" sz="2400" b="1" dirty="0">
              <a:solidFill>
                <a:srgbClr val="FF0000"/>
              </a:solidFill>
              <a:latin typeface="Courier New" panose="02070309020205020404" pitchFamily="49" charset="0"/>
            </a:endParaRPr>
          </a:p>
          <a:p>
            <a:pPr lvl="1" eaLnBrk="1" hangingPunct="1">
              <a:buFont typeface="Wingdings" panose="05000000000000000000" pitchFamily="2" charset="2"/>
              <a:buNone/>
            </a:pPr>
            <a:r>
              <a:rPr lang="en-US" altLang="en-US" sz="2000" b="1" dirty="0">
                <a:solidFill>
                  <a:srgbClr val="FF0000"/>
                </a:solidFill>
                <a:latin typeface="Courier New" panose="02070309020205020404" pitchFamily="49" charset="0"/>
              </a:rPr>
              <a:t>/* </a:t>
            </a:r>
            <a:r>
              <a:rPr lang="en-US" altLang="en-US" sz="2000" b="1" dirty="0" err="1">
                <a:solidFill>
                  <a:srgbClr val="FF0000"/>
                </a:solidFill>
                <a:latin typeface="Courier New" panose="02070309020205020404" pitchFamily="49" charset="0"/>
              </a:rPr>
              <a:t>Globals</a:t>
            </a:r>
            <a:r>
              <a:rPr lang="en-US" altLang="en-US" sz="2000" b="1" dirty="0">
                <a:solidFill>
                  <a:srgbClr val="FF0000"/>
                </a:solidFill>
                <a:latin typeface="Courier New" panose="02070309020205020404" pitchFamily="49" charset="0"/>
              </a:rPr>
              <a:t> */</a:t>
            </a:r>
          </a:p>
          <a:p>
            <a:pPr lvl="1" eaLnBrk="1" hangingPunct="1">
              <a:buFont typeface="Wingdings" panose="05000000000000000000" pitchFamily="2" charset="2"/>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data_avail</a:t>
            </a:r>
            <a:r>
              <a:rPr lang="en-US" altLang="en-US" sz="2000" b="1" dirty="0">
                <a:latin typeface="Courier New" panose="02070309020205020404" pitchFamily="49" charset="0"/>
              </a:rPr>
              <a:t> = 0;</a:t>
            </a:r>
          </a:p>
          <a:p>
            <a:pPr lvl="1" eaLnBrk="1" hangingPunct="1">
              <a:buFont typeface="Wingdings" panose="05000000000000000000" pitchFamily="2" charset="2"/>
              <a:buNone/>
            </a:pPr>
            <a:r>
              <a:rPr lang="en-US" altLang="en-US" sz="2000" b="1" dirty="0" err="1">
                <a:latin typeface="Courier New" panose="02070309020205020404" pitchFamily="49" charset="0"/>
              </a:rPr>
              <a:t>pthread_mutex_t</a:t>
            </a:r>
            <a:r>
              <a:rPr lang="en-US" altLang="en-US" sz="2000" b="1" dirty="0">
                <a:latin typeface="Courier New" panose="02070309020205020404" pitchFamily="49" charset="0"/>
              </a:rPr>
              <a:t> </a:t>
            </a:r>
            <a:r>
              <a:rPr lang="en-US" altLang="en-US" sz="2000" b="1" dirty="0" err="1">
                <a:latin typeface="Courier New" panose="02070309020205020404" pitchFamily="49" charset="0"/>
              </a:rPr>
              <a:t>data_mutex</a:t>
            </a:r>
            <a:r>
              <a:rPr lang="en-US" altLang="en-US" sz="2000" b="1" dirty="0">
                <a:latin typeface="Courier New" panose="02070309020205020404" pitchFamily="49" charset="0"/>
              </a:rPr>
              <a:t> = </a:t>
            </a:r>
            <a:r>
              <a:rPr lang="en-US" altLang="en-US" sz="2000" b="1" dirty="0">
                <a:solidFill>
                  <a:srgbClr val="0000FF"/>
                </a:solidFill>
                <a:latin typeface="Courier New" panose="02070309020205020404" pitchFamily="49" charset="0"/>
              </a:rPr>
              <a:t>PTHREAD_MUTEX_INITIALIZER</a:t>
            </a:r>
            <a:r>
              <a:rPr lang="en-US" altLang="en-US" sz="2000" b="1" dirty="0">
                <a:latin typeface="Courier New" panose="02070309020205020404" pitchFamily="49" charset="0"/>
              </a:rPr>
              <a:t>;</a:t>
            </a:r>
          </a:p>
          <a:p>
            <a:pPr lvl="1" eaLnBrk="1" hangingPunct="1">
              <a:buFont typeface="Wingdings" panose="05000000000000000000" pitchFamily="2" charset="2"/>
              <a:buNone/>
            </a:pPr>
            <a:endParaRPr lang="en-US" altLang="en-US" sz="2000" b="1" dirty="0">
              <a:latin typeface="Courier New" panose="02070309020205020404" pitchFamily="49" charset="0"/>
            </a:endParaRPr>
          </a:p>
          <a:p>
            <a:pPr lvl="1" eaLnBrk="1" hangingPunct="1">
              <a:buFont typeface="Wingdings" panose="05000000000000000000" pitchFamily="2" charset="2"/>
              <a:buNone/>
            </a:pPr>
            <a:r>
              <a:rPr lang="en-US" altLang="en-US" sz="2000" b="1" dirty="0">
                <a:latin typeface="Courier New" panose="02070309020205020404" pitchFamily="49" charset="0"/>
              </a:rPr>
              <a:t>void *</a:t>
            </a:r>
            <a:r>
              <a:rPr lang="en-US" altLang="en-US" sz="2000" b="1" dirty="0">
                <a:solidFill>
                  <a:srgbClr val="0000FF"/>
                </a:solidFill>
                <a:latin typeface="Courier New" panose="02070309020205020404" pitchFamily="49" charset="0"/>
              </a:rPr>
              <a:t>producer</a:t>
            </a:r>
            <a:r>
              <a:rPr lang="en-US" altLang="en-US" sz="2000" b="1" dirty="0">
                <a:latin typeface="Courier New" panose="02070309020205020404" pitchFamily="49" charset="0"/>
              </a:rPr>
              <a:t>(void *) </a:t>
            </a:r>
          </a:p>
          <a:p>
            <a:pPr lvl="1" eaLnBrk="1" hangingPunct="1">
              <a:buFont typeface="Wingdings" panose="05000000000000000000" pitchFamily="2" charset="2"/>
              <a:buNone/>
            </a:pPr>
            <a:r>
              <a:rPr lang="en-US" altLang="en-US" sz="2000" b="1" dirty="0">
                <a:latin typeface="Courier New" panose="02070309020205020404" pitchFamily="49" charset="0"/>
              </a:rPr>
              <a:t>{</a:t>
            </a:r>
          </a:p>
          <a:p>
            <a:pPr lvl="1" eaLnBrk="1" hangingPunct="1">
              <a:buFont typeface="Wingdings" panose="05000000000000000000" pitchFamily="2" charset="2"/>
              <a:buNone/>
            </a:pPr>
            <a:r>
              <a:rPr lang="en-US" altLang="en-US" sz="2000" b="1" dirty="0">
                <a:latin typeface="Courier New" panose="02070309020205020404" pitchFamily="49" charset="0"/>
              </a:rPr>
              <a:t>	</a:t>
            </a:r>
            <a:r>
              <a:rPr lang="en-US" altLang="en-US" sz="2000" b="1" dirty="0" err="1">
                <a:solidFill>
                  <a:srgbClr val="0000FF"/>
                </a:solidFill>
                <a:latin typeface="Courier New" panose="02070309020205020404" pitchFamily="49" charset="0"/>
              </a:rPr>
              <a:t>Pthread_mutex_lock</a:t>
            </a:r>
            <a:r>
              <a:rPr lang="en-US" altLang="en-US" sz="2000" b="1" dirty="0">
                <a:latin typeface="Courier New" panose="02070309020205020404" pitchFamily="49" charset="0"/>
              </a:rPr>
              <a:t>(&amp;</a:t>
            </a:r>
            <a:r>
              <a:rPr lang="en-US" altLang="en-US" sz="2000" b="1" dirty="0" err="1">
                <a:latin typeface="Courier New" panose="02070309020205020404" pitchFamily="49" charset="0"/>
              </a:rPr>
              <a:t>data_mutex</a:t>
            </a:r>
            <a:r>
              <a:rPr lang="en-US" altLang="en-US" sz="2000" b="1" dirty="0">
                <a:latin typeface="Courier New" panose="02070309020205020404" pitchFamily="49" charset="0"/>
              </a:rPr>
              <a:t>);</a:t>
            </a:r>
          </a:p>
          <a:p>
            <a:pPr lvl="1" eaLnBrk="1" hangingPunct="1">
              <a:buFont typeface="Wingdings" panose="05000000000000000000" pitchFamily="2" charset="2"/>
              <a:buNone/>
            </a:pPr>
            <a:endParaRPr lang="en-US" altLang="en-US" sz="2000" b="1" dirty="0">
              <a:latin typeface="Courier New" panose="02070309020205020404" pitchFamily="49" charset="0"/>
            </a:endParaRPr>
          </a:p>
          <a:p>
            <a:pPr lvl="1" eaLnBrk="1" hangingPunct="1">
              <a:buFont typeface="Wingdings" panose="05000000000000000000" pitchFamily="2" charset="2"/>
              <a:buNone/>
            </a:pPr>
            <a:r>
              <a:rPr lang="en-US" altLang="en-US" sz="2000" b="1" dirty="0">
                <a:latin typeface="Courier New" panose="02070309020205020404" pitchFamily="49" charset="0"/>
              </a:rPr>
              <a:t>	Produce data</a:t>
            </a:r>
            <a:endParaRPr lang="en-US" altLang="en-US" sz="2000" b="1" dirty="0">
              <a:solidFill>
                <a:srgbClr val="FF0000"/>
              </a:solidFill>
              <a:latin typeface="Courier New" panose="02070309020205020404" pitchFamily="49" charset="0"/>
            </a:endParaRPr>
          </a:p>
          <a:p>
            <a:pPr lvl="1" eaLnBrk="1" hangingPunct="1">
              <a:buFont typeface="Wingdings" panose="05000000000000000000" pitchFamily="2" charset="2"/>
              <a:buNone/>
            </a:pPr>
            <a:endParaRPr lang="en-US" altLang="en-US" sz="2000" b="1" dirty="0">
              <a:solidFill>
                <a:srgbClr val="FF0000"/>
              </a:solidFill>
              <a:latin typeface="Courier New" panose="02070309020205020404" pitchFamily="49" charset="0"/>
            </a:endParaRPr>
          </a:p>
          <a:p>
            <a:pPr lvl="1" eaLnBrk="1" hangingPunct="1">
              <a:buFont typeface="Wingdings" panose="05000000000000000000" pitchFamily="2" charset="2"/>
              <a:buNone/>
            </a:pPr>
            <a:r>
              <a:rPr lang="en-US" altLang="en-US" sz="2000" b="1" dirty="0">
                <a:latin typeface="Courier New" panose="02070309020205020404" pitchFamily="49" charset="0"/>
              </a:rPr>
              <a:t>	Insert data into queue;</a:t>
            </a:r>
          </a:p>
          <a:p>
            <a:pPr lvl="1" eaLnBrk="1" hangingPunct="1">
              <a:buFont typeface="Wingdings" panose="05000000000000000000" pitchFamily="2" charset="2"/>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data_avail</a:t>
            </a:r>
            <a:r>
              <a:rPr lang="en-US" altLang="en-US" sz="2000" b="1" dirty="0">
                <a:latin typeface="Courier New" panose="02070309020205020404" pitchFamily="49" charset="0"/>
              </a:rPr>
              <a:t>=1;</a:t>
            </a:r>
          </a:p>
          <a:p>
            <a:pPr lvl="1" eaLnBrk="1" hangingPunct="1">
              <a:buFont typeface="Wingdings" panose="05000000000000000000" pitchFamily="2" charset="2"/>
              <a:buNone/>
            </a:pPr>
            <a:endParaRPr lang="en-US" altLang="en-US" sz="2000" b="1" dirty="0">
              <a:latin typeface="Courier New" panose="02070309020205020404" pitchFamily="49" charset="0"/>
            </a:endParaRPr>
          </a:p>
          <a:p>
            <a:pPr lvl="1" eaLnBrk="1" hangingPunct="1">
              <a:buFont typeface="Wingdings" panose="05000000000000000000" pitchFamily="2" charset="2"/>
              <a:buNone/>
            </a:pPr>
            <a:r>
              <a:rPr lang="en-US" altLang="en-US" sz="2000" b="1" dirty="0">
                <a:latin typeface="Courier New" panose="02070309020205020404" pitchFamily="49" charset="0"/>
              </a:rPr>
              <a:t>	</a:t>
            </a:r>
            <a:r>
              <a:rPr lang="en-US" altLang="en-US" sz="2000" b="1" dirty="0" err="1">
                <a:solidFill>
                  <a:srgbClr val="0000FF"/>
                </a:solidFill>
                <a:latin typeface="Courier New" panose="02070309020205020404" pitchFamily="49" charset="0"/>
              </a:rPr>
              <a:t>Pthread_mutex_unlock</a:t>
            </a:r>
            <a:r>
              <a:rPr lang="en-US" altLang="en-US" sz="2000" b="1" dirty="0">
                <a:latin typeface="Courier New" panose="02070309020205020404" pitchFamily="49" charset="0"/>
              </a:rPr>
              <a:t>(&amp;</a:t>
            </a:r>
            <a:r>
              <a:rPr lang="en-US" altLang="en-US" sz="2000" b="1" dirty="0" err="1">
                <a:latin typeface="Courier New" panose="02070309020205020404" pitchFamily="49" charset="0"/>
              </a:rPr>
              <a:t>data_mutex</a:t>
            </a:r>
            <a:r>
              <a:rPr lang="en-US" altLang="en-US" sz="2000" b="1" dirty="0">
                <a:latin typeface="Courier New" panose="02070309020205020404" pitchFamily="49" charset="0"/>
              </a:rPr>
              <a:t>);</a:t>
            </a:r>
          </a:p>
          <a:p>
            <a:pPr lvl="1" eaLnBrk="1" hangingPunct="1">
              <a:buFont typeface="Wingdings" panose="05000000000000000000" pitchFamily="2" charset="2"/>
              <a:buNone/>
            </a:pPr>
            <a:endParaRPr lang="en-US" altLang="en-US" sz="2000" b="1" dirty="0">
              <a:latin typeface="Courier New" panose="02070309020205020404" pitchFamily="49" charset="0"/>
            </a:endParaRPr>
          </a:p>
          <a:p>
            <a:pPr lvl="1" eaLnBrk="1" hangingPunct="1">
              <a:buFont typeface="Wingdings" panose="05000000000000000000" pitchFamily="2" charset="2"/>
              <a:buNone/>
            </a:pPr>
            <a:r>
              <a:rPr lang="en-US" altLang="en-US" sz="2000" b="1" dirty="0">
                <a:latin typeface="Courier New" panose="02070309020205020404" pitchFamily="49" charset="0"/>
              </a:rPr>
              <a:t>}</a:t>
            </a:r>
          </a:p>
        </p:txBody>
      </p:sp>
    </p:spTree>
    <p:extLst>
      <p:ext uri="{BB962C8B-B14F-4D97-AF65-F5344CB8AC3E}">
        <p14:creationId xmlns:p14="http://schemas.microsoft.com/office/powerpoint/2010/main" val="4245268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1524000" y="0"/>
            <a:ext cx="9144000" cy="6858000"/>
          </a:xfrm>
          <a:solidFill>
            <a:schemeClr val="bg1"/>
          </a:solidFill>
        </p:spPr>
        <p:txBody>
          <a:bodyPr/>
          <a:lstStyle/>
          <a:p>
            <a:pPr eaLnBrk="1" hangingPunct="1">
              <a:buFont typeface="Wingdings" panose="05000000000000000000" pitchFamily="2" charset="2"/>
              <a:buNone/>
            </a:pPr>
            <a:endParaRPr lang="en-US" altLang="en-US" sz="2000" b="1">
              <a:latin typeface="Courier New" panose="02070309020205020404" pitchFamily="49" charset="0"/>
            </a:endParaRPr>
          </a:p>
          <a:p>
            <a:pPr eaLnBrk="1" hangingPunct="1">
              <a:buFont typeface="Wingdings" panose="05000000000000000000" pitchFamily="2" charset="2"/>
              <a:buNone/>
            </a:pPr>
            <a:endParaRPr lang="en-US" altLang="en-US" sz="2000" b="1">
              <a:latin typeface="Courier New" panose="02070309020205020404" pitchFamily="49" charset="0"/>
            </a:endParaRPr>
          </a:p>
          <a:p>
            <a:pPr lvl="1" eaLnBrk="1" hangingPunct="1">
              <a:buFont typeface="Wingdings" panose="05000000000000000000" pitchFamily="2" charset="2"/>
              <a:buNone/>
            </a:pPr>
            <a:r>
              <a:rPr lang="en-US" altLang="en-US" sz="1800" b="1">
                <a:latin typeface="Courier New" panose="02070309020205020404" pitchFamily="49" charset="0"/>
              </a:rPr>
              <a:t>void *</a:t>
            </a:r>
            <a:r>
              <a:rPr lang="en-US" altLang="en-US" sz="1800" b="1">
                <a:solidFill>
                  <a:srgbClr val="0000FF"/>
                </a:solidFill>
                <a:latin typeface="Courier New" panose="02070309020205020404" pitchFamily="49" charset="0"/>
              </a:rPr>
              <a:t>consumer</a:t>
            </a:r>
            <a:r>
              <a:rPr lang="en-US" altLang="en-US" sz="1800" b="1">
                <a:latin typeface="Courier New" panose="02070309020205020404" pitchFamily="49" charset="0"/>
              </a:rPr>
              <a:t>(void *) </a:t>
            </a:r>
          </a:p>
          <a:p>
            <a:pPr lvl="1" eaLnBrk="1" hangingPunct="1">
              <a:buFont typeface="Wingdings" panose="05000000000000000000" pitchFamily="2" charset="2"/>
              <a:buNone/>
            </a:pPr>
            <a:r>
              <a:rPr lang="en-US" altLang="en-US" sz="1800" b="1">
                <a:latin typeface="Courier New" panose="02070309020205020404" pitchFamily="49" charset="0"/>
              </a:rPr>
              <a:t>{</a:t>
            </a:r>
          </a:p>
          <a:p>
            <a:pPr lvl="1" eaLnBrk="1" hangingPunct="1">
              <a:buFont typeface="Wingdings" panose="05000000000000000000" pitchFamily="2" charset="2"/>
              <a:buNone/>
            </a:pPr>
            <a:r>
              <a:rPr lang="en-US" altLang="en-US" sz="1800" b="1">
                <a:latin typeface="Courier New" panose="02070309020205020404" pitchFamily="49" charset="0"/>
              </a:rPr>
              <a:t>	while( !data_avail );</a:t>
            </a:r>
          </a:p>
          <a:p>
            <a:pPr lvl="1" eaLnBrk="1" hangingPunct="1">
              <a:buFont typeface="Wingdings" panose="05000000000000000000" pitchFamily="2" charset="2"/>
              <a:buNone/>
            </a:pPr>
            <a:r>
              <a:rPr lang="en-US" altLang="en-US" sz="1800" b="1">
                <a:latin typeface="Courier New" panose="02070309020205020404" pitchFamily="49" charset="0"/>
              </a:rPr>
              <a:t>		</a:t>
            </a:r>
            <a:r>
              <a:rPr lang="en-US" altLang="en-US" sz="1800" b="1">
                <a:solidFill>
                  <a:srgbClr val="FF0000"/>
                </a:solidFill>
                <a:latin typeface="Courier New" panose="02070309020205020404" pitchFamily="49" charset="0"/>
              </a:rPr>
              <a:t>/* do nothing </a:t>
            </a:r>
            <a:r>
              <a:rPr lang="en-US" altLang="en-US" sz="1800" b="1">
                <a:solidFill>
                  <a:srgbClr val="FF0000"/>
                </a:solidFill>
              </a:rPr>
              <a:t>–</a:t>
            </a:r>
            <a:r>
              <a:rPr lang="en-US" altLang="en-US" sz="1800" b="1">
                <a:solidFill>
                  <a:srgbClr val="FF0000"/>
                </a:solidFill>
                <a:latin typeface="Courier New" panose="02070309020205020404" pitchFamily="49" charset="0"/>
              </a:rPr>
              <a:t> keep looping!!*/</a:t>
            </a:r>
          </a:p>
          <a:p>
            <a:pPr lvl="1" eaLnBrk="1" hangingPunct="1">
              <a:buFont typeface="Wingdings" panose="05000000000000000000" pitchFamily="2" charset="2"/>
              <a:buNone/>
            </a:pPr>
            <a:r>
              <a:rPr lang="en-US" altLang="en-US" sz="1800" b="1">
                <a:solidFill>
                  <a:srgbClr val="0000FF"/>
                </a:solidFill>
                <a:latin typeface="Courier New" panose="02070309020205020404" pitchFamily="49" charset="0"/>
              </a:rPr>
              <a:t>	</a:t>
            </a:r>
          </a:p>
          <a:p>
            <a:pPr lvl="1" eaLnBrk="1" hangingPunct="1">
              <a:buFont typeface="Wingdings" panose="05000000000000000000" pitchFamily="2" charset="2"/>
              <a:buNone/>
            </a:pPr>
            <a:r>
              <a:rPr lang="en-US" altLang="en-US" sz="1800" b="1">
                <a:solidFill>
                  <a:srgbClr val="0000FF"/>
                </a:solidFill>
                <a:latin typeface="Courier New" panose="02070309020205020404" pitchFamily="49" charset="0"/>
              </a:rPr>
              <a:t>	Pthread_mutex_lock</a:t>
            </a:r>
            <a:r>
              <a:rPr lang="en-US" altLang="en-US" sz="1800" b="1">
                <a:latin typeface="Courier New" panose="02070309020205020404" pitchFamily="49" charset="0"/>
              </a:rPr>
              <a:t>(&amp;data_mutex);</a:t>
            </a:r>
            <a:endParaRPr lang="en-US" altLang="en-US" sz="1800" b="1">
              <a:solidFill>
                <a:srgbClr val="FF0000"/>
              </a:solidFill>
              <a:latin typeface="Courier New" panose="02070309020205020404" pitchFamily="49" charset="0"/>
            </a:endParaRPr>
          </a:p>
          <a:p>
            <a:pPr lvl="1" eaLnBrk="1" hangingPunct="1">
              <a:buFont typeface="Wingdings" panose="05000000000000000000" pitchFamily="2" charset="2"/>
              <a:buNone/>
            </a:pPr>
            <a:r>
              <a:rPr lang="en-US" altLang="en-US" sz="1800" b="1">
                <a:solidFill>
                  <a:srgbClr val="FF0000"/>
                </a:solidFill>
                <a:latin typeface="Courier New" panose="02070309020205020404" pitchFamily="49" charset="0"/>
              </a:rPr>
              <a:t>	</a:t>
            </a:r>
          </a:p>
          <a:p>
            <a:pPr lvl="1" eaLnBrk="1" hangingPunct="1">
              <a:buFont typeface="Wingdings" panose="05000000000000000000" pitchFamily="2" charset="2"/>
              <a:buNone/>
            </a:pPr>
            <a:r>
              <a:rPr lang="en-US" altLang="en-US" sz="1800" b="1">
                <a:solidFill>
                  <a:srgbClr val="FF0000"/>
                </a:solidFill>
                <a:latin typeface="Courier New" panose="02070309020205020404" pitchFamily="49" charset="0"/>
              </a:rPr>
              <a:t>	</a:t>
            </a:r>
            <a:r>
              <a:rPr lang="en-US" altLang="en-US" sz="1800" b="1">
                <a:latin typeface="Courier New" panose="02070309020205020404" pitchFamily="49" charset="0"/>
              </a:rPr>
              <a:t>Extract data from queue;</a:t>
            </a:r>
          </a:p>
          <a:p>
            <a:pPr lvl="1" eaLnBrk="1" hangingPunct="1">
              <a:buFont typeface="Wingdings" panose="05000000000000000000" pitchFamily="2" charset="2"/>
              <a:buNone/>
            </a:pPr>
            <a:r>
              <a:rPr lang="en-US" altLang="en-US" sz="1800" b="1">
                <a:latin typeface="Courier New" panose="02070309020205020404" pitchFamily="49" charset="0"/>
              </a:rPr>
              <a:t>	if (queue is empty)	</a:t>
            </a:r>
          </a:p>
          <a:p>
            <a:pPr lvl="1" eaLnBrk="1" hangingPunct="1">
              <a:buFont typeface="Wingdings" panose="05000000000000000000" pitchFamily="2" charset="2"/>
              <a:buNone/>
            </a:pPr>
            <a:r>
              <a:rPr lang="en-US" altLang="en-US" sz="1800" b="1">
                <a:latin typeface="Courier New" panose="02070309020205020404" pitchFamily="49" charset="0"/>
              </a:rPr>
              <a:t>			data_avail = 0;</a:t>
            </a:r>
          </a:p>
          <a:p>
            <a:pPr lvl="1" eaLnBrk="1" hangingPunct="1">
              <a:buFont typeface="Wingdings" panose="05000000000000000000" pitchFamily="2" charset="2"/>
              <a:buNone/>
            </a:pPr>
            <a:endParaRPr lang="en-US" altLang="en-US" sz="1800" b="1">
              <a:latin typeface="Courier New" panose="02070309020205020404" pitchFamily="49" charset="0"/>
            </a:endParaRPr>
          </a:p>
          <a:p>
            <a:pPr lvl="1" eaLnBrk="1" hangingPunct="1">
              <a:buFont typeface="Wingdings" panose="05000000000000000000" pitchFamily="2" charset="2"/>
              <a:buNone/>
            </a:pPr>
            <a:r>
              <a:rPr lang="en-US" altLang="en-US" sz="1800" b="1">
                <a:latin typeface="Courier New" panose="02070309020205020404" pitchFamily="49" charset="0"/>
              </a:rPr>
              <a:t>	</a:t>
            </a:r>
            <a:r>
              <a:rPr lang="en-US" altLang="en-US" sz="1800" b="1">
                <a:solidFill>
                  <a:srgbClr val="0000FF"/>
                </a:solidFill>
                <a:latin typeface="Courier New" panose="02070309020205020404" pitchFamily="49" charset="0"/>
              </a:rPr>
              <a:t>Pthread_mutex_unlock</a:t>
            </a:r>
            <a:r>
              <a:rPr lang="en-US" altLang="en-US" sz="1800" b="1">
                <a:latin typeface="Courier New" panose="02070309020205020404" pitchFamily="49" charset="0"/>
              </a:rPr>
              <a:t>(&amp;data_mutex);</a:t>
            </a:r>
          </a:p>
          <a:p>
            <a:pPr lvl="1" eaLnBrk="1" hangingPunct="1">
              <a:buFont typeface="Wingdings" panose="05000000000000000000" pitchFamily="2" charset="2"/>
              <a:buNone/>
            </a:pPr>
            <a:endParaRPr lang="en-US" altLang="en-US" sz="1800" b="1">
              <a:latin typeface="Courier New" panose="02070309020205020404" pitchFamily="49" charset="0"/>
            </a:endParaRPr>
          </a:p>
          <a:p>
            <a:pPr lvl="1" eaLnBrk="1" hangingPunct="1">
              <a:buFont typeface="Wingdings" panose="05000000000000000000" pitchFamily="2" charset="2"/>
              <a:buNone/>
            </a:pPr>
            <a:r>
              <a:rPr lang="en-US" altLang="en-US" sz="1800" b="1">
                <a:latin typeface="Courier New" panose="02070309020205020404" pitchFamily="49" charset="0"/>
              </a:rPr>
              <a:t>	consume_data();</a:t>
            </a:r>
          </a:p>
          <a:p>
            <a:pPr lvl="1" eaLnBrk="1" hangingPunct="1">
              <a:buFont typeface="Wingdings" panose="05000000000000000000" pitchFamily="2" charset="2"/>
              <a:buNone/>
            </a:pPr>
            <a:r>
              <a:rPr lang="en-US" altLang="en-US" sz="1800" b="1">
                <a:latin typeface="Courier New" panose="02070309020205020404" pitchFamily="49" charset="0"/>
              </a:rPr>
              <a:t>}</a:t>
            </a:r>
          </a:p>
        </p:txBody>
      </p:sp>
    </p:spTree>
    <p:extLst>
      <p:ext uri="{BB962C8B-B14F-4D97-AF65-F5344CB8AC3E}">
        <p14:creationId xmlns:p14="http://schemas.microsoft.com/office/powerpoint/2010/main" val="185981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Thread</a:t>
            </a:r>
            <a:endParaRPr lang="zh-TW" altLang="en-US" dirty="0"/>
          </a:p>
        </p:txBody>
      </p:sp>
      <p:sp>
        <p:nvSpPr>
          <p:cNvPr id="3" name="內容版面配置區 2"/>
          <p:cNvSpPr>
            <a:spLocks noGrp="1"/>
          </p:cNvSpPr>
          <p:nvPr>
            <p:ph idx="1"/>
          </p:nvPr>
        </p:nvSpPr>
        <p:spPr/>
        <p:txBody>
          <a:bodyPr/>
          <a:lstStyle/>
          <a:p>
            <a:r>
              <a:rPr lang="en-US" altLang="zh-TW" dirty="0"/>
              <a:t>Better, more abstract, more modular way of solving a problem</a:t>
            </a:r>
          </a:p>
          <a:p>
            <a:r>
              <a:rPr lang="en-US" altLang="zh-TW" dirty="0"/>
              <a:t>Separate computation from I/O</a:t>
            </a:r>
          </a:p>
          <a:p>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051" y="2892954"/>
            <a:ext cx="6492875" cy="37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圖片 3"/>
          <p:cNvPicPr>
            <a:picLocks noChangeAspect="1"/>
          </p:cNvPicPr>
          <p:nvPr/>
        </p:nvPicPr>
        <p:blipFill>
          <a:blip r:embed="rId3"/>
          <a:stretch>
            <a:fillRect/>
          </a:stretch>
        </p:blipFill>
        <p:spPr>
          <a:xfrm>
            <a:off x="7236946" y="2892954"/>
            <a:ext cx="4760819" cy="3329936"/>
          </a:xfrm>
          <a:prstGeom prst="rect">
            <a:avLst/>
          </a:prstGeom>
        </p:spPr>
      </p:pic>
    </p:spTree>
    <p:extLst>
      <p:ext uri="{BB962C8B-B14F-4D97-AF65-F5344CB8AC3E}">
        <p14:creationId xmlns:p14="http://schemas.microsoft.com/office/powerpoint/2010/main" val="32824490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1524000" y="0"/>
            <a:ext cx="9144000" cy="6858000"/>
          </a:xfrm>
          <a:solidFill>
            <a:schemeClr val="bg1"/>
          </a:solidFill>
        </p:spPr>
        <p:txBody>
          <a:bodyPr/>
          <a:lstStyle/>
          <a:p>
            <a:pPr eaLnBrk="1" hangingPunct="1">
              <a:buFont typeface="Wingdings" panose="05000000000000000000" pitchFamily="2" charset="2"/>
              <a:buNone/>
            </a:pPr>
            <a:endParaRPr lang="en-US" altLang="en-US" sz="1800" b="1">
              <a:latin typeface="Courier New" panose="02070309020205020404" pitchFamily="49" charset="0"/>
            </a:endParaRPr>
          </a:p>
          <a:p>
            <a:pPr lvl="1" eaLnBrk="1" hangingPunct="1">
              <a:buFont typeface="Wingdings" panose="05000000000000000000" pitchFamily="2" charset="2"/>
              <a:buNone/>
            </a:pPr>
            <a:r>
              <a:rPr lang="en-US" altLang="en-US" sz="1800" b="1">
                <a:latin typeface="Courier New" panose="02070309020205020404" pitchFamily="49" charset="0"/>
              </a:rPr>
              <a:t>int data_avail = 0;</a:t>
            </a:r>
          </a:p>
          <a:p>
            <a:pPr lvl="1" eaLnBrk="1" hangingPunct="1">
              <a:buFont typeface="Wingdings" panose="05000000000000000000" pitchFamily="2" charset="2"/>
              <a:buNone/>
            </a:pPr>
            <a:r>
              <a:rPr lang="en-US" altLang="en-US" sz="1800" b="1">
                <a:solidFill>
                  <a:srgbClr val="0000FF"/>
                </a:solidFill>
                <a:latin typeface="Courier New" panose="02070309020205020404" pitchFamily="49" charset="0"/>
              </a:rPr>
              <a:t>pthread_mutex_t</a:t>
            </a:r>
            <a:r>
              <a:rPr lang="en-US" altLang="en-US" sz="1800" b="1">
                <a:latin typeface="Courier New" panose="02070309020205020404" pitchFamily="49" charset="0"/>
              </a:rPr>
              <a:t> data_mutex = </a:t>
            </a:r>
            <a:r>
              <a:rPr lang="en-US" altLang="en-US" sz="1800" b="1">
                <a:solidFill>
                  <a:srgbClr val="0000FF"/>
                </a:solidFill>
                <a:latin typeface="Courier New" panose="02070309020205020404" pitchFamily="49" charset="0"/>
              </a:rPr>
              <a:t>PTHREAD_MUTEX_INITIALIZER</a:t>
            </a:r>
            <a:r>
              <a:rPr lang="en-US" altLang="en-US" sz="1800" b="1">
                <a:latin typeface="Courier New" panose="02070309020205020404" pitchFamily="49" charset="0"/>
              </a:rPr>
              <a:t>;</a:t>
            </a:r>
          </a:p>
          <a:p>
            <a:pPr lvl="1" eaLnBrk="1" hangingPunct="1">
              <a:buFont typeface="Wingdings" panose="05000000000000000000" pitchFamily="2" charset="2"/>
              <a:buNone/>
            </a:pPr>
            <a:r>
              <a:rPr lang="en-US" altLang="en-US" sz="1800" b="1">
                <a:solidFill>
                  <a:srgbClr val="0000FF"/>
                </a:solidFill>
                <a:latin typeface="Courier New" panose="02070309020205020404" pitchFamily="49" charset="0"/>
              </a:rPr>
              <a:t>pthread_cont_t</a:t>
            </a:r>
            <a:r>
              <a:rPr lang="en-US" altLang="en-US" sz="1800" b="1">
                <a:latin typeface="Courier New" panose="02070309020205020404" pitchFamily="49" charset="0"/>
              </a:rPr>
              <a:t> data_cond = </a:t>
            </a:r>
            <a:r>
              <a:rPr lang="en-US" altLang="en-US" sz="1800" b="1">
                <a:solidFill>
                  <a:srgbClr val="0000FF"/>
                </a:solidFill>
                <a:latin typeface="Courier New" panose="02070309020205020404" pitchFamily="49" charset="0"/>
              </a:rPr>
              <a:t>PTHREAD_COND_INITIALIZER</a:t>
            </a:r>
            <a:r>
              <a:rPr lang="en-US" altLang="en-US" sz="1800" b="1">
                <a:latin typeface="Courier New" panose="02070309020205020404" pitchFamily="49" charset="0"/>
              </a:rPr>
              <a:t>;</a:t>
            </a:r>
          </a:p>
          <a:p>
            <a:pPr lvl="1" eaLnBrk="1" hangingPunct="1">
              <a:buFont typeface="Wingdings" panose="05000000000000000000" pitchFamily="2" charset="2"/>
              <a:buNone/>
            </a:pPr>
            <a:endParaRPr lang="en-US" altLang="en-US" sz="1800" b="1">
              <a:latin typeface="Courier New" panose="02070309020205020404" pitchFamily="49" charset="0"/>
            </a:endParaRPr>
          </a:p>
          <a:p>
            <a:pPr lvl="1" eaLnBrk="1" hangingPunct="1">
              <a:buFont typeface="Wingdings" panose="05000000000000000000" pitchFamily="2" charset="2"/>
              <a:buNone/>
            </a:pPr>
            <a:r>
              <a:rPr lang="en-US" altLang="en-US" sz="1800" b="1">
                <a:latin typeface="Courier New" panose="02070309020205020404" pitchFamily="49" charset="0"/>
              </a:rPr>
              <a:t>void *</a:t>
            </a:r>
            <a:r>
              <a:rPr lang="en-US" altLang="en-US" sz="1800" b="1">
                <a:solidFill>
                  <a:srgbClr val="0000FF"/>
                </a:solidFill>
                <a:latin typeface="Courier New" panose="02070309020205020404" pitchFamily="49" charset="0"/>
              </a:rPr>
              <a:t>producer</a:t>
            </a:r>
            <a:r>
              <a:rPr lang="en-US" altLang="en-US" sz="1800" b="1">
                <a:latin typeface="Courier New" panose="02070309020205020404" pitchFamily="49" charset="0"/>
              </a:rPr>
              <a:t>(void *) </a:t>
            </a:r>
          </a:p>
          <a:p>
            <a:pPr lvl="1" eaLnBrk="1" hangingPunct="1">
              <a:buFont typeface="Wingdings" panose="05000000000000000000" pitchFamily="2" charset="2"/>
              <a:buNone/>
            </a:pPr>
            <a:r>
              <a:rPr lang="en-US" altLang="en-US" sz="1800" b="1">
                <a:latin typeface="Courier New" panose="02070309020205020404" pitchFamily="49" charset="0"/>
              </a:rPr>
              <a:t>{</a:t>
            </a:r>
          </a:p>
          <a:p>
            <a:pPr lvl="1" eaLnBrk="1" hangingPunct="1">
              <a:buFont typeface="Wingdings" panose="05000000000000000000" pitchFamily="2" charset="2"/>
              <a:buNone/>
            </a:pPr>
            <a:r>
              <a:rPr lang="en-US" altLang="en-US" sz="1800" b="1">
                <a:latin typeface="Courier New" panose="02070309020205020404" pitchFamily="49" charset="0"/>
              </a:rPr>
              <a:t>	</a:t>
            </a:r>
            <a:r>
              <a:rPr lang="en-US" altLang="en-US" sz="1800" b="1">
                <a:solidFill>
                  <a:srgbClr val="0000FF"/>
                </a:solidFill>
                <a:latin typeface="Courier New" panose="02070309020205020404" pitchFamily="49" charset="0"/>
              </a:rPr>
              <a:t>Pthread_mutex_lock</a:t>
            </a:r>
            <a:r>
              <a:rPr lang="en-US" altLang="en-US" sz="1800" b="1">
                <a:latin typeface="Courier New" panose="02070309020205020404" pitchFamily="49" charset="0"/>
              </a:rPr>
              <a:t>(&amp;data_mutex);</a:t>
            </a:r>
          </a:p>
          <a:p>
            <a:pPr lvl="1" eaLnBrk="1" hangingPunct="1">
              <a:buFont typeface="Wingdings" panose="05000000000000000000" pitchFamily="2" charset="2"/>
              <a:buNone/>
            </a:pPr>
            <a:endParaRPr lang="en-US" altLang="en-US" sz="1800" b="1">
              <a:latin typeface="Courier New" panose="02070309020205020404" pitchFamily="49" charset="0"/>
            </a:endParaRPr>
          </a:p>
          <a:p>
            <a:pPr lvl="1" eaLnBrk="1" hangingPunct="1">
              <a:buFont typeface="Wingdings" panose="05000000000000000000" pitchFamily="2" charset="2"/>
              <a:buNone/>
            </a:pPr>
            <a:r>
              <a:rPr lang="en-US" altLang="en-US" sz="1800" b="1">
                <a:latin typeface="Courier New" panose="02070309020205020404" pitchFamily="49" charset="0"/>
              </a:rPr>
              <a:t>	Produce data</a:t>
            </a:r>
            <a:endParaRPr lang="en-US" altLang="en-US" sz="1800" b="1">
              <a:solidFill>
                <a:srgbClr val="FF0000"/>
              </a:solidFill>
              <a:latin typeface="Courier New" panose="02070309020205020404" pitchFamily="49" charset="0"/>
            </a:endParaRPr>
          </a:p>
          <a:p>
            <a:pPr lvl="1" eaLnBrk="1" hangingPunct="1">
              <a:buFont typeface="Wingdings" panose="05000000000000000000" pitchFamily="2" charset="2"/>
              <a:buNone/>
            </a:pPr>
            <a:endParaRPr lang="en-US" altLang="en-US" sz="1800" b="1">
              <a:solidFill>
                <a:srgbClr val="FF0000"/>
              </a:solidFill>
              <a:latin typeface="Courier New" panose="02070309020205020404" pitchFamily="49" charset="0"/>
            </a:endParaRPr>
          </a:p>
          <a:p>
            <a:pPr lvl="1" eaLnBrk="1" hangingPunct="1">
              <a:buFont typeface="Wingdings" panose="05000000000000000000" pitchFamily="2" charset="2"/>
              <a:buNone/>
            </a:pPr>
            <a:r>
              <a:rPr lang="en-US" altLang="en-US" sz="1800" b="1">
                <a:latin typeface="Courier New" panose="02070309020205020404" pitchFamily="49" charset="0"/>
              </a:rPr>
              <a:t>	Insert data into queue;</a:t>
            </a:r>
          </a:p>
          <a:p>
            <a:pPr lvl="1" eaLnBrk="1" hangingPunct="1">
              <a:buFont typeface="Wingdings" panose="05000000000000000000" pitchFamily="2" charset="2"/>
              <a:buNone/>
            </a:pPr>
            <a:r>
              <a:rPr lang="en-US" altLang="en-US" sz="1800" b="1">
                <a:latin typeface="Courier New" panose="02070309020205020404" pitchFamily="49" charset="0"/>
              </a:rPr>
              <a:t>	data_avail = 1;</a:t>
            </a:r>
          </a:p>
          <a:p>
            <a:pPr lvl="1" eaLnBrk="1" hangingPunct="1">
              <a:buFont typeface="Wingdings" panose="05000000000000000000" pitchFamily="2" charset="2"/>
              <a:buNone/>
            </a:pPr>
            <a:endParaRPr lang="en-US" altLang="en-US" sz="1800" b="1">
              <a:latin typeface="Courier New" panose="02070309020205020404" pitchFamily="49" charset="0"/>
            </a:endParaRPr>
          </a:p>
          <a:p>
            <a:pPr lvl="1" eaLnBrk="1" hangingPunct="1">
              <a:buFont typeface="Wingdings" panose="05000000000000000000" pitchFamily="2" charset="2"/>
              <a:buNone/>
            </a:pPr>
            <a:r>
              <a:rPr lang="en-US" altLang="en-US" sz="1800" b="1">
                <a:latin typeface="Courier New" panose="02070309020205020404" pitchFamily="49" charset="0"/>
              </a:rPr>
              <a:t>	</a:t>
            </a:r>
            <a:r>
              <a:rPr lang="en-US" altLang="en-US" sz="1800" b="1">
                <a:solidFill>
                  <a:srgbClr val="0000FF"/>
                </a:solidFill>
                <a:latin typeface="Courier New" panose="02070309020205020404" pitchFamily="49" charset="0"/>
              </a:rPr>
              <a:t>Pthread_cond_signal</a:t>
            </a:r>
            <a:r>
              <a:rPr lang="en-US" altLang="en-US" sz="1800" b="1">
                <a:latin typeface="Courier New" panose="02070309020205020404" pitchFamily="49" charset="0"/>
              </a:rPr>
              <a:t>(&amp;data_cond);</a:t>
            </a:r>
          </a:p>
          <a:p>
            <a:pPr lvl="1" eaLnBrk="1" hangingPunct="1">
              <a:buFont typeface="Wingdings" panose="05000000000000000000" pitchFamily="2" charset="2"/>
              <a:buNone/>
            </a:pPr>
            <a:endParaRPr lang="en-US" altLang="en-US" sz="1800" b="1">
              <a:latin typeface="Courier New" panose="02070309020205020404" pitchFamily="49" charset="0"/>
            </a:endParaRPr>
          </a:p>
          <a:p>
            <a:pPr lvl="1" eaLnBrk="1" hangingPunct="1">
              <a:buFont typeface="Wingdings" panose="05000000000000000000" pitchFamily="2" charset="2"/>
              <a:buNone/>
            </a:pPr>
            <a:r>
              <a:rPr lang="en-US" altLang="en-US" sz="1800" b="1">
                <a:latin typeface="Courier New" panose="02070309020205020404" pitchFamily="49" charset="0"/>
              </a:rPr>
              <a:t>	</a:t>
            </a:r>
            <a:r>
              <a:rPr lang="en-US" altLang="en-US" sz="1800" b="1">
                <a:solidFill>
                  <a:srgbClr val="0000FF"/>
                </a:solidFill>
                <a:latin typeface="Courier New" panose="02070309020205020404" pitchFamily="49" charset="0"/>
              </a:rPr>
              <a:t>Pthread_mutex_unlock</a:t>
            </a:r>
            <a:r>
              <a:rPr lang="en-US" altLang="en-US" sz="1800" b="1">
                <a:latin typeface="Courier New" panose="02070309020205020404" pitchFamily="49" charset="0"/>
              </a:rPr>
              <a:t>(&amp;data_mutex);</a:t>
            </a:r>
          </a:p>
          <a:p>
            <a:pPr lvl="1" eaLnBrk="1" hangingPunct="1">
              <a:buFont typeface="Wingdings" panose="05000000000000000000" pitchFamily="2" charset="2"/>
              <a:buNone/>
            </a:pPr>
            <a:endParaRPr lang="en-US" altLang="en-US" sz="1800" b="1">
              <a:latin typeface="Courier New" panose="02070309020205020404" pitchFamily="49" charset="0"/>
            </a:endParaRPr>
          </a:p>
          <a:p>
            <a:pPr lvl="1" eaLnBrk="1" hangingPunct="1">
              <a:buFont typeface="Wingdings" panose="05000000000000000000" pitchFamily="2" charset="2"/>
              <a:buNone/>
            </a:pPr>
            <a:r>
              <a:rPr lang="en-US" altLang="en-US" sz="1800" b="1">
                <a:latin typeface="Courier New" panose="02070309020205020404" pitchFamily="49" charset="0"/>
              </a:rPr>
              <a:t>}</a:t>
            </a:r>
          </a:p>
        </p:txBody>
      </p:sp>
    </p:spTree>
    <p:extLst>
      <p:ext uri="{BB962C8B-B14F-4D97-AF65-F5344CB8AC3E}">
        <p14:creationId xmlns:p14="http://schemas.microsoft.com/office/powerpoint/2010/main" val="36682663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1524000" y="0"/>
            <a:ext cx="9144000" cy="6858000"/>
          </a:xfrm>
          <a:solidFill>
            <a:schemeClr val="bg1"/>
          </a:solidFill>
        </p:spPr>
        <p:txBody>
          <a:bodyPr/>
          <a:lstStyle/>
          <a:p>
            <a:pPr eaLnBrk="1" hangingPunct="1">
              <a:buFont typeface="Wingdings" panose="05000000000000000000" pitchFamily="2" charset="2"/>
              <a:buNone/>
            </a:pPr>
            <a:endParaRPr lang="en-US" altLang="en-US" sz="2400" b="1">
              <a:latin typeface="Courier New" panose="02070309020205020404" pitchFamily="49" charset="0"/>
            </a:endParaRPr>
          </a:p>
          <a:p>
            <a:pPr lvl="1" eaLnBrk="1" hangingPunct="1">
              <a:buFont typeface="Wingdings" panose="05000000000000000000" pitchFamily="2" charset="2"/>
              <a:buNone/>
            </a:pPr>
            <a:r>
              <a:rPr lang="en-US" altLang="en-US" sz="2000" b="1">
                <a:latin typeface="Courier New" panose="02070309020205020404" pitchFamily="49" charset="0"/>
              </a:rPr>
              <a:t>void *</a:t>
            </a:r>
            <a:r>
              <a:rPr lang="en-US" altLang="en-US" sz="2000" b="1">
                <a:solidFill>
                  <a:srgbClr val="0000FF"/>
                </a:solidFill>
                <a:latin typeface="Courier New" panose="02070309020205020404" pitchFamily="49" charset="0"/>
              </a:rPr>
              <a:t>consumer</a:t>
            </a:r>
            <a:r>
              <a:rPr lang="en-US" altLang="en-US" sz="2000" b="1">
                <a:latin typeface="Courier New" panose="02070309020205020404" pitchFamily="49" charset="0"/>
              </a:rPr>
              <a:t>(void *) </a:t>
            </a:r>
          </a:p>
          <a:p>
            <a:pPr lvl="1" eaLnBrk="1" hangingPunct="1">
              <a:buFont typeface="Wingdings" panose="05000000000000000000" pitchFamily="2" charset="2"/>
              <a:buNone/>
            </a:pPr>
            <a:r>
              <a:rPr lang="en-US" altLang="en-US" sz="2000" b="1">
                <a:latin typeface="Courier New" panose="02070309020205020404" pitchFamily="49" charset="0"/>
              </a:rPr>
              <a:t>{</a:t>
            </a:r>
          </a:p>
          <a:p>
            <a:pPr lvl="1"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solidFill>
                  <a:srgbClr val="0000FF"/>
                </a:solidFill>
                <a:latin typeface="Courier New" panose="02070309020205020404" pitchFamily="49" charset="0"/>
              </a:rPr>
              <a:t>Pthread_mutex_lock</a:t>
            </a:r>
            <a:r>
              <a:rPr lang="en-US" altLang="en-US" sz="2000" b="1">
                <a:latin typeface="Courier New" panose="02070309020205020404" pitchFamily="49" charset="0"/>
              </a:rPr>
              <a:t>(&amp;data_mutex);</a:t>
            </a:r>
          </a:p>
          <a:p>
            <a:pPr lvl="1" eaLnBrk="1" hangingPunct="1">
              <a:buFont typeface="Wingdings" panose="05000000000000000000" pitchFamily="2" charset="2"/>
              <a:buNone/>
            </a:pPr>
            <a:endParaRPr lang="en-US" altLang="en-US" sz="2000" b="1">
              <a:latin typeface="Courier New" panose="02070309020205020404" pitchFamily="49" charset="0"/>
            </a:endParaRPr>
          </a:p>
          <a:p>
            <a:pPr lvl="1" eaLnBrk="1" hangingPunct="1">
              <a:buFont typeface="Wingdings" panose="05000000000000000000" pitchFamily="2" charset="2"/>
              <a:buNone/>
            </a:pPr>
            <a:r>
              <a:rPr lang="en-US" altLang="en-US" sz="2000" b="1">
                <a:latin typeface="Courier New" panose="02070309020205020404" pitchFamily="49" charset="0"/>
              </a:rPr>
              <a:t>	while( !data_avail ) {</a:t>
            </a:r>
          </a:p>
          <a:p>
            <a:pPr lvl="1"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solidFill>
                  <a:srgbClr val="FF0000"/>
                </a:solidFill>
                <a:latin typeface="Courier New" panose="02070309020205020404" pitchFamily="49" charset="0"/>
              </a:rPr>
              <a:t>/* sleep on condition variable*/</a:t>
            </a:r>
          </a:p>
          <a:p>
            <a:pPr lvl="1"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solidFill>
                  <a:srgbClr val="0000FF"/>
                </a:solidFill>
                <a:latin typeface="Courier New" panose="02070309020205020404" pitchFamily="49" charset="0"/>
              </a:rPr>
              <a:t>Pthread_cond_wait</a:t>
            </a:r>
            <a:r>
              <a:rPr lang="en-US" altLang="en-US" sz="2000" b="1">
                <a:latin typeface="Courier New" panose="02070309020205020404" pitchFamily="49" charset="0"/>
              </a:rPr>
              <a:t>(&amp;data_cond, &amp;data_mutex);</a:t>
            </a:r>
          </a:p>
          <a:p>
            <a:pPr lvl="2" eaLnBrk="1" hangingPunct="1">
              <a:buFont typeface="Wingdings" panose="05000000000000000000" pitchFamily="2" charset="2"/>
              <a:buNone/>
            </a:pPr>
            <a:r>
              <a:rPr lang="en-US" altLang="en-US" sz="1800" b="1">
                <a:latin typeface="Courier New" panose="02070309020205020404" pitchFamily="49" charset="0"/>
              </a:rPr>
              <a:t>}</a:t>
            </a:r>
          </a:p>
          <a:p>
            <a:pPr lvl="2" eaLnBrk="1" hangingPunct="1">
              <a:buFont typeface="Wingdings" panose="05000000000000000000" pitchFamily="2" charset="2"/>
              <a:buNone/>
            </a:pPr>
            <a:endParaRPr lang="en-US" altLang="en-US" sz="1200" b="1">
              <a:latin typeface="Courier New" panose="02070309020205020404" pitchFamily="49" charset="0"/>
            </a:endParaRPr>
          </a:p>
          <a:p>
            <a:pPr lvl="1" eaLnBrk="1" hangingPunct="1">
              <a:buFont typeface="Wingdings" panose="05000000000000000000" pitchFamily="2" charset="2"/>
              <a:buNone/>
            </a:pPr>
            <a:r>
              <a:rPr lang="en-US" altLang="en-US" b="1">
                <a:solidFill>
                  <a:srgbClr val="FF0000"/>
                </a:solidFill>
                <a:latin typeface="Courier New" panose="02070309020205020404" pitchFamily="49" charset="0"/>
              </a:rPr>
              <a:t>	</a:t>
            </a:r>
            <a:r>
              <a:rPr lang="en-US" altLang="en-US" sz="2000" b="1">
                <a:solidFill>
                  <a:srgbClr val="FF0000"/>
                </a:solidFill>
                <a:latin typeface="Courier New" panose="02070309020205020404" pitchFamily="49" charset="0"/>
              </a:rPr>
              <a:t>/* woken up */</a:t>
            </a:r>
          </a:p>
          <a:p>
            <a:pPr lvl="1" eaLnBrk="1" hangingPunct="1">
              <a:buFont typeface="Wingdings" panose="05000000000000000000" pitchFamily="2" charset="2"/>
              <a:buNone/>
            </a:pPr>
            <a:r>
              <a:rPr lang="en-US" altLang="en-US" sz="2000" b="1">
                <a:solidFill>
                  <a:srgbClr val="FF0000"/>
                </a:solidFill>
                <a:latin typeface="Courier New" panose="02070309020205020404" pitchFamily="49" charset="0"/>
              </a:rPr>
              <a:t>	</a:t>
            </a:r>
            <a:r>
              <a:rPr lang="en-US" altLang="en-US" sz="2000" b="1">
                <a:latin typeface="Courier New" panose="02070309020205020404" pitchFamily="49" charset="0"/>
              </a:rPr>
              <a:t>Extract data from queue;</a:t>
            </a:r>
          </a:p>
          <a:p>
            <a:pPr lvl="1" eaLnBrk="1" hangingPunct="1">
              <a:buFont typeface="Wingdings" panose="05000000000000000000" pitchFamily="2" charset="2"/>
              <a:buNone/>
            </a:pPr>
            <a:r>
              <a:rPr lang="en-US" altLang="en-US" sz="2000" b="1">
                <a:latin typeface="Courier New" panose="02070309020205020404" pitchFamily="49" charset="0"/>
              </a:rPr>
              <a:t>	if (queue is empty)	</a:t>
            </a:r>
          </a:p>
          <a:p>
            <a:pPr lvl="1" eaLnBrk="1" hangingPunct="1">
              <a:buFont typeface="Wingdings" panose="05000000000000000000" pitchFamily="2" charset="2"/>
              <a:buNone/>
            </a:pPr>
            <a:r>
              <a:rPr lang="en-US" altLang="en-US" sz="2000" b="1">
                <a:latin typeface="Courier New" panose="02070309020205020404" pitchFamily="49" charset="0"/>
              </a:rPr>
              <a:t>			data_avail = 0;</a:t>
            </a:r>
          </a:p>
          <a:p>
            <a:pPr lvl="1" eaLnBrk="1" hangingPunct="1">
              <a:buFont typeface="Wingdings" panose="05000000000000000000" pitchFamily="2" charset="2"/>
              <a:buNone/>
            </a:pPr>
            <a:endParaRPr lang="en-US" altLang="en-US" sz="1000" b="1">
              <a:latin typeface="Courier New" panose="02070309020205020404" pitchFamily="49" charset="0"/>
            </a:endParaRPr>
          </a:p>
          <a:p>
            <a:pPr lvl="1"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solidFill>
                  <a:srgbClr val="0000FF"/>
                </a:solidFill>
                <a:latin typeface="Courier New" panose="02070309020205020404" pitchFamily="49" charset="0"/>
              </a:rPr>
              <a:t>Pthread_mutex_unlock</a:t>
            </a:r>
            <a:r>
              <a:rPr lang="en-US" altLang="en-US" sz="2000" b="1">
                <a:latin typeface="Courier New" panose="02070309020205020404" pitchFamily="49" charset="0"/>
              </a:rPr>
              <a:t>(&amp;data_mutex);</a:t>
            </a:r>
          </a:p>
          <a:p>
            <a:pPr lvl="1" eaLnBrk="1" hangingPunct="1">
              <a:buFont typeface="Wingdings" panose="05000000000000000000" pitchFamily="2" charset="2"/>
              <a:buNone/>
            </a:pPr>
            <a:endParaRPr lang="en-US" altLang="en-US" sz="800" b="1">
              <a:latin typeface="Courier New" panose="02070309020205020404" pitchFamily="49" charset="0"/>
            </a:endParaRPr>
          </a:p>
          <a:p>
            <a:pPr lvl="1" eaLnBrk="1" hangingPunct="1">
              <a:buFont typeface="Wingdings" panose="05000000000000000000" pitchFamily="2" charset="2"/>
              <a:buNone/>
            </a:pPr>
            <a:r>
              <a:rPr lang="en-US" altLang="en-US" sz="2000" b="1">
                <a:latin typeface="Courier New" panose="02070309020205020404" pitchFamily="49" charset="0"/>
              </a:rPr>
              <a:t>	consume_data();</a:t>
            </a:r>
          </a:p>
          <a:p>
            <a:pPr lvl="1" eaLnBrk="1" hangingPunct="1">
              <a:buFont typeface="Wingdings" panose="05000000000000000000" pitchFamily="2" charset="2"/>
              <a:buNone/>
            </a:pPr>
            <a:r>
              <a:rPr lang="en-US" altLang="en-US" sz="2000" b="1">
                <a:latin typeface="Courier New" panose="02070309020205020404" pitchFamily="49" charset="0"/>
              </a:rPr>
              <a:t>}</a:t>
            </a:r>
          </a:p>
        </p:txBody>
      </p:sp>
    </p:spTree>
    <p:extLst>
      <p:ext uri="{BB962C8B-B14F-4D97-AF65-F5344CB8AC3E}">
        <p14:creationId xmlns:p14="http://schemas.microsoft.com/office/powerpoint/2010/main" val="1629621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24606"/>
            <a:ext cx="10515600" cy="1325563"/>
          </a:xfrm>
        </p:spPr>
        <p:txBody>
          <a:bodyPr>
            <a:normAutofit/>
          </a:bodyPr>
          <a:lstStyle/>
          <a:p>
            <a:r>
              <a:rPr lang="en-US" altLang="ko-KR" b="1" dirty="0">
                <a:solidFill>
                  <a:srgbClr val="0070C0"/>
                </a:solidFill>
                <a:latin typeface="Times New Roman" panose="02020603050405020304" pitchFamily="18" charset="0"/>
                <a:cs typeface="Times New Roman" panose="02020603050405020304" pitchFamily="18" charset="0"/>
              </a:rPr>
              <a:t>Semaphores</a:t>
            </a:r>
          </a:p>
        </p:txBody>
      </p:sp>
      <p:sp>
        <p:nvSpPr>
          <p:cNvPr id="459779" name="Rectangle 3"/>
          <p:cNvSpPr>
            <a:spLocks noGrp="1" noChangeArrowheads="1"/>
          </p:cNvSpPr>
          <p:nvPr>
            <p:ph type="body" idx="1"/>
          </p:nvPr>
        </p:nvSpPr>
        <p:spPr>
          <a:xfrm>
            <a:off x="1716088" y="1066800"/>
            <a:ext cx="8610600" cy="5424488"/>
          </a:xfrm>
        </p:spPr>
        <p:txBody>
          <a:bodyPr>
            <a:normAutofit lnSpcReduction="10000"/>
          </a:bodyPr>
          <a:lstStyle/>
          <a:p>
            <a:pPr>
              <a:spcBef>
                <a:spcPct val="25000"/>
              </a:spcBef>
            </a:pPr>
            <a:r>
              <a:rPr lang="en-US" altLang="ko-KR" dirty="0">
                <a:ea typeface="굴림" panose="020B0600000101010101" pitchFamily="34" charset="-127"/>
              </a:rPr>
              <a:t>Semaphores are a kind of generalized lock</a:t>
            </a:r>
          </a:p>
          <a:p>
            <a:pPr lvl="1">
              <a:spcBef>
                <a:spcPct val="25000"/>
              </a:spcBef>
            </a:pPr>
            <a:r>
              <a:rPr lang="en-US" altLang="ko-KR" dirty="0">
                <a:ea typeface="굴림" panose="020B0600000101010101" pitchFamily="34" charset="-127"/>
              </a:rPr>
              <a:t>First defined by </a:t>
            </a:r>
            <a:r>
              <a:rPr lang="en-US" altLang="ko-KR" dirty="0" err="1">
                <a:ea typeface="굴림" panose="020B0600000101010101" pitchFamily="34" charset="-127"/>
              </a:rPr>
              <a:t>Dijkstra</a:t>
            </a:r>
            <a:r>
              <a:rPr lang="en-US" altLang="ko-KR" dirty="0">
                <a:ea typeface="굴림" panose="020B0600000101010101" pitchFamily="34" charset="-127"/>
              </a:rPr>
              <a:t> in late 60s</a:t>
            </a:r>
          </a:p>
          <a:p>
            <a:pPr lvl="1">
              <a:spcBef>
                <a:spcPct val="25000"/>
              </a:spcBef>
            </a:pPr>
            <a:r>
              <a:rPr lang="en-US" altLang="ko-KR" dirty="0">
                <a:ea typeface="굴림" panose="020B0600000101010101" pitchFamily="34" charset="-127"/>
              </a:rPr>
              <a:t>Main synchronization primitive used in original UNIX</a:t>
            </a:r>
          </a:p>
          <a:p>
            <a:pPr lvl="1">
              <a:spcBef>
                <a:spcPct val="25000"/>
              </a:spcBef>
            </a:pPr>
            <a:endParaRPr lang="en-US" altLang="ko-KR" dirty="0">
              <a:ea typeface="굴림" panose="020B0600000101010101" pitchFamily="34" charset="-127"/>
            </a:endParaRPr>
          </a:p>
          <a:p>
            <a:pPr>
              <a:spcBef>
                <a:spcPct val="25000"/>
              </a:spcBef>
            </a:pPr>
            <a:r>
              <a:rPr lang="en-US" altLang="ko-KR" dirty="0">
                <a:ea typeface="굴림" panose="020B0600000101010101" pitchFamily="34" charset="-127"/>
              </a:rPr>
              <a:t>Definition: a Semaphore has a non-negative integer value and supports the following two operations:</a:t>
            </a:r>
          </a:p>
          <a:p>
            <a:pPr lvl="1">
              <a:spcBef>
                <a:spcPct val="25000"/>
              </a:spcBef>
            </a:pPr>
            <a:r>
              <a:rPr lang="en-US" altLang="ko-KR" dirty="0">
                <a:solidFill>
                  <a:schemeClr val="hlink"/>
                </a:solidFill>
                <a:ea typeface="굴림" panose="020B0600000101010101" pitchFamily="34" charset="-127"/>
              </a:rPr>
              <a:t>P():</a:t>
            </a:r>
            <a:r>
              <a:rPr lang="en-US" altLang="ko-KR" dirty="0">
                <a:ea typeface="굴림" panose="020B0600000101010101" pitchFamily="34" charset="-127"/>
              </a:rPr>
              <a:t> an atomic operation that waits for semaphore to become positive, then decrements it by </a:t>
            </a:r>
            <a:r>
              <a:rPr lang="en-US" altLang="ko-KR" dirty="0" smtClean="0">
                <a:ea typeface="굴림" panose="020B0600000101010101" pitchFamily="34" charset="-127"/>
              </a:rPr>
              <a:t>1</a:t>
            </a:r>
            <a:r>
              <a:rPr lang="zh-TW" altLang="en-US" dirty="0">
                <a:ea typeface="굴림" panose="020B0600000101010101" pitchFamily="34" charset="-127"/>
              </a:rPr>
              <a:t>等待信號量變為正數的原子操作，然後將其減</a:t>
            </a:r>
            <a:r>
              <a:rPr lang="en-US" altLang="zh-TW" dirty="0">
                <a:ea typeface="굴림" panose="020B0600000101010101" pitchFamily="34" charset="-127"/>
              </a:rPr>
              <a:t>1</a:t>
            </a:r>
          </a:p>
          <a:p>
            <a:pPr lvl="2">
              <a:spcBef>
                <a:spcPct val="25000"/>
              </a:spcBef>
            </a:pPr>
            <a:r>
              <a:rPr lang="en-US" altLang="ko-KR" dirty="0" smtClean="0">
                <a:ea typeface="굴림" panose="020B0600000101010101" pitchFamily="34" charset="-127"/>
              </a:rPr>
              <a:t>Think </a:t>
            </a:r>
            <a:r>
              <a:rPr lang="en-US" altLang="ko-KR" dirty="0">
                <a:ea typeface="굴림" panose="020B0600000101010101" pitchFamily="34" charset="-127"/>
              </a:rPr>
              <a:t>of this as the wait() </a:t>
            </a:r>
            <a:r>
              <a:rPr lang="en-US" altLang="ko-KR" dirty="0" smtClean="0">
                <a:ea typeface="굴림" panose="020B0600000101010101" pitchFamily="34" charset="-127"/>
              </a:rPr>
              <a:t>operation</a:t>
            </a:r>
            <a:r>
              <a:rPr lang="zh-TW" altLang="en-US" dirty="0">
                <a:ea typeface="굴림" panose="020B0600000101010101" pitchFamily="34" charset="-127"/>
              </a:rPr>
              <a:t>可以將其視為</a:t>
            </a:r>
            <a:r>
              <a:rPr lang="en-US" altLang="zh-TW" dirty="0">
                <a:ea typeface="굴림" panose="020B0600000101010101" pitchFamily="34" charset="-127"/>
              </a:rPr>
              <a:t>wait</a:t>
            </a:r>
            <a:r>
              <a:rPr lang="zh-TW" altLang="en-US" dirty="0">
                <a:ea typeface="굴림" panose="020B0600000101010101" pitchFamily="34" charset="-127"/>
              </a:rPr>
              <a:t>（）操作</a:t>
            </a:r>
            <a:endParaRPr lang="en-US" altLang="ko-KR" dirty="0">
              <a:ea typeface="굴림" panose="020B0600000101010101" pitchFamily="34" charset="-127"/>
            </a:endParaRPr>
          </a:p>
          <a:p>
            <a:pPr lvl="2">
              <a:spcBef>
                <a:spcPct val="25000"/>
              </a:spcBef>
            </a:pPr>
            <a:endParaRPr lang="en-US" altLang="ko-KR" dirty="0">
              <a:ea typeface="굴림" panose="020B0600000101010101" pitchFamily="34" charset="-127"/>
            </a:endParaRPr>
          </a:p>
          <a:p>
            <a:pPr lvl="1">
              <a:spcBef>
                <a:spcPct val="25000"/>
              </a:spcBef>
            </a:pPr>
            <a:r>
              <a:rPr lang="en-US" altLang="ko-KR" dirty="0">
                <a:solidFill>
                  <a:schemeClr val="hlink"/>
                </a:solidFill>
                <a:ea typeface="굴림" panose="020B0600000101010101" pitchFamily="34" charset="-127"/>
              </a:rPr>
              <a:t>V():</a:t>
            </a:r>
            <a:r>
              <a:rPr lang="en-US" altLang="ko-KR" dirty="0">
                <a:ea typeface="굴림" panose="020B0600000101010101" pitchFamily="34" charset="-127"/>
              </a:rPr>
              <a:t> an atomic operation that increments the semaphore by 1, waking up a waiting P, if </a:t>
            </a:r>
            <a:r>
              <a:rPr lang="en-US" altLang="ko-KR" dirty="0" smtClean="0">
                <a:ea typeface="굴림" panose="020B0600000101010101" pitchFamily="34" charset="-127"/>
              </a:rPr>
              <a:t>any</a:t>
            </a:r>
            <a:r>
              <a:rPr lang="zh-TW" altLang="en-US" dirty="0">
                <a:ea typeface="굴림" panose="020B0600000101010101" pitchFamily="34" charset="-127"/>
              </a:rPr>
              <a:t>它將信號量遞增</a:t>
            </a:r>
            <a:r>
              <a:rPr lang="en-US" altLang="zh-TW" dirty="0">
                <a:ea typeface="굴림" panose="020B0600000101010101" pitchFamily="34" charset="-127"/>
              </a:rPr>
              <a:t>1</a:t>
            </a:r>
            <a:endParaRPr lang="en-US" altLang="ko-KR" dirty="0">
              <a:ea typeface="굴림" panose="020B0600000101010101" pitchFamily="34" charset="-127"/>
            </a:endParaRPr>
          </a:p>
          <a:p>
            <a:pPr lvl="2">
              <a:spcBef>
                <a:spcPct val="25000"/>
              </a:spcBef>
            </a:pPr>
            <a:r>
              <a:rPr lang="en-US" altLang="ko-KR" dirty="0">
                <a:ea typeface="굴림" panose="020B0600000101010101" pitchFamily="34" charset="-127"/>
              </a:rPr>
              <a:t>This of this as the signal() operation</a:t>
            </a:r>
          </a:p>
        </p:txBody>
      </p:sp>
      <p:pic>
        <p:nvPicPr>
          <p:cNvPr id="24580" name="Picture 20" descr="MCj03641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9801" y="228601"/>
            <a:ext cx="473075" cy="917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941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32004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4000501" y="5943600"/>
            <a:ext cx="9437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4000501" y="5943600"/>
            <a:ext cx="9437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Value=1</a:t>
            </a:r>
          </a:p>
        </p:txBody>
      </p:sp>
      <p:sp>
        <p:nvSpPr>
          <p:cNvPr id="512005" name="Text Box 5"/>
          <p:cNvSpPr txBox="1">
            <a:spLocks noChangeArrowheads="1"/>
          </p:cNvSpPr>
          <p:nvPr/>
        </p:nvSpPr>
        <p:spPr bwMode="auto">
          <a:xfrm>
            <a:off x="4000501" y="5943600"/>
            <a:ext cx="9437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a:xfrm>
            <a:off x="711200" y="-185738"/>
            <a:ext cx="10515600" cy="1325563"/>
          </a:xfrm>
        </p:spPr>
        <p:txBody>
          <a:bodyPr>
            <a:normAutofit/>
          </a:bodyPr>
          <a:lstStyle/>
          <a:p>
            <a:r>
              <a:rPr lang="en-US" altLang="ko-KR" b="1" dirty="0">
                <a:solidFill>
                  <a:srgbClr val="0070C0"/>
                </a:solidFill>
                <a:latin typeface="Times New Roman" panose="02020603050405020304" pitchFamily="18" charset="0"/>
                <a:cs typeface="Times New Roman" panose="02020603050405020304" pitchFamily="18" charset="0"/>
              </a:rPr>
              <a:t>Semaphores Like Integers Except</a:t>
            </a:r>
          </a:p>
        </p:txBody>
      </p:sp>
      <p:sp>
        <p:nvSpPr>
          <p:cNvPr id="512008" name="Rectangle 8"/>
          <p:cNvSpPr>
            <a:spLocks noGrp="1" noChangeArrowheads="1"/>
          </p:cNvSpPr>
          <p:nvPr>
            <p:ph type="body" idx="1"/>
          </p:nvPr>
        </p:nvSpPr>
        <p:spPr>
          <a:xfrm>
            <a:off x="1587500" y="762000"/>
            <a:ext cx="8763000" cy="5346700"/>
          </a:xfrm>
        </p:spPr>
        <p:txBody>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P and V – can’t read or write value, except to set it initially</a:t>
            </a:r>
          </a:p>
          <a:p>
            <a:pPr lvl="1"/>
            <a:r>
              <a:rPr lang="en-US" altLang="ko-KR" dirty="0">
                <a:ea typeface="굴림" panose="020B0600000101010101" pitchFamily="34" charset="-127"/>
              </a:rPr>
              <a:t>Operations must be atomic</a:t>
            </a:r>
          </a:p>
          <a:p>
            <a:pPr lvl="2"/>
            <a:r>
              <a:rPr lang="en-US" altLang="ko-KR" dirty="0">
                <a:ea typeface="굴림" panose="020B0600000101010101" pitchFamily="34" charset="-127"/>
              </a:rPr>
              <a:t>Two P’s together can’t decrement value below zero</a:t>
            </a:r>
          </a:p>
          <a:p>
            <a:pPr lvl="2"/>
            <a:r>
              <a:rPr lang="en-US" altLang="ko-KR" dirty="0">
                <a:ea typeface="굴림" panose="020B0600000101010101" pitchFamily="34" charset="-127"/>
              </a:rPr>
              <a:t>Similarly, thread going to sleep in P won’t miss wakeup from V – even if they both happen at same time</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for resource control:</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12011" name="Group 11"/>
          <p:cNvGrpSpPr>
            <a:grpSpLocks/>
          </p:cNvGrpSpPr>
          <p:nvPr/>
        </p:nvGrpSpPr>
        <p:grpSpPr bwMode="auto">
          <a:xfrm>
            <a:off x="25908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5715000" y="4572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3" name="Text Box 23"/>
          <p:cNvSpPr txBox="1">
            <a:spLocks noChangeArrowheads="1"/>
          </p:cNvSpPr>
          <p:nvPr/>
        </p:nvSpPr>
        <p:spPr bwMode="auto">
          <a:xfrm>
            <a:off x="4000501" y="5943600"/>
            <a:ext cx="9437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Value=1</a:t>
            </a:r>
          </a:p>
        </p:txBody>
      </p:sp>
      <p:sp>
        <p:nvSpPr>
          <p:cNvPr id="512024" name="Rectangle 24"/>
          <p:cNvSpPr>
            <a:spLocks noChangeArrowheads="1"/>
          </p:cNvSpPr>
          <p:nvPr/>
        </p:nvSpPr>
        <p:spPr bwMode="auto">
          <a:xfrm>
            <a:off x="3505200" y="4800600"/>
            <a:ext cx="990600" cy="9144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6" name="Text Box 26"/>
          <p:cNvSpPr txBox="1">
            <a:spLocks noChangeArrowheads="1"/>
          </p:cNvSpPr>
          <p:nvPr/>
        </p:nvSpPr>
        <p:spPr bwMode="auto">
          <a:xfrm>
            <a:off x="4000501" y="5943600"/>
            <a:ext cx="9437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Value=0</a:t>
            </a:r>
          </a:p>
        </p:txBody>
      </p:sp>
      <p:pic>
        <p:nvPicPr>
          <p:cNvPr id="512027" name="Picture 27"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15240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4000501" y="5943600"/>
            <a:ext cx="1031051" cy="40011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dirty="0">
                <a:latin typeface="Gill Sans" charset="0"/>
                <a:ea typeface="Gill Sans" charset="0"/>
                <a:cs typeface="Gill Sans" charset="0"/>
              </a:rPr>
              <a:t>Value=2</a:t>
            </a:r>
          </a:p>
        </p:txBody>
      </p:sp>
    </p:spTree>
    <p:extLst>
      <p:ext uri="{BB962C8B-B14F-4D97-AF65-F5344CB8AC3E}">
        <p14:creationId xmlns:p14="http://schemas.microsoft.com/office/powerpoint/2010/main" val="140598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5989 -0.03422 C 0.1394 -0.02983 0.21909 -0.0252 0.26406 -0.03422 C 0.30902 -0.04324 0.29461 -0.07978 0.32985 -0.0888 C 0.36492 -0.09782 0.41996 -0.09343 0.47499 -0.0888 " pathEditMode="fixed" ptsTypes="aaaA">
                                      <p:cBhvr>
                                        <p:cTn id="14" dur="500" fill="hold"/>
                                        <p:tgtEl>
                                          <p:spTgt spid="512009"/>
                                        </p:tgtEl>
                                        <p:attrNameLst>
                                          <p:attrName>ppt_x</p:attrName>
                                          <p:attrName>ppt_y</p:attrName>
                                        </p:attrNameLst>
                                      </p:cBhvr>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7099 -0.03076 C 0.13749 -0.0296 0.20398 -0.02822 0.24894 -0.02706 C 0.29391 -0.0259 0.31769 -0.03377 0.34078 -0.02336 C 0.36387 -0.01295 0.36353 0.02544 0.38731 0.03492 C 0.4111 0.0444 0.44721 0.03885 0.48333 0.0333 " pathEditMode="fixed" ptsTypes="aaaaA">
                                      <p:cBhvr>
                                        <p:cTn id="20" dur="500" fill="hold"/>
                                        <p:tgtEl>
                                          <p:spTgt spid="512006"/>
                                        </p:tgtEl>
                                        <p:attrNameLst>
                                          <p:attrName>ppt_x</p:attrName>
                                          <p:attrName>ppt_y</p:attrName>
                                        </p:attrNameLst>
                                      </p:cBhvr>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321 -0.03515 C 0.06321 -0.03515 0.13994 -0.03423 0.21667 -0.03329 " pathEditMode="fixed" rAng="0" ptsTypes="aA">
                                      <p:cBhvr>
                                        <p:cTn id="26" dur="1000" fill="hold"/>
                                        <p:tgtEl>
                                          <p:spTgt spid="512010"/>
                                        </p:tgtEl>
                                        <p:attrNameLst>
                                          <p:attrName>ppt_x</p:attrName>
                                          <p:attrName>ppt_y</p:attrName>
                                        </p:attrNameLst>
                                      </p:cBhvr>
                                      <p:rCtr x="0" y="0"/>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75 -0.08881 C 0.54583 -0.0932 0.61666 -0.09737 0.65451 -0.09066 C 0.69236 -0.08395 0.68455 -0.05736 0.70243 -0.0488 C 0.72031 -0.04024 0.71267 -0.04047 0.76232 -0.03955 C 0.81198 -0.03862 0.95104 -0.04256 1.00069 -0.04325 " pathEditMode="fixed" rAng="0" ptsTypes="aaaaa">
                                      <p:cBhvr>
                                        <p:cTn id="30" dur="500" fill="hold"/>
                                        <p:tgtEl>
                                          <p:spTgt spid="512022"/>
                                        </p:tgtEl>
                                        <p:attrNameLst>
                                          <p:attrName>ppt_x</p:attrName>
                                          <p:attrName>ppt_y</p:attrName>
                                        </p:attrNameLst>
                                      </p:cBhvr>
                                      <p:rCtr x="26285" y="2081"/>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par>
                                <p:cTn id="33" presetID="1" presetClass="entr" presetSubtype="0" fill="hold" grpId="0" nodeType="withEffect">
                                  <p:stCondLst>
                                    <p:cond delay="300"/>
                                  </p:stCondLst>
                                  <p:childTnLst>
                                    <p:set>
                                      <p:cBhvr>
                                        <p:cTn id="34" dur="1" fill="hold">
                                          <p:stCondLst>
                                            <p:cond delay="0"/>
                                          </p:stCondLst>
                                        </p:cTn>
                                        <p:tgtEl>
                                          <p:spTgt spid="51202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nodeType="afterEffect">
                                  <p:stCondLst>
                                    <p:cond delay="0"/>
                                  </p:stCondLst>
                                  <p:childTnLst>
                                    <p:animMotion origin="layout" path="M 0.21667 -0.0333 C 0.23803 -0.02844 0.25938 -0.02336 0.27969 -0.0333 C 0.30001 -0.04324 0.30521 -0.08349 0.33855 -0.09343 C 0.37188 -0.10337 0.4257 -0.09852 0.47969 -0.09343 " pathEditMode="fixed" rAng="0" ptsTypes="aaaA">
                                      <p:cBhvr>
                                        <p:cTn id="37" dur="500" fill="hold"/>
                                        <p:tgtEl>
                                          <p:spTgt spid="512025"/>
                                        </p:tgtEl>
                                        <p:attrNameLst>
                                          <p:attrName>ppt_x</p:attrName>
                                          <p:attrName>ppt_y</p:attrName>
                                        </p:attrNameLst>
                                      </p:cBhvr>
                                      <p:rCtr x="0" y="0"/>
                                    </p:animMotion>
                                  </p:childTnLst>
                                </p:cTn>
                              </p:par>
                              <p:par>
                                <p:cTn id="38" presetID="1" presetClass="entr" presetSubtype="0" fill="hold" grpId="0" nodeType="withEffect">
                                  <p:stCondLst>
                                    <p:cond delay="0"/>
                                  </p:stCondLst>
                                  <p:childTnLst>
                                    <p:set>
                                      <p:cBhvr>
                                        <p:cTn id="39" dur="1" fill="hold">
                                          <p:stCondLst>
                                            <p:cond delay="0"/>
                                          </p:stCondLst>
                                        </p:cTn>
                                        <p:tgtEl>
                                          <p:spTgt spid="51202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12002"/>
                                        </p:tgtEl>
                                        <p:attrNameLst>
                                          <p:attrName>style.visibility</p:attrName>
                                        </p:attrNameLst>
                                      </p:cBhvr>
                                      <p:to>
                                        <p:strVal val="visible"/>
                                      </p:to>
                                    </p:set>
                                  </p:childTnLst>
                                </p:cTn>
                              </p:par>
                              <p:par>
                                <p:cTn id="42" presetID="1" presetClass="entr" presetSubtype="0" fill="hold" grpId="0" nodeType="withEffect">
                                  <p:stCondLst>
                                    <p:cond delay="500"/>
                                  </p:stCondLst>
                                  <p:childTnLst>
                                    <p:set>
                                      <p:cBhvr>
                                        <p:cTn id="43" dur="1" fill="hold">
                                          <p:stCondLst>
                                            <p:cond delay="0"/>
                                          </p:stCondLst>
                                        </p:cTn>
                                        <p:tgtEl>
                                          <p:spTgt spid="512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0" presetClass="path" presetSubtype="0" decel="50000" fill="hold" nodeType="clickEffect">
                                  <p:stCondLst>
                                    <p:cond delay="0"/>
                                  </p:stCondLst>
                                  <p:childTnLst>
                                    <p:animMotion origin="layout" path="M 0.06321 -0.03515 C 0.06321 -0.03515 0.13994 -0.03423 0.21667 -0.03329 " pathEditMode="fixed" rAng="0" ptsTypes="aA">
                                      <p:cBhvr>
                                        <p:cTn id="47" dur="500" fill="hold"/>
                                        <p:tgtEl>
                                          <p:spTgt spid="512027"/>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3" grpId="0" animBg="1"/>
      <p:bldP spid="512024" grpId="0" animBg="1"/>
      <p:bldP spid="512026" grpId="0" animBg="1"/>
      <p:bldP spid="5120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70C0"/>
                </a:solidFill>
                <a:latin typeface="Times New Roman" panose="02020603050405020304" pitchFamily="18" charset="0"/>
                <a:cs typeface="Times New Roman" panose="02020603050405020304" pitchFamily="18" charset="0"/>
              </a:rPr>
              <a:t>Thread</a:t>
            </a:r>
            <a:endParaRPr lang="zh-TW" altLang="en-US" dirty="0"/>
          </a:p>
        </p:txBody>
      </p:sp>
      <p:sp>
        <p:nvSpPr>
          <p:cNvPr id="3" name="內容版面配置區 2"/>
          <p:cNvSpPr>
            <a:spLocks noGrp="1"/>
          </p:cNvSpPr>
          <p:nvPr>
            <p:ph idx="1"/>
          </p:nvPr>
        </p:nvSpPr>
        <p:spPr/>
        <p:txBody>
          <a:bodyPr>
            <a:normAutofit/>
          </a:bodyPr>
          <a:lstStyle/>
          <a:p>
            <a:pPr>
              <a:lnSpc>
                <a:spcPct val="100000"/>
              </a:lnSpc>
            </a:pPr>
            <a:r>
              <a:rPr lang="en-US" altLang="zh-TW" sz="3100" dirty="0">
                <a:latin typeface="Times New Roman" panose="02020603050405020304" pitchFamily="18" charset="0"/>
                <a:cs typeface="Times New Roman" panose="02020603050405020304" pitchFamily="18" charset="0"/>
              </a:rPr>
              <a:t>Thread (light weight process)</a:t>
            </a:r>
          </a:p>
          <a:p>
            <a:pPr lvl="1">
              <a:lnSpc>
                <a:spcPct val="100000"/>
              </a:lnSpc>
            </a:pPr>
            <a:r>
              <a:rPr lang="en-US" altLang="zh-TW" sz="2600" dirty="0">
                <a:latin typeface="Times New Roman" panose="02020603050405020304" pitchFamily="18" charset="0"/>
                <a:cs typeface="Times New Roman" panose="02020603050405020304" pitchFamily="18" charset="0"/>
              </a:rPr>
              <a:t>A flow of control through an address space</a:t>
            </a:r>
          </a:p>
          <a:p>
            <a:pPr lvl="1">
              <a:lnSpc>
                <a:spcPct val="100000"/>
              </a:lnSpc>
            </a:pPr>
            <a:r>
              <a:rPr lang="en-US" altLang="zh-TW" sz="2600" dirty="0">
                <a:latin typeface="Times New Roman" panose="02020603050405020304" pitchFamily="18" charset="0"/>
                <a:cs typeface="Times New Roman" panose="02020603050405020304" pitchFamily="18" charset="0"/>
              </a:rPr>
              <a:t>Each address space can have multiple concurrent control flows</a:t>
            </a:r>
          </a:p>
          <a:p>
            <a:pPr lvl="1">
              <a:lnSpc>
                <a:spcPct val="100000"/>
              </a:lnSpc>
            </a:pPr>
            <a:r>
              <a:rPr lang="en-US" altLang="zh-TW" sz="2600" dirty="0">
                <a:latin typeface="Times New Roman" panose="02020603050405020304" pitchFamily="18" charset="0"/>
                <a:cs typeface="Times New Roman" panose="02020603050405020304" pitchFamily="18" charset="0"/>
              </a:rPr>
              <a:t>Each thread has access to entire address space</a:t>
            </a:r>
          </a:p>
          <a:p>
            <a:pPr lvl="1">
              <a:lnSpc>
                <a:spcPct val="100000"/>
              </a:lnSpc>
            </a:pPr>
            <a:r>
              <a:rPr lang="en-US" altLang="zh-TW" sz="2600" dirty="0">
                <a:latin typeface="Times New Roman" panose="02020603050405020304" pitchFamily="18" charset="0"/>
                <a:cs typeface="Times New Roman" panose="02020603050405020304" pitchFamily="18" charset="0"/>
              </a:rPr>
              <a:t>Potentially parallel execution, minimal state (low overheads)</a:t>
            </a:r>
          </a:p>
          <a:p>
            <a:pPr lvl="1">
              <a:lnSpc>
                <a:spcPct val="100000"/>
              </a:lnSpc>
            </a:pPr>
            <a:r>
              <a:rPr lang="en-US" altLang="zh-TW" sz="2600" dirty="0">
                <a:latin typeface="Times New Roman" panose="02020603050405020304" pitchFamily="18" charset="0"/>
                <a:cs typeface="Times New Roman" panose="02020603050405020304" pitchFamily="18" charset="0"/>
              </a:rPr>
              <a:t>May need synchronization to control access to shared variables</a:t>
            </a:r>
          </a:p>
          <a:p>
            <a:endParaRPr lang="zh-TW" altLang="en-US" dirty="0"/>
          </a:p>
        </p:txBody>
      </p:sp>
    </p:spTree>
    <p:extLst>
      <p:ext uri="{BB962C8B-B14F-4D97-AF65-F5344CB8AC3E}">
        <p14:creationId xmlns:p14="http://schemas.microsoft.com/office/powerpoint/2010/main" val="297068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Thread</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3100" dirty="0">
                <a:latin typeface="Times New Roman" panose="02020603050405020304" pitchFamily="18" charset="0"/>
                <a:cs typeface="Times New Roman" panose="02020603050405020304" pitchFamily="18" charset="0"/>
              </a:rPr>
              <a:t>When a new thread is created, it shares its code section, data section and operating system resources like open files with other threads. But it is allocated its own stack, register set and a program counter.</a:t>
            </a:r>
            <a:endParaRPr lang="zh-TW" altLang="en-US" sz="3100" dirty="0">
              <a:latin typeface="Times New Roman" panose="02020603050405020304" pitchFamily="18" charset="0"/>
              <a:cs typeface="Times New Roman" panose="02020603050405020304" pitchFamily="18" charset="0"/>
            </a:endParaRPr>
          </a:p>
        </p:txBody>
      </p:sp>
      <p:pic>
        <p:nvPicPr>
          <p:cNvPr id="4" name="Picture 1027"/>
          <p:cNvPicPr>
            <a:picLocks noChangeAspect="1" noChangeArrowheads="1"/>
          </p:cNvPicPr>
          <p:nvPr/>
        </p:nvPicPr>
        <p:blipFill>
          <a:blip r:embed="rId2">
            <a:extLst>
              <a:ext uri="{28A0092B-C50C-407E-A947-70E740481C1C}">
                <a14:useLocalDpi xmlns:a14="http://schemas.microsoft.com/office/drawing/2010/main" val="0"/>
              </a:ext>
            </a:extLst>
          </a:blip>
          <a:srcRect l="1257" t="11810" r="2359" b="11565"/>
          <a:stretch>
            <a:fillRect/>
          </a:stretch>
        </p:blipFill>
        <p:spPr bwMode="auto">
          <a:xfrm>
            <a:off x="1024327" y="3905715"/>
            <a:ext cx="4619614" cy="2754086"/>
          </a:xfrm>
          <a:prstGeom prst="rect">
            <a:avLst/>
          </a:prstGeom>
          <a:noFill/>
          <a:ln w="57150" cmpd="thickThin">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488193"/>
            <a:ext cx="5260710" cy="174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21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solidFill>
                  <a:srgbClr val="0070C0"/>
                </a:solidFill>
                <a:latin typeface="Times New Roman" panose="02020603050405020304" pitchFamily="18" charset="0"/>
                <a:cs typeface="Times New Roman" panose="02020603050405020304" pitchFamily="18" charset="0"/>
              </a:rPr>
              <a:t>Why thread</a:t>
            </a:r>
            <a:endParaRPr lang="zh-TW" altLang="en-US" b="1" dirty="0">
              <a:solidFill>
                <a:srgbClr val="0070C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10000"/>
          </a:bodyPr>
          <a:lstStyle/>
          <a:p>
            <a:r>
              <a:rPr lang="en-US" altLang="zh-TW" dirty="0"/>
              <a:t>Threads can share common data, they do not use inter-process communication.</a:t>
            </a:r>
          </a:p>
          <a:p>
            <a:r>
              <a:rPr lang="en-US" altLang="zh-TW" dirty="0"/>
              <a:t>Threads can take advantage of multiprocessors.</a:t>
            </a:r>
          </a:p>
          <a:p>
            <a:r>
              <a:rPr lang="en-US" altLang="zh-TW" dirty="0"/>
              <a:t>Threads do not need new address space, global data, program code or operating system resources.</a:t>
            </a:r>
          </a:p>
          <a:p>
            <a:r>
              <a:rPr lang="en-US" altLang="zh-TW" dirty="0"/>
              <a:t>Context switching are fast when working with threads. The reason is that we only have to save and/or restore PC, SP and registers.</a:t>
            </a:r>
          </a:p>
          <a:p>
            <a:pPr lvl="1"/>
            <a:r>
              <a:rPr lang="en-US" altLang="zh-TW" dirty="0"/>
              <a:t>For example, they require space to store, the PC, the SP, and the general-purpose registers, but they do not require space to share memory information, Information about open files of I/O devices in use, etc. With so little context, it is much faster to switch between threads. OS uses the context switching technical to schedule the threads so they appear to execute in parallel.</a:t>
            </a:r>
            <a:endParaRPr lang="zh-TW" altLang="en-US" dirty="0"/>
          </a:p>
          <a:p>
            <a:pPr lvl="1"/>
            <a:endParaRPr lang="en-US" altLang="zh-TW" dirty="0"/>
          </a:p>
          <a:p>
            <a:endParaRPr lang="zh-TW" altLang="en-US" dirty="0"/>
          </a:p>
        </p:txBody>
      </p:sp>
    </p:spTree>
    <p:extLst>
      <p:ext uri="{BB962C8B-B14F-4D97-AF65-F5344CB8AC3E}">
        <p14:creationId xmlns:p14="http://schemas.microsoft.com/office/powerpoint/2010/main" val="299688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p:txBody>
          <a:bodyP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fld id="{DF91B814-C310-4494-9DD5-C3897978B94B}" type="slidenum">
              <a:rPr lang="en-US" altLang="zh-TW" sz="1400" b="0">
                <a:solidFill>
                  <a:schemeClr val="hlink"/>
                </a:solidFill>
                <a:latin typeface="Arial" panose="020B0604020202020204" pitchFamily="34" charset="0"/>
              </a:rPr>
              <a:pPr/>
              <a:t>9</a:t>
            </a:fld>
            <a:endParaRPr lang="en-US" altLang="zh-TW" sz="1400" b="0">
              <a:solidFill>
                <a:schemeClr val="hlink"/>
              </a:solidFill>
              <a:latin typeface="Arial" panose="020B0604020202020204" pitchFamily="34" charset="0"/>
            </a:endParaRPr>
          </a:p>
        </p:txBody>
      </p:sp>
      <p:sp>
        <p:nvSpPr>
          <p:cNvPr id="74754" name="Rectangle 2"/>
          <p:cNvSpPr>
            <a:spLocks noGrp="1" noChangeArrowheads="1"/>
          </p:cNvSpPr>
          <p:nvPr>
            <p:ph type="title"/>
          </p:nvPr>
        </p:nvSpPr>
        <p:spPr/>
        <p:txBody>
          <a:bodyPr>
            <a:normAutofit/>
          </a:bodyPr>
          <a:lstStyle/>
          <a:p>
            <a:pPr>
              <a:defRPr/>
            </a:pPr>
            <a:r>
              <a:rPr lang="en-US" altLang="zh-TW" b="1" dirty="0">
                <a:solidFill>
                  <a:srgbClr val="0070C0"/>
                </a:solidFill>
                <a:latin typeface="Times New Roman" panose="02020603050405020304" pitchFamily="18" charset="0"/>
                <a:cs typeface="Times New Roman" panose="02020603050405020304" pitchFamily="18" charset="0"/>
              </a:rPr>
              <a:t>Application benefits of threads</a:t>
            </a:r>
          </a:p>
        </p:txBody>
      </p:sp>
      <p:sp>
        <p:nvSpPr>
          <p:cNvPr id="13316" name="Rectangle 3"/>
          <p:cNvSpPr>
            <a:spLocks noGrp="1" noChangeArrowheads="1"/>
          </p:cNvSpPr>
          <p:nvPr>
            <p:ph type="body" idx="1"/>
          </p:nvPr>
        </p:nvSpPr>
        <p:spPr/>
        <p:txBody>
          <a:bodyPr/>
          <a:lstStyle/>
          <a:p>
            <a:r>
              <a:rPr lang="en-US" altLang="zh-TW">
                <a:ea typeface="新細明體" panose="02020500000000000000" pitchFamily="18" charset="-120"/>
              </a:rPr>
              <a:t>Consider an application that consists of several independent parts that do not need to run in sequence</a:t>
            </a:r>
          </a:p>
          <a:p>
            <a:r>
              <a:rPr lang="en-US" altLang="zh-TW">
                <a:ea typeface="新細明體" panose="02020500000000000000" pitchFamily="18" charset="-120"/>
              </a:rPr>
              <a:t>Each part can be implemented as a thread</a:t>
            </a:r>
          </a:p>
          <a:p>
            <a:r>
              <a:rPr lang="en-US" altLang="zh-TW">
                <a:ea typeface="新細明體" panose="02020500000000000000" pitchFamily="18" charset="-120"/>
              </a:rPr>
              <a:t>Whenever one thread is blocked waiting for an I/O, execution could possibly switch to another thread of the same application (instead of switching to another process)</a:t>
            </a:r>
          </a:p>
        </p:txBody>
      </p:sp>
    </p:spTree>
    <p:extLst>
      <p:ext uri="{BB962C8B-B14F-4D97-AF65-F5344CB8AC3E}">
        <p14:creationId xmlns:p14="http://schemas.microsoft.com/office/powerpoint/2010/main" val="35815796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2163</TotalTime>
  <Words>2812</Words>
  <Application>Microsoft Office PowerPoint</Application>
  <PresentationFormat>寬螢幕</PresentationFormat>
  <Paragraphs>430</Paragraphs>
  <Slides>53</Slides>
  <Notes>2</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53</vt:i4>
      </vt:variant>
    </vt:vector>
  </HeadingPairs>
  <TitlesOfParts>
    <vt:vector size="65" baseType="lpstr">
      <vt:lpstr>Gill Sans</vt:lpstr>
      <vt:lpstr>굴림</vt:lpstr>
      <vt:lpstr>맑은 고딕</vt:lpstr>
      <vt:lpstr>新細明體</vt:lpstr>
      <vt:lpstr>Arial</vt:lpstr>
      <vt:lpstr>Calibri</vt:lpstr>
      <vt:lpstr>Calibri Light</vt:lpstr>
      <vt:lpstr>Courier New</vt:lpstr>
      <vt:lpstr>Tahoma</vt:lpstr>
      <vt:lpstr>Times New Roman</vt:lpstr>
      <vt:lpstr>Wingdings</vt:lpstr>
      <vt:lpstr>Office 佈景主題</vt:lpstr>
      <vt:lpstr>Thread</vt:lpstr>
      <vt:lpstr>What’s in a process?</vt:lpstr>
      <vt:lpstr>Thread</vt:lpstr>
      <vt:lpstr>Thread</vt:lpstr>
      <vt:lpstr>Thread</vt:lpstr>
      <vt:lpstr>Thread</vt:lpstr>
      <vt:lpstr>Thread</vt:lpstr>
      <vt:lpstr>Why thread</vt:lpstr>
      <vt:lpstr>Application benefits of threads</vt:lpstr>
      <vt:lpstr>Why not thread</vt:lpstr>
      <vt:lpstr>Cannot benefit from threads</vt:lpstr>
      <vt:lpstr>Why Multithreading</vt:lpstr>
      <vt:lpstr>Multithreading</vt:lpstr>
      <vt:lpstr>Multithreading</vt:lpstr>
      <vt:lpstr>Multithreading</vt:lpstr>
      <vt:lpstr>Benefits of Multithreading</vt:lpstr>
      <vt:lpstr>Benefits of Multithreading</vt:lpstr>
      <vt:lpstr>Benefits of Multithreading</vt:lpstr>
      <vt:lpstr>Process/thread separation</vt:lpstr>
      <vt:lpstr>User-level Threads</vt:lpstr>
      <vt:lpstr>Kernel-level threads</vt:lpstr>
      <vt:lpstr>Kernel-level threads</vt:lpstr>
      <vt:lpstr>OS Support for Threads</vt:lpstr>
      <vt:lpstr>Context Switching among threads compared to among processes</vt:lpstr>
      <vt:lpstr>Processes</vt:lpstr>
      <vt:lpstr>Multithreading</vt:lpstr>
      <vt:lpstr>Thread Creating</vt:lpstr>
      <vt:lpstr>Thread Terminating</vt:lpstr>
      <vt:lpstr>Thread: Concurrency vs. Parallelism</vt:lpstr>
      <vt:lpstr>Threads</vt:lpstr>
      <vt:lpstr>Communication</vt:lpstr>
      <vt:lpstr>Where do threads come from</vt:lpstr>
      <vt:lpstr>Locks</vt:lpstr>
      <vt:lpstr>Locks</vt:lpstr>
      <vt:lpstr>Locks</vt:lpstr>
      <vt:lpstr>Ownership</vt:lpstr>
      <vt:lpstr>Thread synchronization</vt:lpstr>
      <vt:lpstr>Thread synchronization</vt:lpstr>
      <vt:lpstr>Thread synchronization</vt:lpstr>
      <vt:lpstr>A pthread example</vt:lpstr>
      <vt:lpstr>An example</vt:lpstr>
      <vt:lpstr>Mutex variables</vt:lpstr>
      <vt:lpstr>Mutex variables</vt:lpstr>
      <vt:lpstr>Mutex operations</vt:lpstr>
      <vt:lpstr>Mutex example</vt:lpstr>
      <vt:lpstr>Condition Variable</vt:lpstr>
      <vt:lpstr>Condition Variable – for signaling</vt:lpstr>
      <vt:lpstr>PowerPoint 簡報</vt:lpstr>
      <vt:lpstr>PowerPoint 簡報</vt:lpstr>
      <vt:lpstr>PowerPoint 簡報</vt:lpstr>
      <vt:lpstr>PowerPoint 簡報</vt:lpstr>
      <vt:lpstr>Semaphores</vt:lpstr>
      <vt:lpstr>Semaphores Like Integers Except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Introduction</dc:title>
  <dc:creator>A00160</dc:creator>
  <cp:lastModifiedBy>LOVESS</cp:lastModifiedBy>
  <cp:revision>221</cp:revision>
  <dcterms:created xsi:type="dcterms:W3CDTF">2017-10-08T03:29:07Z</dcterms:created>
  <dcterms:modified xsi:type="dcterms:W3CDTF">2018-12-20T00:20:50Z</dcterms:modified>
</cp:coreProperties>
</file>