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445" r:id="rId5"/>
    <p:sldId id="446" r:id="rId6"/>
    <p:sldId id="447" r:id="rId7"/>
    <p:sldId id="448" r:id="rId8"/>
    <p:sldId id="449" r:id="rId9"/>
    <p:sldId id="451" r:id="rId10"/>
    <p:sldId id="452" r:id="rId11"/>
    <p:sldId id="459" r:id="rId12"/>
    <p:sldId id="460" r:id="rId13"/>
    <p:sldId id="453" r:id="rId14"/>
    <p:sldId id="454" r:id="rId15"/>
    <p:sldId id="455" r:id="rId16"/>
    <p:sldId id="461" r:id="rId17"/>
    <p:sldId id="494" r:id="rId18"/>
    <p:sldId id="456" r:id="rId19"/>
    <p:sldId id="457" r:id="rId20"/>
    <p:sldId id="470" r:id="rId21"/>
    <p:sldId id="462" r:id="rId22"/>
    <p:sldId id="463" r:id="rId23"/>
    <p:sldId id="466" r:id="rId24"/>
    <p:sldId id="467" r:id="rId25"/>
    <p:sldId id="482" r:id="rId26"/>
    <p:sldId id="483" r:id="rId27"/>
    <p:sldId id="464" r:id="rId28"/>
    <p:sldId id="469" r:id="rId29"/>
    <p:sldId id="480" r:id="rId30"/>
    <p:sldId id="465" r:id="rId31"/>
    <p:sldId id="484" r:id="rId32"/>
    <p:sldId id="488" r:id="rId33"/>
    <p:sldId id="485" r:id="rId34"/>
    <p:sldId id="487" r:id="rId35"/>
    <p:sldId id="486" r:id="rId36"/>
    <p:sldId id="498" r:id="rId37"/>
    <p:sldId id="495" r:id="rId38"/>
    <p:sldId id="496" r:id="rId39"/>
    <p:sldId id="497" r:id="rId40"/>
    <p:sldId id="518" r:id="rId41"/>
    <p:sldId id="302" r:id="rId42"/>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8" autoAdjust="0"/>
    <p:restoredTop sz="94660"/>
  </p:normalViewPr>
  <p:slideViewPr>
    <p:cSldViewPr>
      <p:cViewPr>
        <p:scale>
          <a:sx n="110" d="100"/>
          <a:sy n="110" d="100"/>
        </p:scale>
        <p:origin x="-846" y="-774"/>
      </p:cViewPr>
      <p:guideLst>
        <p:guide orient="horz" pos="1592"/>
        <p:guide pos="2880"/>
      </p:guideLst>
    </p:cSldViewPr>
  </p:slideViewPr>
  <p:notesTextViewPr>
    <p:cViewPr>
      <p:scale>
        <a:sx n="125" d="100"/>
        <a:sy n="125"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a:t>1</a:t>
            </a:r>
            <a:r>
              <a:rPr lang="zh-CN" altLang="en-US"/>
              <a:t>、恶汉式</a:t>
            </a:r>
            <a:endParaRPr lang="zh-CN" altLang="en-US"/>
          </a:p>
          <a:p>
            <a:r>
              <a:rPr lang="zh-CN" altLang="en-US"/>
              <a:t>public class Singleton {  </a:t>
            </a:r>
            <a:endParaRPr lang="zh-CN" altLang="en-US"/>
          </a:p>
          <a:p>
            <a:r>
              <a:rPr lang="zh-CN" altLang="en-US"/>
              <a:t>    private static Singleton instance = new Singleton();  </a:t>
            </a:r>
            <a:endParaRPr lang="zh-CN" altLang="en-US"/>
          </a:p>
          <a:p>
            <a:r>
              <a:rPr lang="zh-CN" altLang="en-US"/>
              <a:t>    private Singleton (){}  </a:t>
            </a:r>
            <a:endParaRPr lang="zh-CN" altLang="en-US"/>
          </a:p>
          <a:p>
            <a:r>
              <a:rPr lang="zh-CN" altLang="en-US"/>
              <a:t>    public static Singleton getInstance() {  </a:t>
            </a:r>
            <a:endParaRPr lang="zh-CN" altLang="en-US"/>
          </a:p>
          <a:p>
            <a:r>
              <a:rPr lang="zh-CN" altLang="en-US"/>
              <a:t>    return instance;  </a:t>
            </a:r>
            <a:endParaRPr lang="zh-CN" altLang="en-US"/>
          </a:p>
          <a:p>
            <a:r>
              <a:rPr lang="zh-CN" altLang="en-US"/>
              <a:t>    }  </a:t>
            </a:r>
            <a:endParaRPr lang="zh-CN" altLang="en-US"/>
          </a:p>
          <a:p>
            <a:r>
              <a:rPr lang="zh-CN" altLang="en-US"/>
              <a:t>} </a:t>
            </a:r>
            <a:endParaRPr lang="zh-CN" altLang="en-US"/>
          </a:p>
          <a:p>
            <a:r>
              <a:rPr lang="zh-CN" altLang="en-US"/>
              <a:t>这种方式比较常用，但容易产生垃圾对象。</a:t>
            </a:r>
            <a:endParaRPr lang="zh-CN" altLang="en-US"/>
          </a:p>
          <a:p>
            <a:r>
              <a:rPr lang="zh-CN" altLang="en-US"/>
              <a:t>优点：没有加锁，执行效率会提高。</a:t>
            </a:r>
            <a:endParaRPr lang="zh-CN" altLang="en-US"/>
          </a:p>
          <a:p>
            <a:r>
              <a:rPr lang="zh-CN" altLang="en-US"/>
              <a:t>缺点：类加载时就初始化，浪费内存。</a:t>
            </a:r>
            <a:endParaRPr lang="zh-CN" altLang="en-US"/>
          </a:p>
          <a:p>
            <a:endParaRPr lang="zh-CN" altLang="en-US"/>
          </a:p>
          <a:p>
            <a:endParaRPr lang="zh-CN" altLang="en-US"/>
          </a:p>
          <a:p>
            <a:r>
              <a:rPr lang="en-US" altLang="zh-CN"/>
              <a:t>2</a:t>
            </a:r>
            <a:r>
              <a:rPr lang="zh-CN" altLang="en-US"/>
              <a:t>、懒汉式（线程安全）</a:t>
            </a:r>
            <a:endParaRPr lang="zh-CN" altLang="en-US"/>
          </a:p>
          <a:p>
            <a:r>
              <a:rPr lang="zh-CN" altLang="en-US"/>
              <a:t>public class Singleton {  </a:t>
            </a:r>
            <a:endParaRPr lang="zh-CN" altLang="en-US"/>
          </a:p>
          <a:p>
            <a:r>
              <a:rPr lang="zh-CN" altLang="en-US"/>
              <a:t>    private static Singleton instance;  </a:t>
            </a:r>
            <a:endParaRPr lang="zh-CN" altLang="en-US"/>
          </a:p>
          <a:p>
            <a:r>
              <a:rPr lang="zh-CN" altLang="en-US"/>
              <a:t>    private Singleton (){}  </a:t>
            </a:r>
            <a:endParaRPr lang="zh-CN" altLang="en-US"/>
          </a:p>
          <a:p>
            <a:r>
              <a:rPr lang="zh-CN" altLang="en-US"/>
              <a:t>    public static synchronized Singleton getInstance() {  </a:t>
            </a:r>
            <a:endParaRPr lang="zh-CN" altLang="en-US"/>
          </a:p>
          <a:p>
            <a:r>
              <a:rPr lang="zh-CN" altLang="en-US"/>
              <a:t>    if (instance == null) {  </a:t>
            </a:r>
            <a:endParaRPr lang="zh-CN" altLang="en-US"/>
          </a:p>
          <a:p>
            <a:r>
              <a:rPr lang="zh-CN" altLang="en-US"/>
              <a:t>        instance = new Singleton();  </a:t>
            </a:r>
            <a:endParaRPr lang="zh-CN" altLang="en-US"/>
          </a:p>
          <a:p>
            <a:r>
              <a:rPr lang="zh-CN" altLang="en-US"/>
              <a:t>    }  </a:t>
            </a:r>
            <a:endParaRPr lang="zh-CN" altLang="en-US"/>
          </a:p>
          <a:p>
            <a:r>
              <a:rPr lang="zh-CN" altLang="en-US"/>
              <a:t>    return instance;  </a:t>
            </a:r>
            <a:endParaRPr lang="zh-CN" altLang="en-US"/>
          </a:p>
          <a:p>
            <a:r>
              <a:rPr lang="zh-CN" altLang="en-US"/>
              <a:t>    }  </a:t>
            </a:r>
            <a:endParaRPr lang="zh-CN" altLang="en-US"/>
          </a:p>
          <a:p>
            <a:r>
              <a:rPr lang="zh-CN" altLang="en-US"/>
              <a:t>} </a:t>
            </a:r>
            <a:endParaRPr lang="zh-CN" altLang="en-US"/>
          </a:p>
          <a:p>
            <a:r>
              <a:rPr lang="zh-CN" altLang="en-US"/>
              <a:t>这种方式具备很好的 lazy loading，能够在多线程中很好的工作，但是，效率很低，99% 情况下不需要同步。</a:t>
            </a:r>
            <a:endParaRPr lang="zh-CN" altLang="en-US"/>
          </a:p>
          <a:p>
            <a:r>
              <a:rPr lang="zh-CN" altLang="en-US"/>
              <a:t>优点：第一次调用才初始化，避免内存浪费。</a:t>
            </a:r>
            <a:endParaRPr lang="zh-CN" altLang="en-US"/>
          </a:p>
          <a:p>
            <a:r>
              <a:rPr lang="zh-CN" altLang="en-US"/>
              <a:t>缺点：必须加锁 synchronized 才能保证单例，但加锁会影响效率。</a:t>
            </a:r>
            <a:endParaRPr lang="zh-CN" altLang="en-US"/>
          </a:p>
          <a:p>
            <a:endParaRPr lang="zh-CN" altLang="en-US"/>
          </a:p>
          <a:p>
            <a:endParaRPr lang="zh-CN" altLang="en-US"/>
          </a:p>
          <a:p>
            <a:r>
              <a:rPr lang="en-US" altLang="zh-CN"/>
              <a:t>3</a:t>
            </a:r>
            <a:r>
              <a:rPr lang="zh-CN" altLang="en-US"/>
              <a:t>、双检锁</a:t>
            </a:r>
            <a:endParaRPr lang="zh-CN" altLang="en-US"/>
          </a:p>
          <a:p>
            <a:r>
              <a:rPr lang="zh-CN" altLang="en-US"/>
              <a:t>public class Singleton {  </a:t>
            </a:r>
            <a:endParaRPr lang="zh-CN" altLang="en-US"/>
          </a:p>
          <a:p>
            <a:r>
              <a:rPr lang="zh-CN" altLang="en-US"/>
              <a:t>    private volatile static Singleton singleton;  </a:t>
            </a:r>
            <a:endParaRPr lang="zh-CN" altLang="en-US"/>
          </a:p>
          <a:p>
            <a:r>
              <a:rPr lang="zh-CN" altLang="en-US"/>
              <a:t>    private Singleton (){}  </a:t>
            </a:r>
            <a:endParaRPr lang="zh-CN" altLang="en-US"/>
          </a:p>
          <a:p>
            <a:r>
              <a:rPr lang="zh-CN" altLang="en-US"/>
              <a:t>    public static Singleton getSingleton() {  </a:t>
            </a:r>
            <a:endParaRPr lang="zh-CN" altLang="en-US"/>
          </a:p>
          <a:p>
            <a:r>
              <a:rPr lang="zh-CN" altLang="en-US"/>
              <a:t>    if (singleton == null) {  </a:t>
            </a:r>
            <a:endParaRPr lang="zh-CN" altLang="en-US"/>
          </a:p>
          <a:p>
            <a:r>
              <a:rPr lang="zh-CN" altLang="en-US"/>
              <a:t>        synchronized (Singleton.class) {  </a:t>
            </a:r>
            <a:endParaRPr lang="zh-CN" altLang="en-US"/>
          </a:p>
          <a:p>
            <a:r>
              <a:rPr lang="zh-CN" altLang="en-US"/>
              <a:t>        if (singleton == null) {  </a:t>
            </a:r>
            <a:endParaRPr lang="zh-CN" altLang="en-US"/>
          </a:p>
          <a:p>
            <a:r>
              <a:rPr lang="zh-CN" altLang="en-US"/>
              <a:t>            singleton = new Singleton();  </a:t>
            </a:r>
            <a:endParaRPr lang="zh-CN" altLang="en-US"/>
          </a:p>
          <a:p>
            <a:r>
              <a:rPr lang="zh-CN" altLang="en-US"/>
              <a:t>        }  </a:t>
            </a:r>
            <a:endParaRPr lang="zh-CN" altLang="en-US"/>
          </a:p>
          <a:p>
            <a:r>
              <a:rPr lang="zh-CN" altLang="en-US"/>
              <a:t>        }  </a:t>
            </a:r>
            <a:endParaRPr lang="zh-CN" altLang="en-US"/>
          </a:p>
          <a:p>
            <a:r>
              <a:rPr lang="zh-CN" altLang="en-US"/>
              <a:t>    }  </a:t>
            </a:r>
            <a:endParaRPr lang="zh-CN" altLang="en-US"/>
          </a:p>
          <a:p>
            <a:r>
              <a:rPr lang="zh-CN" altLang="en-US"/>
              <a:t>    return singleton;  </a:t>
            </a:r>
            <a:endParaRPr lang="zh-CN" altLang="en-US"/>
          </a:p>
          <a:p>
            <a:r>
              <a:rPr lang="zh-CN" altLang="en-US"/>
              <a:t>    }  </a:t>
            </a:r>
            <a:endParaRPr lang="zh-CN" altLang="en-US"/>
          </a:p>
          <a:p>
            <a:r>
              <a:rPr lang="zh-CN" altLang="en-US"/>
              <a:t>}  </a:t>
            </a:r>
            <a:endParaRPr lang="zh-CN" altLang="en-US"/>
          </a:p>
          <a:p>
            <a:r>
              <a:rPr lang="zh-CN" altLang="en-US"/>
              <a:t>这种方式采用双锁机制，安全且在多线程情况下能保持高性能</a:t>
            </a:r>
            <a:endParaRPr lang="zh-CN" altLang="en-US"/>
          </a:p>
          <a:p>
            <a:endParaRPr lang="zh-CN" altLang="en-US"/>
          </a:p>
          <a:p>
            <a:endParaRPr lang="zh-CN" altLang="en-US"/>
          </a:p>
          <a:p>
            <a:r>
              <a:rPr lang="en-US" altLang="zh-CN"/>
              <a:t>4</a:t>
            </a:r>
            <a:r>
              <a:rPr lang="zh-CN" altLang="en-US"/>
              <a:t>、登记式</a:t>
            </a:r>
            <a:endParaRPr lang="zh-CN" altLang="en-US"/>
          </a:p>
          <a:p>
            <a:r>
              <a:rPr lang="zh-CN" altLang="en-US"/>
              <a:t>public class Singleton {  </a:t>
            </a:r>
            <a:endParaRPr lang="zh-CN" altLang="en-US"/>
          </a:p>
          <a:p>
            <a:r>
              <a:rPr lang="zh-CN" altLang="en-US"/>
              <a:t>    private static class SingletonHolder {  </a:t>
            </a:r>
            <a:endParaRPr lang="zh-CN" altLang="en-US"/>
          </a:p>
          <a:p>
            <a:r>
              <a:rPr lang="zh-CN" altLang="en-US"/>
              <a:t>    private static final Singleton INSTANCE = new Singleton();  </a:t>
            </a:r>
            <a:endParaRPr lang="zh-CN" altLang="en-US"/>
          </a:p>
          <a:p>
            <a:r>
              <a:rPr lang="zh-CN" altLang="en-US"/>
              <a:t>    }  </a:t>
            </a:r>
            <a:endParaRPr lang="zh-CN" altLang="en-US"/>
          </a:p>
          <a:p>
            <a:r>
              <a:rPr lang="zh-CN" altLang="en-US"/>
              <a:t>    private Singleton (){}  </a:t>
            </a:r>
            <a:endParaRPr lang="zh-CN" altLang="en-US"/>
          </a:p>
          <a:p>
            <a:r>
              <a:rPr lang="zh-CN" altLang="en-US"/>
              <a:t>    public static final Singleton getInstance() {  </a:t>
            </a:r>
            <a:endParaRPr lang="zh-CN" altLang="en-US"/>
          </a:p>
          <a:p>
            <a:r>
              <a:rPr lang="zh-CN" altLang="en-US"/>
              <a:t>    return SingletonHolder.INSTANCE;  </a:t>
            </a:r>
            <a:endParaRPr lang="zh-CN" altLang="en-US"/>
          </a:p>
          <a:p>
            <a:r>
              <a:rPr lang="zh-CN" altLang="en-US"/>
              <a:t>    }  </a:t>
            </a:r>
            <a:endParaRPr lang="zh-CN" altLang="en-US"/>
          </a:p>
          <a:p>
            <a:r>
              <a:rPr lang="zh-CN" altLang="en-US"/>
              <a:t>}  </a:t>
            </a:r>
            <a:endParaRPr lang="zh-CN" altLang="en-US"/>
          </a:p>
          <a:p>
            <a:r>
              <a:rPr lang="zh-CN" altLang="en-US"/>
              <a:t>这种方式能达到双检锁方式一样的功效，但实现更简单。对静态域使用延迟初始化，应使用这种方式而不是双检锁方式。这种方式只适用于静态域的情况，双检锁方式可在实例域需要延迟初始化时使用。</a:t>
            </a:r>
            <a:endParaRPr lang="zh-CN" altLang="en-US"/>
          </a:p>
          <a:p>
            <a:endParaRPr lang="zh-CN" altLang="en-US"/>
          </a:p>
          <a:p>
            <a:endParaRPr lang="zh-CN" altLang="en-US"/>
          </a:p>
          <a:p>
            <a:r>
              <a:rPr lang="en-US" altLang="zh-CN"/>
              <a:t>5</a:t>
            </a:r>
            <a:r>
              <a:rPr lang="zh-CN" altLang="en-US"/>
              <a:t>、枚举</a:t>
            </a:r>
            <a:endParaRPr lang="zh-CN" altLang="en-US"/>
          </a:p>
          <a:p>
            <a:r>
              <a:rPr lang="zh-CN" altLang="en-US"/>
              <a:t>public enum Singleton {  </a:t>
            </a:r>
            <a:endParaRPr lang="zh-CN" altLang="en-US"/>
          </a:p>
          <a:p>
            <a:r>
              <a:rPr lang="zh-CN" altLang="en-US"/>
              <a:t>    INSTANCE;  </a:t>
            </a:r>
            <a:endParaRPr lang="zh-CN" altLang="en-US"/>
          </a:p>
          <a:p>
            <a:r>
              <a:rPr lang="zh-CN" altLang="en-US"/>
              <a:t>    public void whateverMethod() {  </a:t>
            </a:r>
            <a:endParaRPr lang="zh-CN" altLang="en-US"/>
          </a:p>
          <a:p>
            <a:r>
              <a:rPr lang="zh-CN" altLang="en-US"/>
              <a:t>    }  </a:t>
            </a:r>
            <a:endParaRPr lang="zh-CN" altLang="en-US"/>
          </a:p>
          <a:p>
            <a:r>
              <a:rPr lang="zh-CN" altLang="en-US"/>
              <a:t>}</a:t>
            </a:r>
            <a:endParaRPr lang="zh-CN" altLang="en-US"/>
          </a:p>
          <a:p>
            <a:r>
              <a:rPr lang="zh-CN" altLang="en-US"/>
              <a:t>这种实现方式还没有被广泛采用，但这是实现单例模式的最佳方法。它更简洁，自动支持序列化机制，绝对防止多次实例化。</a:t>
            </a:r>
            <a:endParaRPr lang="zh-CN" altLang="en-US"/>
          </a:p>
          <a:p>
            <a:r>
              <a:rPr lang="zh-CN" altLang="en-US"/>
              <a:t>这种方式是 Effective Java 作者 Josh Bloch 提倡的方式，它不仅能避免多线程同步问题，而且还自动支持序列化机制，防止反序列化重新创建新的对象，绝对防止多次实例化。不过，由于 JDK1.5 之后才加入 enum 特性，用这种方式写不免让人感觉生疏，在实际工作中，也很少用。</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Shape.java</a:t>
            </a:r>
            <a:endParaRPr lang="zh-CN" altLang="en-US"/>
          </a:p>
          <a:p>
            <a:r>
              <a:rPr lang="zh-CN" altLang="en-US"/>
              <a:t>public interface Shape {</a:t>
            </a:r>
            <a:endParaRPr lang="zh-CN" altLang="en-US"/>
          </a:p>
          <a:p>
            <a:r>
              <a:rPr lang="zh-CN" altLang="en-US"/>
              <a:t>   void draw();</a:t>
            </a:r>
            <a:endParaRPr lang="zh-CN" altLang="en-US"/>
          </a:p>
          <a:p>
            <a:r>
              <a:rPr lang="zh-CN" altLang="en-US"/>
              <a:t>}</a:t>
            </a:r>
            <a:endParaRPr lang="zh-CN" altLang="en-US"/>
          </a:p>
          <a:p>
            <a:r>
              <a:rPr lang="zh-CN" altLang="en-US"/>
              <a:t>步骤 2</a:t>
            </a:r>
            <a:endParaRPr lang="zh-CN" altLang="en-US"/>
          </a:p>
          <a:p>
            <a:r>
              <a:rPr lang="zh-CN" altLang="en-US"/>
              <a:t>创建实现接口的实体类。</a:t>
            </a:r>
            <a:endParaRPr lang="zh-CN" altLang="en-US"/>
          </a:p>
          <a:p>
            <a:r>
              <a:rPr lang="zh-CN" altLang="en-US"/>
              <a:t>Rectangle.java</a:t>
            </a:r>
            <a:endParaRPr lang="zh-CN" altLang="en-US"/>
          </a:p>
          <a:p>
            <a:r>
              <a:rPr lang="zh-CN" altLang="en-US"/>
              <a:t>public class Rectangle implements Shape {</a:t>
            </a:r>
            <a:endParaRPr lang="zh-CN" altLang="en-US"/>
          </a:p>
          <a:p>
            <a:endParaRPr lang="zh-CN" altLang="en-US"/>
          </a:p>
          <a:p>
            <a:r>
              <a:rPr lang="zh-CN" altLang="en-US"/>
              <a:t>   @Override</a:t>
            </a:r>
            <a:endParaRPr lang="zh-CN" altLang="en-US"/>
          </a:p>
          <a:p>
            <a:r>
              <a:rPr lang="zh-CN" altLang="en-US"/>
              <a:t>   public void draw() {</a:t>
            </a:r>
            <a:endParaRPr lang="zh-CN" altLang="en-US"/>
          </a:p>
          <a:p>
            <a:r>
              <a:rPr lang="zh-CN" altLang="en-US"/>
              <a:t>      System.out.println("Inside Rectangle::draw() method.");</a:t>
            </a:r>
            <a:endParaRPr lang="zh-CN" altLang="en-US"/>
          </a:p>
          <a:p>
            <a:r>
              <a:rPr lang="zh-CN" altLang="en-US"/>
              <a:t>   }</a:t>
            </a:r>
            <a:endParaRPr lang="zh-CN" altLang="en-US"/>
          </a:p>
          <a:p>
            <a:r>
              <a:rPr lang="zh-CN" altLang="en-US"/>
              <a:t>}</a:t>
            </a:r>
            <a:endParaRPr lang="zh-CN" altLang="en-US"/>
          </a:p>
          <a:p>
            <a:r>
              <a:rPr lang="zh-CN" altLang="en-US"/>
              <a:t>Square.java</a:t>
            </a:r>
            <a:endParaRPr lang="zh-CN" altLang="en-US"/>
          </a:p>
          <a:p>
            <a:r>
              <a:rPr lang="zh-CN" altLang="en-US"/>
              <a:t>public class Square implements Shape {</a:t>
            </a:r>
            <a:endParaRPr lang="zh-CN" altLang="en-US"/>
          </a:p>
          <a:p>
            <a:endParaRPr lang="zh-CN" altLang="en-US"/>
          </a:p>
          <a:p>
            <a:r>
              <a:rPr lang="zh-CN" altLang="en-US"/>
              <a:t>   @Override</a:t>
            </a:r>
            <a:endParaRPr lang="zh-CN" altLang="en-US"/>
          </a:p>
          <a:p>
            <a:r>
              <a:rPr lang="zh-CN" altLang="en-US"/>
              <a:t>   public void draw() {</a:t>
            </a:r>
            <a:endParaRPr lang="zh-CN" altLang="en-US"/>
          </a:p>
          <a:p>
            <a:r>
              <a:rPr lang="zh-CN" altLang="en-US"/>
              <a:t>      System.out.println("Inside Square::draw() method.");</a:t>
            </a:r>
            <a:endParaRPr lang="zh-CN" altLang="en-US"/>
          </a:p>
          <a:p>
            <a:r>
              <a:rPr lang="zh-CN" altLang="en-US"/>
              <a:t>   }</a:t>
            </a:r>
            <a:endParaRPr lang="zh-CN" altLang="en-US"/>
          </a:p>
          <a:p>
            <a:r>
              <a:rPr lang="zh-CN" altLang="en-US"/>
              <a:t>}</a:t>
            </a:r>
            <a:endParaRPr lang="zh-CN" altLang="en-US"/>
          </a:p>
          <a:p>
            <a:r>
              <a:rPr lang="zh-CN" altLang="en-US"/>
              <a:t>Circle.java</a:t>
            </a:r>
            <a:endParaRPr lang="zh-CN" altLang="en-US"/>
          </a:p>
          <a:p>
            <a:r>
              <a:rPr lang="zh-CN" altLang="en-US"/>
              <a:t>public class Circle implements Shape {</a:t>
            </a:r>
            <a:endParaRPr lang="zh-CN" altLang="en-US"/>
          </a:p>
          <a:p>
            <a:endParaRPr lang="zh-CN" altLang="en-US"/>
          </a:p>
          <a:p>
            <a:r>
              <a:rPr lang="zh-CN" altLang="en-US"/>
              <a:t>   @Override</a:t>
            </a:r>
            <a:endParaRPr lang="zh-CN" altLang="en-US"/>
          </a:p>
          <a:p>
            <a:r>
              <a:rPr lang="zh-CN" altLang="en-US"/>
              <a:t>   public void draw() {</a:t>
            </a:r>
            <a:endParaRPr lang="zh-CN" altLang="en-US"/>
          </a:p>
          <a:p>
            <a:r>
              <a:rPr lang="zh-CN" altLang="en-US"/>
              <a:t>      System.out.println("Inside Circle::draw() method.");</a:t>
            </a:r>
            <a:endParaRPr lang="zh-CN" altLang="en-US"/>
          </a:p>
          <a:p>
            <a:r>
              <a:rPr lang="zh-CN" altLang="en-US"/>
              <a:t>   }</a:t>
            </a:r>
            <a:endParaRPr lang="zh-CN" altLang="en-US"/>
          </a:p>
          <a:p>
            <a:r>
              <a:rPr lang="zh-CN" altLang="en-US"/>
              <a:t>}</a:t>
            </a:r>
            <a:endParaRPr lang="zh-CN" altLang="en-US"/>
          </a:p>
          <a:p>
            <a:r>
              <a:rPr lang="zh-CN" altLang="en-US"/>
              <a:t>步骤 3</a:t>
            </a:r>
            <a:endParaRPr lang="zh-CN" altLang="en-US"/>
          </a:p>
          <a:p>
            <a:r>
              <a:rPr lang="zh-CN" altLang="en-US"/>
              <a:t>创建一个工厂，生成基于给定信息的实体类的对象。</a:t>
            </a:r>
            <a:endParaRPr lang="zh-CN" altLang="en-US"/>
          </a:p>
          <a:p>
            <a:r>
              <a:rPr lang="zh-CN" altLang="en-US"/>
              <a:t>ShapeFactory.java</a:t>
            </a:r>
            <a:endParaRPr lang="zh-CN" altLang="en-US"/>
          </a:p>
          <a:p>
            <a:r>
              <a:rPr lang="zh-CN" altLang="en-US"/>
              <a:t>public class ShapeFactory {</a:t>
            </a:r>
            <a:endParaRPr lang="zh-CN" altLang="en-US"/>
          </a:p>
          <a:p>
            <a:r>
              <a:rPr lang="zh-CN" altLang="en-US"/>
              <a:t>    </a:t>
            </a:r>
            <a:endParaRPr lang="zh-CN" altLang="en-US"/>
          </a:p>
          <a:p>
            <a:r>
              <a:rPr lang="zh-CN" altLang="en-US"/>
              <a:t>   //使用 getShape 方法获取形状类型的对象</a:t>
            </a:r>
            <a:endParaRPr lang="zh-CN" altLang="en-US"/>
          </a:p>
          <a:p>
            <a:r>
              <a:rPr lang="zh-CN" altLang="en-US"/>
              <a:t>   public Shape getShape(String shapeType){</a:t>
            </a:r>
            <a:endParaRPr lang="zh-CN" altLang="en-US"/>
          </a:p>
          <a:p>
            <a:r>
              <a:rPr lang="zh-CN" altLang="en-US"/>
              <a:t>      if(shapeType == null){</a:t>
            </a:r>
            <a:endParaRPr lang="zh-CN" altLang="en-US"/>
          </a:p>
          <a:p>
            <a:r>
              <a:rPr lang="zh-CN" altLang="en-US"/>
              <a:t>         return null;</a:t>
            </a:r>
            <a:endParaRPr lang="zh-CN" altLang="en-US"/>
          </a:p>
          <a:p>
            <a:r>
              <a:rPr lang="zh-CN" altLang="en-US"/>
              <a:t>      }        </a:t>
            </a:r>
            <a:endParaRPr lang="zh-CN" altLang="en-US"/>
          </a:p>
          <a:p>
            <a:r>
              <a:rPr lang="zh-CN" altLang="en-US"/>
              <a:t>      if(shapeType.equalsIgnoreCase("CIRCLE")){</a:t>
            </a:r>
            <a:endParaRPr lang="zh-CN" altLang="en-US"/>
          </a:p>
          <a:p>
            <a:r>
              <a:rPr lang="zh-CN" altLang="en-US"/>
              <a:t>         return new Circle();</a:t>
            </a:r>
            <a:endParaRPr lang="zh-CN" altLang="en-US"/>
          </a:p>
          <a:p>
            <a:r>
              <a:rPr lang="zh-CN" altLang="en-US"/>
              <a:t>      } else if(shapeType.equalsIgnoreCase("RECTANGLE")){</a:t>
            </a:r>
            <a:endParaRPr lang="zh-CN" altLang="en-US"/>
          </a:p>
          <a:p>
            <a:r>
              <a:rPr lang="zh-CN" altLang="en-US"/>
              <a:t>         return new Rectangle();</a:t>
            </a:r>
            <a:endParaRPr lang="zh-CN" altLang="en-US"/>
          </a:p>
          <a:p>
            <a:r>
              <a:rPr lang="zh-CN" altLang="en-US"/>
              <a:t>      } else if(shapeType.equalsIgnoreCase("SQUARE")){</a:t>
            </a:r>
            <a:endParaRPr lang="zh-CN" altLang="en-US"/>
          </a:p>
          <a:p>
            <a:r>
              <a:rPr lang="zh-CN" altLang="en-US"/>
              <a:t>         return new Square();</a:t>
            </a:r>
            <a:endParaRPr lang="zh-CN" altLang="en-US"/>
          </a:p>
          <a:p>
            <a:r>
              <a:rPr lang="zh-CN" altLang="en-US"/>
              <a:t>      }</a:t>
            </a:r>
            <a:endParaRPr lang="zh-CN" altLang="en-US"/>
          </a:p>
          <a:p>
            <a:r>
              <a:rPr lang="zh-CN" altLang="en-US"/>
              <a:t>      return null;</a:t>
            </a:r>
            <a:endParaRPr lang="zh-CN" altLang="en-US"/>
          </a:p>
          <a:p>
            <a:r>
              <a:rPr lang="zh-CN" altLang="en-US"/>
              <a:t>   }</a:t>
            </a:r>
            <a:endParaRPr lang="zh-CN" altLang="en-US"/>
          </a:p>
          <a:p>
            <a:r>
              <a:rPr lang="zh-CN" altLang="en-US"/>
              <a:t>}</a:t>
            </a:r>
            <a:endParaRPr lang="zh-CN" altLang="en-US"/>
          </a:p>
          <a:p>
            <a:r>
              <a:rPr lang="zh-CN" altLang="en-US"/>
              <a:t>步骤 4</a:t>
            </a:r>
            <a:endParaRPr lang="zh-CN" altLang="en-US"/>
          </a:p>
          <a:p>
            <a:r>
              <a:rPr lang="zh-CN" altLang="en-US"/>
              <a:t>使用该工厂，通过传递类型信息来获取实体类的对象。</a:t>
            </a:r>
            <a:endParaRPr lang="zh-CN" altLang="en-US"/>
          </a:p>
          <a:p>
            <a:r>
              <a:rPr lang="zh-CN" altLang="en-US"/>
              <a:t>FactoryPatternDemo.java</a:t>
            </a:r>
            <a:endParaRPr lang="zh-CN" altLang="en-US"/>
          </a:p>
          <a:p>
            <a:r>
              <a:rPr lang="zh-CN" altLang="en-US"/>
              <a:t>public class FactoryPatternDemo {</a:t>
            </a:r>
            <a:endParaRPr lang="zh-CN" altLang="en-US"/>
          </a:p>
          <a:p>
            <a:endParaRPr lang="zh-CN" altLang="en-US"/>
          </a:p>
          <a:p>
            <a:r>
              <a:rPr lang="zh-CN" altLang="en-US"/>
              <a:t>   public static void main(String[] args) {</a:t>
            </a:r>
            <a:endParaRPr lang="zh-CN" altLang="en-US"/>
          </a:p>
          <a:p>
            <a:r>
              <a:rPr lang="zh-CN" altLang="en-US"/>
              <a:t>      ShapeFactory shapeFactory = new ShapeFactory();</a:t>
            </a:r>
            <a:endParaRPr lang="zh-CN" altLang="en-US"/>
          </a:p>
          <a:p>
            <a:endParaRPr lang="zh-CN" altLang="en-US"/>
          </a:p>
          <a:p>
            <a:r>
              <a:rPr lang="zh-CN" altLang="en-US"/>
              <a:t>      //获取 Circle 的对象，并调用它的 draw 方法</a:t>
            </a:r>
            <a:endParaRPr lang="zh-CN" altLang="en-US"/>
          </a:p>
          <a:p>
            <a:r>
              <a:rPr lang="zh-CN" altLang="en-US"/>
              <a:t>      Shape shape1 = shapeFactory.getShape("CIRCLE");</a:t>
            </a:r>
            <a:endParaRPr lang="zh-CN" altLang="en-US"/>
          </a:p>
          <a:p>
            <a:endParaRPr lang="zh-CN" altLang="en-US"/>
          </a:p>
          <a:p>
            <a:r>
              <a:rPr lang="zh-CN" altLang="en-US"/>
              <a:t>      //调用 Circle 的 draw 方法</a:t>
            </a:r>
            <a:endParaRPr lang="zh-CN" altLang="en-US"/>
          </a:p>
          <a:p>
            <a:r>
              <a:rPr lang="zh-CN" altLang="en-US"/>
              <a:t>      shape1.draw();</a:t>
            </a:r>
            <a:endParaRPr lang="zh-CN" altLang="en-US"/>
          </a:p>
          <a:p>
            <a:endParaRPr lang="zh-CN" altLang="en-US"/>
          </a:p>
          <a:p>
            <a:r>
              <a:rPr lang="zh-CN" altLang="en-US"/>
              <a:t>      //获取 Rectangle 的对象，并调用它的 draw 方法</a:t>
            </a:r>
            <a:endParaRPr lang="zh-CN" altLang="en-US"/>
          </a:p>
          <a:p>
            <a:r>
              <a:rPr lang="zh-CN" altLang="en-US"/>
              <a:t>      Shape shape2 = shapeFactory.getShape("RECTANGLE");</a:t>
            </a:r>
            <a:endParaRPr lang="zh-CN" altLang="en-US"/>
          </a:p>
          <a:p>
            <a:endParaRPr lang="zh-CN" altLang="en-US"/>
          </a:p>
          <a:p>
            <a:r>
              <a:rPr lang="zh-CN" altLang="en-US"/>
              <a:t>      //调用 Rectangle 的 draw 方法</a:t>
            </a:r>
            <a:endParaRPr lang="zh-CN" altLang="en-US"/>
          </a:p>
          <a:p>
            <a:r>
              <a:rPr lang="zh-CN" altLang="en-US"/>
              <a:t>      shape2.draw();</a:t>
            </a:r>
            <a:endParaRPr lang="zh-CN" altLang="en-US"/>
          </a:p>
          <a:p>
            <a:endParaRPr lang="zh-CN" altLang="en-US"/>
          </a:p>
          <a:p>
            <a:r>
              <a:rPr lang="zh-CN" altLang="en-US"/>
              <a:t>      //获取 Square 的对象，并调用它的 draw 方法</a:t>
            </a:r>
            <a:endParaRPr lang="zh-CN" altLang="en-US"/>
          </a:p>
          <a:p>
            <a:r>
              <a:rPr lang="zh-CN" altLang="en-US"/>
              <a:t>      Shape shape3 = shapeFactory.getShape("SQUARE");</a:t>
            </a:r>
            <a:endParaRPr lang="zh-CN" altLang="en-US"/>
          </a:p>
          <a:p>
            <a:endParaRPr lang="zh-CN" altLang="en-US"/>
          </a:p>
          <a:p>
            <a:r>
              <a:rPr lang="zh-CN" altLang="en-US"/>
              <a:t>      //调用 Square 的 draw 方法</a:t>
            </a:r>
            <a:endParaRPr lang="zh-CN" altLang="en-US"/>
          </a:p>
          <a:p>
            <a:r>
              <a:rPr lang="zh-CN" altLang="en-US"/>
              <a:t>      shape3.draw();</a:t>
            </a:r>
            <a:endParaRPr lang="zh-CN" altLang="en-US"/>
          </a:p>
          <a:p>
            <a:r>
              <a:rPr lang="zh-CN" altLang="en-US"/>
              <a:t>   }</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class Prototype implements Cloneable {  </a:t>
            </a:r>
            <a:endParaRPr lang="zh-CN" altLang="en-US"/>
          </a:p>
          <a:p>
            <a:r>
              <a:rPr lang="zh-CN" altLang="en-US"/>
              <a:t>    public Prototype clone(){  </a:t>
            </a:r>
            <a:endParaRPr lang="zh-CN" altLang="en-US"/>
          </a:p>
          <a:p>
            <a:r>
              <a:rPr lang="zh-CN" altLang="en-US"/>
              <a:t>        Prototype prototype = null;  </a:t>
            </a:r>
            <a:endParaRPr lang="zh-CN" altLang="en-US"/>
          </a:p>
          <a:p>
            <a:r>
              <a:rPr lang="zh-CN" altLang="en-US"/>
              <a:t>        try{  </a:t>
            </a:r>
            <a:endParaRPr lang="zh-CN" altLang="en-US"/>
          </a:p>
          <a:p>
            <a:r>
              <a:rPr lang="zh-CN" altLang="en-US"/>
              <a:t>            prototype = (Prototype)super.clone();  </a:t>
            </a:r>
            <a:endParaRPr lang="zh-CN" altLang="en-US"/>
          </a:p>
          <a:p>
            <a:r>
              <a:rPr lang="zh-CN" altLang="en-US"/>
              <a:t>        }catch(CloneNotSupportedException e){  </a:t>
            </a:r>
            <a:endParaRPr lang="zh-CN" altLang="en-US"/>
          </a:p>
          <a:p>
            <a:r>
              <a:rPr lang="zh-CN" altLang="en-US"/>
              <a:t>            e.printStackTrace();  </a:t>
            </a:r>
            <a:endParaRPr lang="zh-CN" altLang="en-US"/>
          </a:p>
          <a:p>
            <a:r>
              <a:rPr lang="zh-CN" altLang="en-US"/>
              <a:t>        }  </a:t>
            </a:r>
            <a:endParaRPr lang="zh-CN" altLang="en-US"/>
          </a:p>
          <a:p>
            <a:r>
              <a:rPr lang="zh-CN" altLang="en-US"/>
              <a:t>        return prototype;   </a:t>
            </a:r>
            <a:endParaRPr lang="zh-CN" altLang="en-US"/>
          </a:p>
          <a:p>
            <a:r>
              <a:rPr lang="zh-CN" altLang="en-US"/>
              <a:t>    }  </a:t>
            </a:r>
            <a:endParaRPr lang="zh-CN" altLang="en-US"/>
          </a:p>
          <a:p>
            <a:r>
              <a:rPr lang="zh-CN" altLang="en-US"/>
              <a:t>}  </a:t>
            </a:r>
            <a:endParaRPr lang="zh-CN" altLang="en-US"/>
          </a:p>
          <a:p>
            <a:r>
              <a:rPr lang="zh-CN" altLang="en-US"/>
              <a:t>  </a:t>
            </a:r>
            <a:endParaRPr lang="zh-CN" altLang="en-US"/>
          </a:p>
          <a:p>
            <a:r>
              <a:rPr lang="zh-CN" altLang="en-US"/>
              <a:t>class ConcretePrototype extends Prototype{  </a:t>
            </a:r>
            <a:endParaRPr lang="zh-CN" altLang="en-US"/>
          </a:p>
          <a:p>
            <a:r>
              <a:rPr lang="zh-CN" altLang="en-US"/>
              <a:t>    public void show(){  </a:t>
            </a:r>
            <a:endParaRPr lang="zh-CN" altLang="en-US"/>
          </a:p>
          <a:p>
            <a:r>
              <a:rPr lang="zh-CN" altLang="en-US"/>
              <a:t>        System.out.println("原型模式实现类");  </a:t>
            </a:r>
            <a:endParaRPr lang="zh-CN" altLang="en-US"/>
          </a:p>
          <a:p>
            <a:r>
              <a:rPr lang="zh-CN" altLang="en-US"/>
              <a:t>    }  </a:t>
            </a:r>
            <a:endParaRPr lang="zh-CN" altLang="en-US"/>
          </a:p>
          <a:p>
            <a:r>
              <a:rPr lang="zh-CN" altLang="en-US"/>
              <a:t>}  </a:t>
            </a:r>
            <a:endParaRPr lang="zh-CN" altLang="en-US"/>
          </a:p>
          <a:p>
            <a:r>
              <a:rPr lang="zh-CN" altLang="en-US"/>
              <a:t>  </a:t>
            </a:r>
            <a:endParaRPr lang="zh-CN" altLang="en-US"/>
          </a:p>
          <a:p>
            <a:r>
              <a:rPr lang="zh-CN" altLang="en-US"/>
              <a:t>public class Client {  </a:t>
            </a:r>
            <a:endParaRPr lang="zh-CN" altLang="en-US"/>
          </a:p>
          <a:p>
            <a:r>
              <a:rPr lang="zh-CN" altLang="en-US"/>
              <a:t>    public static void main(String[] args){  </a:t>
            </a:r>
            <a:endParaRPr lang="zh-CN" altLang="en-US"/>
          </a:p>
          <a:p>
            <a:r>
              <a:rPr lang="zh-CN" altLang="en-US"/>
              <a:t>        ConcretePrototype cp = new ConcretePrototype();  </a:t>
            </a:r>
            <a:endParaRPr lang="zh-CN" altLang="en-US"/>
          </a:p>
          <a:p>
            <a:r>
              <a:rPr lang="zh-CN" altLang="en-US"/>
              <a:t>        for(int i=0; i&lt; 10; i++){  </a:t>
            </a:r>
            <a:endParaRPr lang="zh-CN" altLang="en-US"/>
          </a:p>
          <a:p>
            <a:r>
              <a:rPr lang="zh-CN" altLang="en-US"/>
              <a:t>            ConcretePrototype clonecp = (ConcretePrototype)cp.clone();  </a:t>
            </a:r>
            <a:endParaRPr lang="zh-CN" altLang="en-US"/>
          </a:p>
          <a:p>
            <a:r>
              <a:rPr lang="zh-CN" altLang="en-US"/>
              <a:t>            clonecp.show();  </a:t>
            </a:r>
            <a:endParaRPr lang="zh-CN" altLang="en-US"/>
          </a:p>
          <a:p>
            <a:r>
              <a:rPr lang="zh-CN" altLang="en-US"/>
              <a:t>        }  </a:t>
            </a:r>
            <a:endParaRPr lang="zh-CN" altLang="en-US"/>
          </a:p>
          <a:p>
            <a:r>
              <a:rPr lang="zh-CN" altLang="en-US"/>
              <a:t>    }  </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在代理模式中的角色：</a:t>
            </a:r>
            <a:endParaRPr lang="zh-CN" altLang="en-US"/>
          </a:p>
          <a:p>
            <a:endParaRPr lang="zh-CN" altLang="en-US"/>
          </a:p>
          <a:p>
            <a:r>
              <a:rPr lang="zh-CN" altLang="en-US"/>
              <a:t>　　●　　抽象对象角色：声明了目标对象和代理对象的共同接口，这样一来在任何可以使用目标对象的地方都可以使用代理对象。</a:t>
            </a:r>
            <a:endParaRPr lang="zh-CN" altLang="en-US"/>
          </a:p>
          <a:p>
            <a:endParaRPr lang="zh-CN" altLang="en-US"/>
          </a:p>
          <a:p>
            <a:r>
              <a:rPr lang="zh-CN" altLang="en-US"/>
              <a:t>　　●　　目标对象角色：定义了代理对象所代表的目标对象。</a:t>
            </a:r>
            <a:endParaRPr lang="zh-CN" altLang="en-US"/>
          </a:p>
          <a:p>
            <a:endParaRPr lang="zh-CN" altLang="en-US"/>
          </a:p>
          <a:p>
            <a:r>
              <a:rPr lang="zh-CN" altLang="en-US"/>
              <a:t>　　●　　代理对象角色：代理对象内部含有目标对象的引用，从而可以在任何时候操作目标对象；代理对象提供一个与目标对象相同的接口，以便可以在任何时候替代目标对象。代理对象通常在客户端调用传递给目标对象之前或之后，执行某个操作，而不是单纯地将调用传递给目标对象。</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3" descr="E:\ufeils\ppt\PIC\hei0014.jpg"/>
          <p:cNvPicPr>
            <a:picLocks noChangeAspect="1" noChangeArrowheads="1"/>
          </p:cNvPicPr>
          <p:nvPr userDrawn="1"/>
        </p:nvPicPr>
        <p:blipFill>
          <a:blip r:embed="rId2"/>
          <a:srcRect/>
          <a:stretch>
            <a:fillRect/>
          </a:stretch>
        </p:blipFill>
        <p:spPr bwMode="auto">
          <a:xfrm>
            <a:off x="0" y="0"/>
            <a:ext cx="9163050" cy="5162551"/>
          </a:xfrm>
          <a:prstGeom prst="rect">
            <a:avLst/>
          </a:prstGeom>
          <a:noFill/>
          <a:extLst>
            <a:ext uri="{909E8E84-426E-40DD-AFC4-6F175D3DCCD1}">
              <a14:hiddenFill xmlns:a14="http://schemas.microsoft.com/office/drawing/2010/main">
                <a:solidFill>
                  <a:srgbClr val="FFFFFF"/>
                </a:solidFill>
              </a14:hiddenFill>
            </a:ext>
          </a:extLst>
        </p:spPr>
      </p:pic>
      <p:sp>
        <p:nvSpPr>
          <p:cNvPr id="4" name="同侧圆角矩形 3"/>
          <p:cNvSpPr/>
          <p:nvPr userDrawn="1"/>
        </p:nvSpPr>
        <p:spPr>
          <a:xfrm>
            <a:off x="0" y="5110207"/>
            <a:ext cx="9144000" cy="6377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Tree>
  </p:cSld>
  <p:clrMapOvr>
    <a:masterClrMapping/>
  </p:clrMapOvr>
  <p:transition spd="slow" advClick="0"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102" name="Picture 6" descr="E:\ufeils\ppt\PIC\hei0017.jpg"/>
          <p:cNvPicPr>
            <a:picLocks noChangeAspect="1" noChangeArrowheads="1"/>
          </p:cNvPicPr>
          <p:nvPr userDrawn="1"/>
        </p:nvPicPr>
        <p:blipFill>
          <a:blip r:embed="rId2"/>
          <a:srcRect/>
          <a:stretch>
            <a:fillRect/>
          </a:stretch>
        </p:blipFill>
        <p:spPr bwMode="auto">
          <a:xfrm>
            <a:off x="-2976" y="0"/>
            <a:ext cx="9163050" cy="517170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20746" y="0"/>
            <a:ext cx="9180820" cy="5171709"/>
          </a:xfrm>
          <a:prstGeom prst="rect">
            <a:avLst/>
          </a:prstGeom>
          <a:gradFill>
            <a:gsLst>
              <a:gs pos="97917">
                <a:schemeClr val="tx1"/>
              </a:gs>
              <a:gs pos="65004">
                <a:srgbClr val="000000">
                  <a:alpha val="72000"/>
                </a:srgbClr>
              </a:gs>
              <a:gs pos="33000">
                <a:schemeClr val="tx1">
                  <a:alpha val="79000"/>
                </a:schemeClr>
              </a:gs>
              <a:gs pos="0">
                <a:schemeClr val="tx1">
                  <a:lumMod val="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Click="0" advTm="0">
    <p:pull/>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7905" y="1551305"/>
            <a:ext cx="4701540" cy="553720"/>
          </a:xfrm>
          <a:prstGeom prst="rect">
            <a:avLst/>
          </a:prstGeom>
          <a:noFill/>
        </p:spPr>
        <p:txBody>
          <a:bodyPr wrap="square" lIns="0" tIns="0" rIns="0" bIns="0" rtlCol="0">
            <a:spAutoFit/>
            <a:scene3d>
              <a:camera prst="orthographicFront"/>
              <a:lightRig rig="threePt" dir="t"/>
            </a:scene3d>
          </a:bodyPr>
          <a:p>
            <a:pPr algn="ctr"/>
            <a:r>
              <a:rPr lang="zh-CN" alt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常用设计模式</a:t>
            </a:r>
            <a:endParaRPr lang="zh-CN" alt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2287905" y="2521585"/>
            <a:ext cx="4701540" cy="368935"/>
          </a:xfrm>
          <a:prstGeom prst="rect">
            <a:avLst/>
          </a:prstGeom>
          <a:noFill/>
        </p:spPr>
        <p:txBody>
          <a:bodyPr wrap="square" lIns="0" tIns="0" rIns="0" bIns="0" rtlCol="0">
            <a:spAutoFit/>
            <a:scene3d>
              <a:camera prst="orthographicFront"/>
              <a:lightRig rig="threePt" dir="t"/>
            </a:scene3d>
          </a:bodyPr>
          <a:p>
            <a:pPr algn="ctr"/>
            <a:r>
              <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平台开发一组</a:t>
            </a:r>
            <a:endPar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2287905" y="3107690"/>
            <a:ext cx="4701540" cy="430530"/>
          </a:xfrm>
          <a:prstGeom prst="rect">
            <a:avLst/>
          </a:prstGeom>
          <a:noFill/>
        </p:spPr>
        <p:txBody>
          <a:bodyPr wrap="square" lIns="0" tIns="0" rIns="0" bIns="0" rtlCol="0">
            <a:spAutoFit/>
            <a:scene3d>
              <a:camera prst="orthographicFront"/>
              <a:lightRig rig="threePt" dir="t"/>
            </a:scene3d>
          </a:bodyPr>
          <a:p>
            <a:pPr algn="ctr"/>
            <a:r>
              <a:rPr lang="zh-CN" alt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李兴江</a:t>
            </a:r>
            <a:endParaRPr lang="zh-CN" alt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advClick="0">
        <p:pull/>
        <p:sndAc>
          <p:stSnd>
            <p:snd r:embed="rId1" name="click.wav"/>
          </p:stSnd>
        </p:sndAc>
      </p:transition>
    </mc:Choice>
    <mc:Fallback>
      <p:transition advClick="0">
        <p:pull/>
        <p:sndAc>
          <p:stSnd>
            <p:snd r:embed="rId1" name="click.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92329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意图：保证一个类仅有一个实例，并提供一个访问它的全局访问点。</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主要解决：一个全局使用的类频繁地创建与销毁。</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832610" y="2202180"/>
            <a:ext cx="5342890" cy="27616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1、在内存里只有一个实例，减少了内存的开销，尤其是频繁的创建和销毁实例（比如管理学院首页页面缓存）。 2、避免对资源的多重占用（比如写文件操作）。</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缺点：没有接口，不能继承，与单一职责原则冲突，一个类应该只关心内部逻辑，而不关心外面怎么样来实例化。</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1、要求生产唯一序列号。 2、WEB 中的计数器，不用每次刷新都在数据库里加一次，用单例先缓存起来。</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单例模式的几种实现方式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、恶汉式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、懒汉式（线程安全、线程不安全）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、双检锁/双重校验锁（DCL，即 double-checked locking）</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、登记式/静态内部类</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、枚举</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工厂模式（Factory Pattern）是 Java 中最常用的设计模式之一。这种类型的设计模式属于创建型模式，它提供了一种创建对象的最佳方式。在工厂模式中，我们在创建对象时不会对客户端暴露创建逻辑，并且是通过使用一个共同的接口来指向新创建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意图：定义一个创建对象的接口，让其子类自己决定实例化哪一个类，工厂模式使</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类的实例化</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延迟到子类。</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主要解决：主要解决接口选择的问题。</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应用实例： 1、您需要一辆汽车，可以直接从工厂里面提货，而不用去管这辆汽车是怎么做出来的，以及这个汽车里面的具体实现。 2、Hibernate 换数据库只需换方言和驱动就可以。</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 </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 </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类图举例</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138493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812925" y="1685925"/>
            <a:ext cx="5380990" cy="3085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1、一个调用者想创建一个对象，只要知道其名称就可以了。 2、扩展性高，如果想增加一个产品，只要扩展一个工厂类就可以。 3、屏蔽产品的具体实现，调用者只关心产品的接口。</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缺点：每次增加一个产品时，都需要增加一个具体类和对象实现工厂，使得系统中类的个数成倍增加，在一定程度上增加了系统的复杂度，同时也增加了系统具体类的依赖。这并不是什么好事。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1、日志记录器：记录可能记录到本地硬盘、系统事件、远程服务器等，用户可以选择记录日志到什么地方。 2、数据库访问，当用户不知道最后系统采用哪一类数据库，以及数据库可能有变化时。 </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注意事项：作为一种创建类模式，在任何需要生成复杂对象的地方，都可以使用工厂方法模式。有一点需要注意的地方就是复杂对象适合使用工厂模式，而简单对象，特别是只需要通过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问题</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30822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创建对象有哪些方法？</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原型模式（Prototype Pattern）是用于创建重复的对象，同时又能保证性能。这种类型的设计模式属于创建型模式，它提供了一种创建对象的最佳方式。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是实现了一个原型接口，该接口用于创建当前对象的克隆。当直接创建对象的代价比较大时，则采用这种模式。例如，一个对象需要在一个高代价的数据库操作之后被创建。我们可以缓存该对象，在下一个请求时返回它的克隆，在需要的时候更新数据库，以此来减少数据库调用。</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487045"/>
            <a:ext cx="4701540" cy="492125"/>
          </a:xfrm>
          <a:prstGeom prst="rect">
            <a:avLst/>
          </a:prstGeom>
          <a:noFill/>
        </p:spPr>
        <p:txBody>
          <a:bodyPr wrap="square" lIns="0" tIns="0" rIns="0" bIns="0" rtlCol="0">
            <a:spAutoFit/>
            <a:scene3d>
              <a:camera prst="orthographicFront"/>
              <a:lightRig rig="threePt" dir="t"/>
            </a:scene3d>
          </a:bodyPr>
          <a:p>
            <a:pPr algn="l"/>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873250"/>
            <a:ext cx="7727315" cy="246189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设计模式（Design pattern）代表了最佳的实践，通常被有经验的面向对象的软件开发人员所采用。设计模式是软件开发人员在软件开发过程中面临的一般问题的解决方案。这些解决方案是众多软件开发人员经过相当长的一段时间的试验和错误总结出来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08025" y="1343025"/>
            <a:ext cx="7727315" cy="138493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意图：用原型实例指定创建对象的种类，并且通过拷贝这些原型创建新的对象。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主要解决：在运行期建立和删除原型。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301240" y="2871470"/>
            <a:ext cx="4037965"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Prototype类需要具备以下两个条件：</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实现Cloneable接口。在java语言有一个Cloneable接口，它的作用只有一个，就是在运行时通知虚拟机可以安全地在实现了此接口的类上使用clone方法。在java虚拟机中，只有实现了这个接口的类才可以被拷贝，否则在运行时会抛出CloneNotSupportedException异常。</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重写Object类中的clone方法。Java中，所有类的父类都是Object类，Object类中有一个clone方法，作用是返回对象的一个拷贝，但是其作用域protected类型的，一般的类无法调用，因此，Prototype类需要将clone方法的作用域修改为public类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原型模式是一种比较简单的模式，也非常容易理解，实现一个接口，重写一个方法即完成了原型模式。在实际应用中，原型模式很少单独出现。经常与其他模式混用，他的原型类Prototype也常用抽象类来替代。</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深浅拷贝</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42367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浅拷贝：只复制一个对象，对象内部存在的指向其他对象数组或者引用则不复制</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深拷贝：对象，对象内部的引用均复制</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Object类的clone方法只会拷贝对象中的基本的数据类型，对于数组、容器对象、引用对象等都不会拷贝，这就是浅拷贝。如果要实现深拷贝，必须将原型模式中的数组、容器对象、引用对象等另行拷贝</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深浅拷贝</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42367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浅拷贝：</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调用 java.lang.Object的clone()方法 </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深拷贝：</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、对象内部所有引用型对象都进行</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clone</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、对象序列化</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使用原型模式创建对象比直接new一个对象在性能上要好的多，因为Object类的clone方法是一个本地方法，它直接操作内存中的二进制流，特别是复制大对象时，性能的差别非常明显。</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       </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buNone/>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使用原型模式的另一个好处是简化对象的创建，使得创建对象就像我们在编辑文档时的复制粘贴一样简单。</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 1、配备克隆方法需要对类的功能进行通盘考虑，这对于全新的类不是很难，但对于已有的类不一定很容易，特别当一个类引用不支持串行化的间接对象，或者引用含有循环结构的时候。 2、必须实现 Cloneable 接口。 3、逃避构造函数的约束。</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原型模式的注意事项</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       使用原型模式复制对象不会调用类的构造方法。因为对象的复制是通过调用Object类的clone方法来完成的，它直接在内存中复制数据，因此不会调用到类的构造方法。不但构造方法中的代码不会执行，甚至连访问权限都对原型模式无效。还记得单例模式吗？单例模式中，只要将构造方法的访问权限设置为private型，就可以实现单例。但是clone方法直接无视构造方法的权限，所以，单例模式与原型模式是冲突的，在使用时要特别注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1、资源优化场景。 2、类初始化需要消化非常多的资源，这个资源包括数据、硬件资源等。 3、性能和安全要求的场景。 4、通过 new 产生一个对象需要非常繁琐的数据准备或访问权限，则可以使用原型模式。  5、在实际项目中，原型模式很少单独出现，一般是和工厂方法模式一起出现，通过 clone 的方法创建一个对象，然后由工厂方法提供给调用者。原型模式已经与 Java 融为浑然一体，大家可以随手拿来使用。</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代理模式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结构型模式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6713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在阎宏博士的《JAVA与模式》一书中开头是这样描述代理（Proxy）模式的：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代理模式是对象的结构模式。代理模式给某一个对象提供一个代理对象，并由代理对象控制对原对象的引用。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487045"/>
            <a:ext cx="4701540" cy="492125"/>
          </a:xfrm>
          <a:prstGeom prst="rect">
            <a:avLst/>
          </a:prstGeom>
          <a:noFill/>
        </p:spPr>
        <p:txBody>
          <a:bodyPr wrap="square" lIns="0" tIns="0" rIns="0" bIns="0" rtlCol="0">
            <a:spAutoFit/>
            <a:scene3d>
              <a:camera prst="orthographicFront"/>
              <a:lightRig rig="threePt" dir="t"/>
            </a:scene3d>
          </a:bodyPr>
          <a:p>
            <a:pPr algn="l"/>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设计模式类型</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518920"/>
            <a:ext cx="7727315" cy="292354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根据设计模式的参考书 Design Patterns - Elements of Reusable Object-Oriented Software（中文译名：设计模式 - 可复用的面向对象软件元素） 中所提到的，总共有 23 种设计模式。这些模式可以分为三大类：创建型模式（Creational Patterns）、结构型模式（Structural Patterns）、行为型模式（Behavioral Patterns）</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代理模式的结构</a:t>
            </a:r>
            <a:endParaRPr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6713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所谓代理，就是一个人或者机构代表另一个人或者机构采取行动。在一些情况下，一个客户不想或者不能够直接引用一个对象，而代理对象可以在客户端和目标对象之间起到中介的作用。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代理模式类图如下：</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4" name="图片 3" descr="代理模式"/>
          <p:cNvPicPr>
            <a:picLocks noChangeAspect="1"/>
          </p:cNvPicPr>
          <p:nvPr/>
        </p:nvPicPr>
        <p:blipFill>
          <a:blip r:embed="rId1"/>
          <a:stretch>
            <a:fillRect/>
          </a:stretch>
        </p:blipFill>
        <p:spPr>
          <a:xfrm>
            <a:off x="1791335" y="2592070"/>
            <a:ext cx="5561965" cy="2343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策略模式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507809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在阎宏博士的《JAVA与模式》一书中开头是这样描述策略（Strategy）模式的：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策略模式属于对象的行为模式。其用意是针对一组算法，将每一个算法封装到具有共同接口的独立的类中，从而使得它们可以相互替换。策略模式使得算法可以在不影响到客户端的情况下发生变化。</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策略模式的结构</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61645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是对算法的包装，是把使用算法的责任和算法本身分割开来，委派给不同的对象管理。策略模式通常把一个系列的算法包装到一系列的策略类里面，作为一个抽象策略类的子类。用一句话来说，就是：“准备一组算法，并将每一个算法封装起来，使得它们可以互换”。下面就以一个示意性的实现讲解策略模式实例的结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4" name="图片 3" descr="策略模式"/>
          <p:cNvPicPr>
            <a:picLocks noChangeAspect="1"/>
          </p:cNvPicPr>
          <p:nvPr/>
        </p:nvPicPr>
        <p:blipFill>
          <a:blip r:embed="rId1"/>
          <a:stretch>
            <a:fillRect/>
          </a:stretch>
        </p:blipFill>
        <p:spPr>
          <a:xfrm>
            <a:off x="1026160" y="2265045"/>
            <a:ext cx="7571740" cy="2371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策略模式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61645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1、算法可以自由切换。 2、避免使用多重条件判断。 3、扩展性良好。</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 1、策略类会增多。 2、所有策略类都需要对外暴露。</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1、如果在一个系统里面有许多类，它们之间的区别仅在于它们的行为，那么使用策略模式可以动态地让一个对象在许多行为中选择一种行为。 2、一个系统需要动态地在几种算法中选择一种。 </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模板模式 </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 </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在阎宏博士的《JAVA与模式》一书中开头是这样描述模板方法（Template Method）模式的：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模板方法模式是类的行为模式。准备一个抽象类，将部分逻辑以具体方法以及具体构造函数的形式实现，然后声明一些抽象方法来迫使子类实现剩余的逻辑。不同的子类可以以不同的方式实现这些抽象方法，从而对剩余的逻辑有不同的实现。这就是模板方法模式的用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设计模式的应用</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1.工厂模式，这个很明显，在各种BeanFactory以及ApplicationContext创建中都用到了；</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2.模版模式，这个也很明显，在各种BeanFactory以及ApplicationContext实现中也都用到了；</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3.代理模式，在Aop实现中用到了JDK的动态代理；</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4.单例模式，这个比如在创建bean的时候。 </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设计模式的应用</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5.Tomcat中有很多场景都使用到了外观模式，因为Tomcat中有很多不同的组件，每个组件需要相互通信，但又不能将自己内部数据过多地暴露给其他组件。用外观模式隔离数据是个很好的方法。</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6.策略模式，Java中Comparator接口。Collections里面有一个sort方法，可自行实现Comparator接口对集合排序。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设计模式的应用</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7.原型模式：使用原型模式创建对象比直接new一个对象在性能上好得多，因为Object类的clone()方法是一个native方法，它直接操作内存中的二进制流，特别是复制大对象时，性能的差别非常明显。</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8.迭代器模式：Iterable接口和Iterator接口 这两个都是迭代相关的接口，Iterator接口相当于是一个迭代器，实现了Iterator接口，等于具体定义了这个可被迭代的对象时如何进行迭代的。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设计模式学习</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GOF</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的《</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设计模式 - 可复用的面向对象软件元素</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、阎宏博士的《</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java</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与模式》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代码共享在：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https://github.com/angellee1988/design-pattern ；</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https://gitee.com/angellee1988/design-pattern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4435" y="2126615"/>
            <a:ext cx="4214495" cy="615315"/>
          </a:xfrm>
          <a:prstGeom prst="rect">
            <a:avLst/>
          </a:prstGeom>
          <a:noFill/>
        </p:spPr>
        <p:txBody>
          <a:bodyPr wrap="square" lIns="0" tIns="0" rIns="0" bIns="0" rtlCol="0">
            <a:spAutoFit/>
          </a:bodyPr>
          <a:p>
            <a:pPr algn="ctr"/>
            <a:r>
              <a:rPr lang="zh-CN" altLang="en-US" sz="4000" b="1" dirty="0" smtClean="0">
                <a:solidFill>
                  <a:schemeClr val="accent6"/>
                </a:solidFill>
                <a:latin typeface="微软雅黑" panose="020B0503020204020204" pitchFamily="34" charset="-122"/>
                <a:ea typeface="微软雅黑" panose="020B0503020204020204" pitchFamily="34" charset="-122"/>
              </a:rPr>
              <a:t>分享完毕，谢谢！</a:t>
            </a:r>
            <a:endParaRPr lang="zh-CN" altLang="en-US" sz="4000" b="1"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320040"/>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创建型模式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143000"/>
            <a:ext cx="7727315" cy="353949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这些设计模式提供了一种在创建对象的同时隐藏创建逻辑的方式，而不是使用 new 运算符直接实例化对象。这使得程序在判断针对某个给定实例需要创建哪些对象时更加灵活。</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单例模式（Singleton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工厂模式（Factory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、抽象工厂模式（Abstract Factory Pattern）、建造者模式（Builder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原型模式（Prototype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320040"/>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结构型模式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这些设计模式关注类和对象的组合。继承的概念被用来组合接口和定义组合对象获得新功能的方式。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适配器模式（Adapter Pattern）、桥接模式（Bridge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过滤器模式（Filter、Criteria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、组合模式（Composite Pattern）、装饰器模式（Decorator Pattern）、外观模式（Facade Pattern）、享元模式（Flyweight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代理模式（Proxy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这些设计模式特别关注对象之间的通信。</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责任链模式（Chain of Responsibility Pattern）、命令模式（Command Pattern）、解释器模式（Interpreter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迭代器模式（Iterator Pattern）、中介者模式（Mediator Pattern）、备忘录模式（Memento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观察者模式（Observer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、状态模式（State Pattern）、空对象模式（Null Object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策略模式（Strategy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、模板模式（Template Pattern）、访问者模式（Visitor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这些设计模式特别关注对象之间的通信。</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责任链模式（Chain of Responsibility Pattern）、命令模式（Command Pattern）、解释器模式（Interpreter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迭代器模式（Iterator Pattern）、中介者模式（Mediator Pattern）、备忘录模式（Memento Pattern）、观察者模式（Observer Pattern）、状态模式（State Pattern）、空对象模式（Null Object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策略模式（Strategy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模板模式（Template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、访问者模式（Visitor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创建型模式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单例模式（Singleton Pattern）是 Java 中最简单的设计模式之一。这种类型的设计模式属于</a:t>
            </a: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创建型模式</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这种模式涉及到一个单一的类，该类负责创建自己的对象，同时确保只有单个对象被创建。这个类提供了一种访问其唯一的对象的方式，可以直接访问，不需要实例化该类的对象。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单例模式（Singleton Pattern）是 Java 中最简单的设计模式之一。这种类型的设计模式属于</a:t>
            </a: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创建型模式</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这种模式涉及到一个单一的类，该类负责创建自己的对象，同时确保只有单个对象被创建。这个类提供了一种访问其唯一的对象的方式，可以直接访问，不需要实例化该类的对象。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226">
      <a:dk1>
        <a:sysClr val="windowText" lastClr="000000"/>
      </a:dk1>
      <a:lt1>
        <a:sysClr val="window" lastClr="FFFFFF"/>
      </a:lt1>
      <a:dk2>
        <a:srgbClr val="959596"/>
      </a:dk2>
      <a:lt2>
        <a:srgbClr val="D9D9D9"/>
      </a:lt2>
      <a:accent1>
        <a:srgbClr val="C00000"/>
      </a:accent1>
      <a:accent2>
        <a:srgbClr val="000000"/>
      </a:accent2>
      <a:accent3>
        <a:srgbClr val="3F3F3F"/>
      </a:accent3>
      <a:accent4>
        <a:srgbClr val="262626"/>
      </a:accent4>
      <a:accent5>
        <a:srgbClr val="000000"/>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6012</Words>
  <Application>WPS 演示</Application>
  <PresentationFormat>全屏显示(16:9)</PresentationFormat>
  <Paragraphs>266</Paragraphs>
  <Slides>39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Calibri</vt:lpstr>
      <vt:lpstr>微软雅黑</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Administrator</cp:lastModifiedBy>
  <cp:revision>989</cp:revision>
  <dcterms:created xsi:type="dcterms:W3CDTF">2015-04-24T01:01:00Z</dcterms:created>
  <dcterms:modified xsi:type="dcterms:W3CDTF">2017-12-14T13:36:51Z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