
<file path=[Content_Types].xml><?xml version="1.0" encoding="utf-8"?>
<Types xmlns="http://schemas.openxmlformats.org/package/2006/content-types">
  <Default Extension="jpeg" ContentType="image/jpeg"/>
  <Default Extension="wav" ContentType="audio/x-wav"/>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1" r:id="rId3"/>
    <p:sldId id="445" r:id="rId5"/>
    <p:sldId id="446" r:id="rId6"/>
    <p:sldId id="447" r:id="rId7"/>
    <p:sldId id="448" r:id="rId8"/>
    <p:sldId id="449" r:id="rId9"/>
    <p:sldId id="451" r:id="rId10"/>
    <p:sldId id="452" r:id="rId11"/>
    <p:sldId id="453" r:id="rId12"/>
    <p:sldId id="454" r:id="rId13"/>
    <p:sldId id="455" r:id="rId14"/>
    <p:sldId id="456" r:id="rId15"/>
    <p:sldId id="457" r:id="rId16"/>
    <p:sldId id="302" r:id="rId17"/>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3E01"/>
    <a:srgbClr val="E8EAE9"/>
    <a:srgbClr val="FCFCFC"/>
    <a:srgbClr val="CCD0D1"/>
    <a:srgbClr val="D7D9E1"/>
    <a:srgbClr val="D5D8E3"/>
    <a:srgbClr val="DADBDE"/>
    <a:srgbClr val="D9DDE7"/>
    <a:srgbClr val="ECECEC"/>
    <a:srgbClr val="E2E2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38" autoAdjust="0"/>
    <p:restoredTop sz="94660"/>
  </p:normalViewPr>
  <p:slideViewPr>
    <p:cSldViewPr>
      <p:cViewPr>
        <p:scale>
          <a:sx n="110" d="100"/>
          <a:sy n="110" d="100"/>
        </p:scale>
        <p:origin x="-846" y="-774"/>
      </p:cViewPr>
      <p:guideLst>
        <p:guide orient="horz" pos="1620"/>
        <p:guide pos="2880"/>
      </p:guideLst>
    </p:cSldViewPr>
  </p:slideViewPr>
  <p:notesTextViewPr>
    <p:cViewPr>
      <p:scale>
        <a:sx n="125" d="100"/>
        <a:sy n="125"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673B58EF-4ABD-40F4-ACA4-FE81D742E6DD}"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A11FC198-2D83-4DFC-8CDD-7D23AF44D411}"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a:t>1</a:t>
            </a:r>
            <a:r>
              <a:rPr lang="zh-CN" altLang="en-US"/>
              <a:t>、恶汉式</a:t>
            </a:r>
            <a:endParaRPr lang="zh-CN" altLang="en-US"/>
          </a:p>
          <a:p>
            <a:r>
              <a:rPr lang="zh-CN" altLang="en-US"/>
              <a:t>public class Singleton {  </a:t>
            </a:r>
            <a:endParaRPr lang="zh-CN" altLang="en-US"/>
          </a:p>
          <a:p>
            <a:r>
              <a:rPr lang="zh-CN" altLang="en-US"/>
              <a:t>    private static Singleton instance = new Singleton();  </a:t>
            </a:r>
            <a:endParaRPr lang="zh-CN" altLang="en-US"/>
          </a:p>
          <a:p>
            <a:r>
              <a:rPr lang="zh-CN" altLang="en-US"/>
              <a:t>    private Singleton (){}  </a:t>
            </a:r>
            <a:endParaRPr lang="zh-CN" altLang="en-US"/>
          </a:p>
          <a:p>
            <a:r>
              <a:rPr lang="zh-CN" altLang="en-US"/>
              <a:t>    public static Singleton getInstance() {  </a:t>
            </a:r>
            <a:endParaRPr lang="zh-CN" altLang="en-US"/>
          </a:p>
          <a:p>
            <a:r>
              <a:rPr lang="zh-CN" altLang="en-US"/>
              <a:t>    return instance;  </a:t>
            </a:r>
            <a:endParaRPr lang="zh-CN" altLang="en-US"/>
          </a:p>
          <a:p>
            <a:r>
              <a:rPr lang="zh-CN" altLang="en-US"/>
              <a:t>    }  </a:t>
            </a:r>
            <a:endParaRPr lang="zh-CN" altLang="en-US"/>
          </a:p>
          <a:p>
            <a:r>
              <a:rPr lang="zh-CN" altLang="en-US"/>
              <a:t>} </a:t>
            </a:r>
            <a:endParaRPr lang="zh-CN" altLang="en-US"/>
          </a:p>
          <a:p>
            <a:r>
              <a:rPr lang="zh-CN" altLang="en-US"/>
              <a:t>这种方式比较常用，但容易产生垃圾对象。</a:t>
            </a:r>
            <a:endParaRPr lang="zh-CN" altLang="en-US"/>
          </a:p>
          <a:p>
            <a:r>
              <a:rPr lang="zh-CN" altLang="en-US"/>
              <a:t>优点：没有加锁，执行效率会提高。</a:t>
            </a:r>
            <a:endParaRPr lang="zh-CN" altLang="en-US"/>
          </a:p>
          <a:p>
            <a:r>
              <a:rPr lang="zh-CN" altLang="en-US"/>
              <a:t>缺点：类加载时就初始化，浪费内存。</a:t>
            </a:r>
            <a:endParaRPr lang="zh-CN" altLang="en-US"/>
          </a:p>
          <a:p>
            <a:endParaRPr lang="zh-CN" altLang="en-US"/>
          </a:p>
          <a:p>
            <a:endParaRPr lang="zh-CN" altLang="en-US"/>
          </a:p>
          <a:p>
            <a:r>
              <a:rPr lang="en-US" altLang="zh-CN"/>
              <a:t>2</a:t>
            </a:r>
            <a:r>
              <a:rPr lang="zh-CN" altLang="en-US"/>
              <a:t>、懒汉式（线程安全）</a:t>
            </a:r>
            <a:endParaRPr lang="zh-CN" altLang="en-US"/>
          </a:p>
          <a:p>
            <a:r>
              <a:rPr lang="zh-CN" altLang="en-US"/>
              <a:t>public class Singleton {  </a:t>
            </a:r>
            <a:endParaRPr lang="zh-CN" altLang="en-US"/>
          </a:p>
          <a:p>
            <a:r>
              <a:rPr lang="zh-CN" altLang="en-US"/>
              <a:t>    private static Singleton instance;  </a:t>
            </a:r>
            <a:endParaRPr lang="zh-CN" altLang="en-US"/>
          </a:p>
          <a:p>
            <a:r>
              <a:rPr lang="zh-CN" altLang="en-US"/>
              <a:t>    private Singleton (){}  </a:t>
            </a:r>
            <a:endParaRPr lang="zh-CN" altLang="en-US"/>
          </a:p>
          <a:p>
            <a:r>
              <a:rPr lang="zh-CN" altLang="en-US"/>
              <a:t>    public static synchronized Singleton getInstance() {  </a:t>
            </a:r>
            <a:endParaRPr lang="zh-CN" altLang="en-US"/>
          </a:p>
          <a:p>
            <a:r>
              <a:rPr lang="zh-CN" altLang="en-US"/>
              <a:t>    if (instance == null) {  </a:t>
            </a:r>
            <a:endParaRPr lang="zh-CN" altLang="en-US"/>
          </a:p>
          <a:p>
            <a:r>
              <a:rPr lang="zh-CN" altLang="en-US"/>
              <a:t>        instance = new Singleton();  </a:t>
            </a:r>
            <a:endParaRPr lang="zh-CN" altLang="en-US"/>
          </a:p>
          <a:p>
            <a:r>
              <a:rPr lang="zh-CN" altLang="en-US"/>
              <a:t>    }  </a:t>
            </a:r>
            <a:endParaRPr lang="zh-CN" altLang="en-US"/>
          </a:p>
          <a:p>
            <a:r>
              <a:rPr lang="zh-CN" altLang="en-US"/>
              <a:t>    return instance;  </a:t>
            </a:r>
            <a:endParaRPr lang="zh-CN" altLang="en-US"/>
          </a:p>
          <a:p>
            <a:r>
              <a:rPr lang="zh-CN" altLang="en-US"/>
              <a:t>    }  </a:t>
            </a:r>
            <a:endParaRPr lang="zh-CN" altLang="en-US"/>
          </a:p>
          <a:p>
            <a:r>
              <a:rPr lang="zh-CN" altLang="en-US"/>
              <a:t>} </a:t>
            </a:r>
            <a:endParaRPr lang="zh-CN" altLang="en-US"/>
          </a:p>
          <a:p>
            <a:r>
              <a:rPr lang="zh-CN" altLang="en-US"/>
              <a:t>这种方式具备很好的 lazy loading，能够在多线程中很好的工作，但是，效率很低，99% 情况下不需要同步。</a:t>
            </a:r>
            <a:endParaRPr lang="zh-CN" altLang="en-US"/>
          </a:p>
          <a:p>
            <a:r>
              <a:rPr lang="zh-CN" altLang="en-US"/>
              <a:t>优点：第一次调用才初始化，避免内存浪费。</a:t>
            </a:r>
            <a:endParaRPr lang="zh-CN" altLang="en-US"/>
          </a:p>
          <a:p>
            <a:r>
              <a:rPr lang="zh-CN" altLang="en-US"/>
              <a:t>缺点：必须加锁 synchronized 才能保证单例，但加锁会影响效率。</a:t>
            </a:r>
            <a:endParaRPr lang="zh-CN" altLang="en-US"/>
          </a:p>
          <a:p>
            <a:endParaRPr lang="zh-CN" altLang="en-US"/>
          </a:p>
          <a:p>
            <a:endParaRPr lang="zh-CN" altLang="en-US"/>
          </a:p>
          <a:p>
            <a:r>
              <a:rPr lang="en-US" altLang="zh-CN"/>
              <a:t>3</a:t>
            </a:r>
            <a:r>
              <a:rPr lang="zh-CN" altLang="en-US"/>
              <a:t>、双检锁</a:t>
            </a:r>
            <a:endParaRPr lang="zh-CN" altLang="en-US"/>
          </a:p>
          <a:p>
            <a:r>
              <a:rPr lang="zh-CN" altLang="en-US"/>
              <a:t>public class Singleton {  </a:t>
            </a:r>
            <a:endParaRPr lang="zh-CN" altLang="en-US"/>
          </a:p>
          <a:p>
            <a:r>
              <a:rPr lang="zh-CN" altLang="en-US"/>
              <a:t>    private volatile static Singleton singleton;  </a:t>
            </a:r>
            <a:endParaRPr lang="zh-CN" altLang="en-US"/>
          </a:p>
          <a:p>
            <a:r>
              <a:rPr lang="zh-CN" altLang="en-US"/>
              <a:t>    private Singleton (){}  </a:t>
            </a:r>
            <a:endParaRPr lang="zh-CN" altLang="en-US"/>
          </a:p>
          <a:p>
            <a:r>
              <a:rPr lang="zh-CN" altLang="en-US"/>
              <a:t>    public static Singleton getSingleton() {  </a:t>
            </a:r>
            <a:endParaRPr lang="zh-CN" altLang="en-US"/>
          </a:p>
          <a:p>
            <a:r>
              <a:rPr lang="zh-CN" altLang="en-US"/>
              <a:t>    if (singleton == null) {  </a:t>
            </a:r>
            <a:endParaRPr lang="zh-CN" altLang="en-US"/>
          </a:p>
          <a:p>
            <a:r>
              <a:rPr lang="zh-CN" altLang="en-US"/>
              <a:t>        synchronized (Singleton.class) {  </a:t>
            </a:r>
            <a:endParaRPr lang="zh-CN" altLang="en-US"/>
          </a:p>
          <a:p>
            <a:r>
              <a:rPr lang="zh-CN" altLang="en-US"/>
              <a:t>        if (singleton == null) {  </a:t>
            </a:r>
            <a:endParaRPr lang="zh-CN" altLang="en-US"/>
          </a:p>
          <a:p>
            <a:r>
              <a:rPr lang="zh-CN" altLang="en-US"/>
              <a:t>            singleton = new Singleton();  </a:t>
            </a:r>
            <a:endParaRPr lang="zh-CN" altLang="en-US"/>
          </a:p>
          <a:p>
            <a:r>
              <a:rPr lang="zh-CN" altLang="en-US"/>
              <a:t>        }  </a:t>
            </a:r>
            <a:endParaRPr lang="zh-CN" altLang="en-US"/>
          </a:p>
          <a:p>
            <a:r>
              <a:rPr lang="zh-CN" altLang="en-US"/>
              <a:t>        }  </a:t>
            </a:r>
            <a:endParaRPr lang="zh-CN" altLang="en-US"/>
          </a:p>
          <a:p>
            <a:r>
              <a:rPr lang="zh-CN" altLang="en-US"/>
              <a:t>    }  </a:t>
            </a:r>
            <a:endParaRPr lang="zh-CN" altLang="en-US"/>
          </a:p>
          <a:p>
            <a:r>
              <a:rPr lang="zh-CN" altLang="en-US"/>
              <a:t>    return singleton;  </a:t>
            </a:r>
            <a:endParaRPr lang="zh-CN" altLang="en-US"/>
          </a:p>
          <a:p>
            <a:r>
              <a:rPr lang="zh-CN" altLang="en-US"/>
              <a:t>    }  </a:t>
            </a:r>
            <a:endParaRPr lang="zh-CN" altLang="en-US"/>
          </a:p>
          <a:p>
            <a:r>
              <a:rPr lang="zh-CN" altLang="en-US"/>
              <a:t>}  </a:t>
            </a:r>
            <a:endParaRPr lang="zh-CN" altLang="en-US"/>
          </a:p>
          <a:p>
            <a:r>
              <a:rPr lang="zh-CN" altLang="en-US"/>
              <a:t>这种方式采用双锁机制，安全且在多线程情况下能保持高性能</a:t>
            </a:r>
            <a:endParaRPr lang="zh-CN" altLang="en-US"/>
          </a:p>
          <a:p>
            <a:endParaRPr lang="zh-CN" altLang="en-US"/>
          </a:p>
          <a:p>
            <a:endParaRPr lang="zh-CN" altLang="en-US"/>
          </a:p>
          <a:p>
            <a:r>
              <a:rPr lang="en-US" altLang="zh-CN"/>
              <a:t>4</a:t>
            </a:r>
            <a:r>
              <a:rPr lang="zh-CN" altLang="en-US"/>
              <a:t>、登记式</a:t>
            </a:r>
            <a:endParaRPr lang="zh-CN" altLang="en-US"/>
          </a:p>
          <a:p>
            <a:r>
              <a:rPr lang="zh-CN" altLang="en-US"/>
              <a:t>public class Singleton {  </a:t>
            </a:r>
            <a:endParaRPr lang="zh-CN" altLang="en-US"/>
          </a:p>
          <a:p>
            <a:r>
              <a:rPr lang="zh-CN" altLang="en-US"/>
              <a:t>    private static class SingletonHolder {  </a:t>
            </a:r>
            <a:endParaRPr lang="zh-CN" altLang="en-US"/>
          </a:p>
          <a:p>
            <a:r>
              <a:rPr lang="zh-CN" altLang="en-US"/>
              <a:t>    private static final Singleton INSTANCE = new Singleton();  </a:t>
            </a:r>
            <a:endParaRPr lang="zh-CN" altLang="en-US"/>
          </a:p>
          <a:p>
            <a:r>
              <a:rPr lang="zh-CN" altLang="en-US"/>
              <a:t>    }  </a:t>
            </a:r>
            <a:endParaRPr lang="zh-CN" altLang="en-US"/>
          </a:p>
          <a:p>
            <a:r>
              <a:rPr lang="zh-CN" altLang="en-US"/>
              <a:t>    private Singleton (){}  </a:t>
            </a:r>
            <a:endParaRPr lang="zh-CN" altLang="en-US"/>
          </a:p>
          <a:p>
            <a:r>
              <a:rPr lang="zh-CN" altLang="en-US"/>
              <a:t>    public static final Singleton getInstance() {  </a:t>
            </a:r>
            <a:endParaRPr lang="zh-CN" altLang="en-US"/>
          </a:p>
          <a:p>
            <a:r>
              <a:rPr lang="zh-CN" altLang="en-US"/>
              <a:t>    return SingletonHolder.INSTANCE;  </a:t>
            </a:r>
            <a:endParaRPr lang="zh-CN" altLang="en-US"/>
          </a:p>
          <a:p>
            <a:r>
              <a:rPr lang="zh-CN" altLang="en-US"/>
              <a:t>    }  </a:t>
            </a:r>
            <a:endParaRPr lang="zh-CN" altLang="en-US"/>
          </a:p>
          <a:p>
            <a:r>
              <a:rPr lang="zh-CN" altLang="en-US"/>
              <a:t>}  </a:t>
            </a:r>
            <a:endParaRPr lang="zh-CN" altLang="en-US"/>
          </a:p>
          <a:p>
            <a:r>
              <a:rPr lang="zh-CN" altLang="en-US"/>
              <a:t>这种方式能达到双检锁方式一样的功效，但实现更简单。对静态域使用延迟初始化，应使用这种方式而不是双检锁方式。这种方式只适用于静态域的情况，双检锁方式可在实例域需要延迟初始化时使用。</a:t>
            </a:r>
            <a:endParaRPr lang="zh-CN" altLang="en-US"/>
          </a:p>
          <a:p>
            <a:endParaRPr lang="zh-CN" altLang="en-US"/>
          </a:p>
          <a:p>
            <a:endParaRPr lang="zh-CN" altLang="en-US"/>
          </a:p>
          <a:p>
            <a:r>
              <a:rPr lang="en-US" altLang="zh-CN"/>
              <a:t>5</a:t>
            </a:r>
            <a:r>
              <a:rPr lang="zh-CN" altLang="en-US"/>
              <a:t>、枚举</a:t>
            </a:r>
            <a:endParaRPr lang="zh-CN" altLang="en-US"/>
          </a:p>
          <a:p>
            <a:r>
              <a:rPr lang="zh-CN" altLang="en-US"/>
              <a:t>public enum Singleton {  </a:t>
            </a:r>
            <a:endParaRPr lang="zh-CN" altLang="en-US"/>
          </a:p>
          <a:p>
            <a:r>
              <a:rPr lang="zh-CN" altLang="en-US"/>
              <a:t>    INSTANCE;  </a:t>
            </a:r>
            <a:endParaRPr lang="zh-CN" altLang="en-US"/>
          </a:p>
          <a:p>
            <a:r>
              <a:rPr lang="zh-CN" altLang="en-US"/>
              <a:t>    public void whateverMethod() {  </a:t>
            </a:r>
            <a:endParaRPr lang="zh-CN" altLang="en-US"/>
          </a:p>
          <a:p>
            <a:r>
              <a:rPr lang="zh-CN" altLang="en-US"/>
              <a:t>    }  </a:t>
            </a:r>
            <a:endParaRPr lang="zh-CN" altLang="en-US"/>
          </a:p>
          <a:p>
            <a:r>
              <a:rPr lang="zh-CN" altLang="en-US"/>
              <a:t>}</a:t>
            </a:r>
            <a:endParaRPr lang="zh-CN" altLang="en-US"/>
          </a:p>
          <a:p>
            <a:r>
              <a:rPr lang="zh-CN" altLang="en-US"/>
              <a:t>这种实现方式还没有被广泛采用，但这是实现单例模式的最佳方法。它更简洁，自动支持序列化机制，绝对防止多次实例化。</a:t>
            </a:r>
            <a:endParaRPr lang="zh-CN" altLang="en-US"/>
          </a:p>
          <a:p>
            <a:r>
              <a:rPr lang="zh-CN" altLang="en-US"/>
              <a:t>这种方式是 Effective Java 作者 Josh Bloch 提倡的方式，它不仅能避免多线程同步问题，而且还自动支持序列化机制，防止反序列化重新创建新的对象，绝对防止多次实例化。不过，由于 JDK1.5 之后才加入 enum 特性，用这种方式写不免让人感觉生疏，在实际工作中，也很少用。</a:t>
            </a:r>
            <a:endParaRPr lang="zh-CN" altLang="en-US"/>
          </a:p>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3" name="Picture 3" descr="E:\ufeils\ppt\PIC\hei0014.jpg"/>
          <p:cNvPicPr>
            <a:picLocks noChangeAspect="1" noChangeArrowheads="1"/>
          </p:cNvPicPr>
          <p:nvPr userDrawn="1"/>
        </p:nvPicPr>
        <p:blipFill>
          <a:blip r:embed="rId2"/>
          <a:srcRect/>
          <a:stretch>
            <a:fillRect/>
          </a:stretch>
        </p:blipFill>
        <p:spPr bwMode="auto">
          <a:xfrm>
            <a:off x="0" y="0"/>
            <a:ext cx="9163050" cy="5162551"/>
          </a:xfrm>
          <a:prstGeom prst="rect">
            <a:avLst/>
          </a:prstGeom>
          <a:noFill/>
          <a:extLst>
            <a:ext uri="{909E8E84-426E-40DD-AFC4-6F175D3DCCD1}">
              <a14:hiddenFill xmlns:a14="http://schemas.microsoft.com/office/drawing/2010/main">
                <a:solidFill>
                  <a:srgbClr val="FFFFFF"/>
                </a:solidFill>
              </a14:hiddenFill>
            </a:ext>
          </a:extLst>
        </p:spPr>
      </p:pic>
      <p:sp>
        <p:nvSpPr>
          <p:cNvPr id="4" name="同侧圆角矩形 3"/>
          <p:cNvSpPr/>
          <p:nvPr userDrawn="1"/>
        </p:nvSpPr>
        <p:spPr>
          <a:xfrm>
            <a:off x="0" y="5110207"/>
            <a:ext cx="9144000" cy="63772"/>
          </a:xfrm>
          <a:prstGeom prst="round2SameRect">
            <a:avLst>
              <a:gd name="adj1" fmla="val 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3" tIns="34286" rIns="68573" bIns="34286" spcCol="0" rtlCol="0" anchor="ctr"/>
          <a:lstStyle/>
          <a:p>
            <a:pPr algn="ctr"/>
            <a:endParaRPr lang="zh-CN" altLang="en-US"/>
          </a:p>
        </p:txBody>
      </p:sp>
    </p:spTree>
  </p:cSld>
  <p:clrMapOvr>
    <a:masterClrMapping/>
  </p:clrMapOvr>
  <p:transition spd="slow" advClick="0" advTm="0">
    <p:pull/>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4102" name="Picture 6" descr="E:\ufeils\ppt\PIC\hei0017.jpg"/>
          <p:cNvPicPr>
            <a:picLocks noChangeAspect="1" noChangeArrowheads="1"/>
          </p:cNvPicPr>
          <p:nvPr userDrawn="1"/>
        </p:nvPicPr>
        <p:blipFill>
          <a:blip r:embed="rId2"/>
          <a:srcRect/>
          <a:stretch>
            <a:fillRect/>
          </a:stretch>
        </p:blipFill>
        <p:spPr bwMode="auto">
          <a:xfrm>
            <a:off x="-2976" y="0"/>
            <a:ext cx="9163050" cy="5171709"/>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userDrawn="1"/>
        </p:nvSpPr>
        <p:spPr>
          <a:xfrm>
            <a:off x="-20746" y="0"/>
            <a:ext cx="9180820" cy="5171709"/>
          </a:xfrm>
          <a:prstGeom prst="rect">
            <a:avLst/>
          </a:prstGeom>
          <a:gradFill>
            <a:gsLst>
              <a:gs pos="97917">
                <a:schemeClr val="tx1"/>
              </a:gs>
              <a:gs pos="65004">
                <a:srgbClr val="000000">
                  <a:alpha val="72000"/>
                </a:srgbClr>
              </a:gs>
              <a:gs pos="33000">
                <a:schemeClr val="tx1">
                  <a:alpha val="79000"/>
                </a:schemeClr>
              </a:gs>
              <a:gs pos="0">
                <a:schemeClr val="tx1">
                  <a:lumMod val="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slow" advClick="0" advTm="0">
    <p:pull/>
  </p:transition>
  <p:timing>
    <p:tnLst>
      <p:par>
        <p:cTn id="1" dur="indefinite" restart="never" nodeType="tmRoot"/>
      </p:par>
    </p:tnLst>
  </p:timing>
  <p:txStyles>
    <p:titleStyle>
      <a:lvl1pPr algn="ctr" rtl="0" fontAlgn="base">
        <a:spcBef>
          <a:spcPct val="0"/>
        </a:spcBef>
        <a:spcAft>
          <a:spcPct val="0"/>
        </a:spcAft>
        <a:defRPr sz="4400" kern="1200">
          <a:solidFill>
            <a:schemeClr val="tx1"/>
          </a:solidFill>
          <a:latin typeface="+mj-lt"/>
          <a:ea typeface="微软雅黑" panose="020B0503020204020204" pitchFamily="34" charset="-122"/>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audio" Target="../media/audio1.wav"/></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87905" y="1551305"/>
            <a:ext cx="4701540" cy="553720"/>
          </a:xfrm>
          <a:prstGeom prst="rect">
            <a:avLst/>
          </a:prstGeom>
          <a:noFill/>
        </p:spPr>
        <p:txBody>
          <a:bodyPr wrap="square" lIns="0" tIns="0" rIns="0" bIns="0" rtlCol="0">
            <a:spAutoFit/>
            <a:scene3d>
              <a:camera prst="orthographicFront"/>
              <a:lightRig rig="threePt" dir="t"/>
            </a:scene3d>
          </a:bodyPr>
          <a:p>
            <a:pPr algn="ctr"/>
            <a:r>
              <a:rPr lang="zh-CN" altLang="en-US" sz="36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常用设计模式</a:t>
            </a:r>
            <a:endParaRPr lang="zh-CN" altLang="en-US" sz="36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
        <p:nvSpPr>
          <p:cNvPr id="3" name="文本框 2"/>
          <p:cNvSpPr txBox="1"/>
          <p:nvPr/>
        </p:nvSpPr>
        <p:spPr>
          <a:xfrm>
            <a:off x="2287905" y="2521585"/>
            <a:ext cx="4701540" cy="368935"/>
          </a:xfrm>
          <a:prstGeom prst="rect">
            <a:avLst/>
          </a:prstGeom>
          <a:noFill/>
        </p:spPr>
        <p:txBody>
          <a:bodyPr wrap="square" lIns="0" tIns="0" rIns="0" bIns="0" rtlCol="0">
            <a:spAutoFit/>
            <a:scene3d>
              <a:camera prst="orthographicFront"/>
              <a:lightRig rig="threePt" dir="t"/>
            </a:scene3d>
          </a:bodyPr>
          <a:p>
            <a:pPr algn="ctr"/>
            <a:r>
              <a:rPr lang="zh-CN" altLang="en-US" sz="2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平台开发一组</a:t>
            </a:r>
            <a:endParaRPr lang="zh-CN" altLang="en-US" sz="2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
        <p:nvSpPr>
          <p:cNvPr id="4" name="文本框 3"/>
          <p:cNvSpPr txBox="1"/>
          <p:nvPr/>
        </p:nvSpPr>
        <p:spPr>
          <a:xfrm>
            <a:off x="2287905" y="3107690"/>
            <a:ext cx="4701540" cy="430530"/>
          </a:xfrm>
          <a:prstGeom prst="rect">
            <a:avLst/>
          </a:prstGeom>
          <a:noFill/>
        </p:spPr>
        <p:txBody>
          <a:bodyPr wrap="square" lIns="0" tIns="0" rIns="0" bIns="0" rtlCol="0">
            <a:spAutoFit/>
            <a:scene3d>
              <a:camera prst="orthographicFront"/>
              <a:lightRig rig="threePt" dir="t"/>
            </a:scene3d>
          </a:bodyPr>
          <a:p>
            <a:pPr algn="ctr"/>
            <a:r>
              <a:rPr lang="zh-CN" altLang="en-US" sz="28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李兴江</a:t>
            </a:r>
            <a:endParaRPr lang="zh-CN" altLang="en-US" sz="28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advClick="0">
        <p:pull/>
        <p:sndAc>
          <p:stSnd>
            <p:snd r:embed="rId1" name="click.wav"/>
          </p:stSnd>
        </p:sndAc>
      </p:transition>
    </mc:Choice>
    <mc:Fallback>
      <p:transition advClick="0">
        <p:pull/>
        <p:sndAc>
          <p:stSnd>
            <p:snd r:embed="rId1" name="click.wav"/>
          </p:stSnd>
        </p:sndAc>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单例模式的几种实现方式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2769870"/>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、恶汉式</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、懒汉式（线程安全、线程不安全）</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、双检锁/双重校验锁（DCL，即 double-checked locking）</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、登记式/静态内部类</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5</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、枚举</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工厂模式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3693160"/>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工厂模式（Factory Pattern）是 Java 中最常用的设计模式之一。这种类型的设计模式属于创建型模式，它提供了一种创建对象的最佳方式。在工厂模式中，我们在创建对象时不会对客户端暴露创建逻辑，并且是通过使用一个共同的接口来指向新创建的对象。</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应用实例： 1、您需要一辆汽车，可以直接从工厂里面提货，而不用去管这辆汽车是怎么做出来的，以及这个汽车里面的具体实现。 2、Hibernate 换数据库只需换方言和驱动就可以。</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工厂模式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2769870"/>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优点： 1、一个调用者想创建一个对象，只要知道其名称就可以了。 2、扩展性高，如果想增加一个产品，只要扩展一个工厂类就可以。 3、屏蔽产品的具体实现，调用者只关心产品的接口。</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缺点：每次增加一个产品时，都需要增加一个具体类和对象实现工厂，使得系统中类的个数成倍增加，在一定程度上增加了系统的复杂度，同时也增加了系统具体类的依赖。这并不是什么好事。</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工厂模式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3693160"/>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使用场景： 1、日志记录器：记录可能记录到本地硬盘、系统事件、远程服务器等，用户可以选择记录日志到什么地方。 2、数据库访问，当用户不知道最后系统采用哪一类数据库，以及数据库可能有变化时。 </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注意事项：作为一种创建类模式，在任何需要生成复杂对象的地方，都可以使用工厂方法模式。有一点需要注意的地方就是复杂对象适合使用工厂模式，而简单对象，特别是只需要通过 new 就可以完成创建的对象，无需使用工厂模式。如果使用工厂模式，就需要引入一个工厂类，会增加系统的复杂度。</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64435" y="2126615"/>
            <a:ext cx="4214495" cy="615315"/>
          </a:xfrm>
          <a:prstGeom prst="rect">
            <a:avLst/>
          </a:prstGeom>
          <a:noFill/>
        </p:spPr>
        <p:txBody>
          <a:bodyPr wrap="square" lIns="0" tIns="0" rIns="0" bIns="0" rtlCol="0">
            <a:spAutoFit/>
          </a:bodyPr>
          <a:p>
            <a:pPr algn="ctr"/>
            <a:r>
              <a:rPr lang="zh-CN" altLang="en-US" sz="4000" b="1" dirty="0" smtClean="0">
                <a:solidFill>
                  <a:schemeClr val="accent6"/>
                </a:solidFill>
                <a:latin typeface="微软雅黑" panose="020B0503020204020204" pitchFamily="34" charset="-122"/>
                <a:ea typeface="微软雅黑" panose="020B0503020204020204" pitchFamily="34" charset="-122"/>
              </a:rPr>
              <a:t>分享完毕，谢谢！</a:t>
            </a:r>
            <a:endParaRPr lang="zh-CN" altLang="en-US" sz="4000" b="1" dirty="0" smtClean="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487045"/>
            <a:ext cx="4701540" cy="492125"/>
          </a:xfrm>
          <a:prstGeom prst="rect">
            <a:avLst/>
          </a:prstGeom>
          <a:noFill/>
        </p:spPr>
        <p:txBody>
          <a:bodyPr wrap="square" lIns="0" tIns="0" rIns="0" bIns="0" rtlCol="0">
            <a:spAutoFit/>
            <a:scene3d>
              <a:camera prst="orthographicFront"/>
              <a:lightRig rig="threePt" dir="t"/>
            </a:scene3d>
          </a:bodyPr>
          <a:p>
            <a:pPr algn="l"/>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设计模式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
        <p:nvSpPr>
          <p:cNvPr id="3" name="文本框 2"/>
          <p:cNvSpPr txBox="1"/>
          <p:nvPr/>
        </p:nvSpPr>
        <p:spPr>
          <a:xfrm>
            <a:off x="640080" y="1873250"/>
            <a:ext cx="7727315" cy="246189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设计模式（Design pattern）代表了最佳的实践，通常被有经验的面向对象的软件开发人员所采用。设计模式是软件开发人员在软件开发过程中面临的一般问题的解决方案。这些解决方案是众多软件开发人员经过相当长的一段时间的试验和错误总结出来的。</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487045"/>
            <a:ext cx="4701540" cy="492125"/>
          </a:xfrm>
          <a:prstGeom prst="rect">
            <a:avLst/>
          </a:prstGeom>
          <a:noFill/>
        </p:spPr>
        <p:txBody>
          <a:bodyPr wrap="square" lIns="0" tIns="0" rIns="0" bIns="0" rtlCol="0">
            <a:spAutoFit/>
            <a:scene3d>
              <a:camera prst="orthographicFront"/>
              <a:lightRig rig="threePt" dir="t"/>
            </a:scene3d>
          </a:bodyPr>
          <a:p>
            <a:pPr algn="l"/>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设计模式类型</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
        <p:nvSpPr>
          <p:cNvPr id="3" name="文本框 2"/>
          <p:cNvSpPr txBox="1"/>
          <p:nvPr/>
        </p:nvSpPr>
        <p:spPr>
          <a:xfrm>
            <a:off x="640080" y="1518920"/>
            <a:ext cx="7727315" cy="2923540"/>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根据设计模式的参考书 Design Patterns - Elements of Reusable Object-Oriented Software（中文译名：设计模式 - 可复用的面向对象软件元素） 中所提到的，总共有 23 种设计模式。这些模式可以分为三大类：创建型模式（Creational Patterns）、结构型模式（Structural Patterns）、行为型模式（Behavioral Patterns）</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320040"/>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创建型模式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
        <p:nvSpPr>
          <p:cNvPr id="3" name="文本框 2"/>
          <p:cNvSpPr txBox="1"/>
          <p:nvPr/>
        </p:nvSpPr>
        <p:spPr>
          <a:xfrm>
            <a:off x="640080" y="1143000"/>
            <a:ext cx="7727315" cy="3539490"/>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这些设计模式提供了一种在创建对象的同时隐藏创建逻辑的方式，而不是使用 new 运算符直接实例化对象。这使得程序在判断针对某个给定实例需要创建哪些对象时更加灵活。</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zh-CN" altLang="en-US" sz="2000" b="1" dirty="0" smtClean="0">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单例模式（Singleton Pattern）、</a:t>
            </a:r>
            <a:r>
              <a:rPr lang="zh-CN" altLang="en-US" sz="2000" b="1" dirty="0" smtClean="0">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工厂模式（Factory Pattern）</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、抽象工厂模式（Abstract Factory Pattern）、建造者模式（Builder Pattern）、</a:t>
            </a:r>
            <a:r>
              <a:rPr lang="zh-CN" altLang="en-US" sz="2000" b="1" dirty="0" smtClean="0">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原型模式（Prototype Pattern）</a:t>
            </a:r>
            <a:endParaRPr lang="zh-CN" altLang="en-US" sz="2000" b="1" dirty="0" smtClean="0">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320040"/>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结构型模式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3693160"/>
          </a:xfrm>
          <a:prstGeom prst="rect">
            <a:avLst/>
          </a:prstGeom>
          <a:noFill/>
        </p:spPr>
        <p:txBody>
          <a:bodyPr wrap="square" lIns="0" tIns="0" rIns="0" bIns="0" rtlCol="0">
            <a:spAutoFit/>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这些设计模式关注类和对象的组合。继承的概念被用来组合接口和定义组合对象获得新功能的方式。</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适配器模式（Adapter Pattern）、桥接模式（Bridge Pattern）、</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zh-CN" altLang="en-US" sz="2000" b="1" dirty="0" smtClean="0">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过滤器模式（Filter、Criteria Pattern）</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、组合模式（Composite Pattern）、</a:t>
            </a:r>
            <a:r>
              <a:rPr lang="zh-CN" altLang="en-US" sz="2000" b="1" dirty="0" smtClean="0">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装饰器模式（Decorator Pattern）</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、外观模式（Facade Pattern）、享元模式（Flyweight Pattern）、</a:t>
            </a:r>
            <a:r>
              <a:rPr lang="zh-CN" altLang="en-US" sz="2000" b="1" dirty="0" smtClean="0">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代理模式（Proxy Pattern）</a:t>
            </a:r>
            <a:endParaRPr lang="zh-CN" altLang="en-US" sz="2000" b="1" dirty="0" smtClean="0">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行为型模式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3693160"/>
          </a:xfrm>
          <a:prstGeom prst="rect">
            <a:avLst/>
          </a:prstGeom>
          <a:noFill/>
        </p:spPr>
        <p:txBody>
          <a:bodyPr wrap="square" lIns="0" tIns="0" rIns="0" bIns="0" rtlCol="0">
            <a:spAutoFit/>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这些设计模式特别关注对象之间的通信。</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责任链模式（Chain of Responsibility Pattern）、命令模式（Command Pattern）、解释器模式（Interpreter Pattern）</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迭代器模式（Iterator Pattern）、中介者模式（Mediator Pattern）、备忘录模式（Memento Pattern）、</a:t>
            </a:r>
            <a:r>
              <a:rPr lang="zh-CN" altLang="en-US" sz="2000" b="1" dirty="0" smtClean="0">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观察者模式（Observer Pattern）</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、状态模式（State Pattern）、空对象模式（Null Object Pattern）、</a:t>
            </a:r>
            <a:r>
              <a:rPr lang="zh-CN" altLang="en-US" sz="2000" b="1" dirty="0" smtClean="0">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策略模式（Strategy Pattern）</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、模板模式（Template Pattern）、访问者模式（Visitor Pattern）</a:t>
            </a:r>
            <a:endParaRPr lang="zh-CN" altLang="en-US" sz="2000" b="1" dirty="0" smtClean="0">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行为型模式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3693160"/>
          </a:xfrm>
          <a:prstGeom prst="rect">
            <a:avLst/>
          </a:prstGeom>
          <a:noFill/>
        </p:spPr>
        <p:txBody>
          <a:bodyPr wrap="square" lIns="0" tIns="0" rIns="0" bIns="0" rtlCol="0">
            <a:spAutoFit/>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这些设计模式特别关注对象之间的通信。</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责任链模式（Chain of Responsibility Pattern）、命令模式（Command Pattern）、解释器模式（Interpreter Pattern）</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迭代器模式（Iterator Pattern）、中介者模式（Mediator Pattern）、备忘录模式（Memento Pattern）、</a:t>
            </a:r>
            <a:r>
              <a:rPr lang="zh-CN" altLang="en-US" sz="2000" b="1" dirty="0" smtClean="0">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观察者模式（Observer Pattern）</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、状态模式（State Pattern）、空对象模式（Null Object Pattern）、</a:t>
            </a:r>
            <a:r>
              <a:rPr lang="zh-CN" altLang="en-US" sz="2000" b="1" dirty="0" smtClean="0">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策略模式（Strategy Pattern）</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、模板模式（Template Pattern）、访问者模式（Visitor Pattern）</a:t>
            </a:r>
            <a:endParaRPr lang="zh-CN" altLang="en-US" sz="2000" b="1" dirty="0" smtClean="0">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单例模式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2769870"/>
          </a:xfrm>
          <a:prstGeom prst="rect">
            <a:avLst/>
          </a:prstGeom>
          <a:noFill/>
        </p:spPr>
        <p:txBody>
          <a:bodyPr wrap="square" lIns="0" tIns="0" rIns="0" bIns="0" rtlCol="0">
            <a:spAutoFit/>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单例模式（Singleton Pattern）是 Java 中最简单的设计模式之一。这种类型的设计模式属于</a:t>
            </a:r>
            <a:r>
              <a:rPr lang="en-US" altLang="zh-CN" sz="2000" b="1" dirty="0" smtClean="0">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创建型模式</a:t>
            </a: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，它提供了一种创建对象的最佳方式。</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en-US" altLang="zh-CN" sz="2000" b="1" dirty="0" smtClean="0">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a:t>
            </a: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这种模式涉及到一个单一的类，该类负责创建自己的对象，同时确保只有单个对象被创建。这个类提供了一种访问其唯一的对象的方式，可以直接访问，不需要实例化该类的对象。</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单例模式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323151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优点： 1、在内存里只有一个实例，减少了内存的开销，尤其是频繁的创建和销毁实例（比如管理学院首页页面缓存）。 2、避免对资源的多重占用（比如写文件操作）。</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缺点：没有接口，不能继承，与单一职责原则冲突，一个类应该只关心内部逻辑，而不关心外面怎么样来实例化。</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使用场景： 1、要求生产唯一序列号。 2、WEB 中的计数器，不用每次刷新都在数据库里加一次，用单例先缓存起来。</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theme/theme1.xml><?xml version="1.0" encoding="utf-8"?>
<a:theme xmlns:a="http://schemas.openxmlformats.org/drawingml/2006/main" name="第一PPT，www.1ppt.com">
  <a:themeElements>
    <a:clrScheme name="自定义 226">
      <a:dk1>
        <a:sysClr val="windowText" lastClr="000000"/>
      </a:dk1>
      <a:lt1>
        <a:sysClr val="window" lastClr="FFFFFF"/>
      </a:lt1>
      <a:dk2>
        <a:srgbClr val="959596"/>
      </a:dk2>
      <a:lt2>
        <a:srgbClr val="D9D9D9"/>
      </a:lt2>
      <a:accent1>
        <a:srgbClr val="C00000"/>
      </a:accent1>
      <a:accent2>
        <a:srgbClr val="000000"/>
      </a:accent2>
      <a:accent3>
        <a:srgbClr val="3F3F3F"/>
      </a:accent3>
      <a:accent4>
        <a:srgbClr val="262626"/>
      </a:accent4>
      <a:accent5>
        <a:srgbClr val="000000"/>
      </a:accent5>
      <a:accent6>
        <a:srgbClr val="FF00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lIns="0" tIns="0" rIns="0" bIns="0" rtlCol="0">
        <a:spAutoFit/>
      </a:bodyPr>
      <a:lstStyle>
        <a:defPPr>
          <a:defRPr sz="1600" b="1" dirty="0" smtClean="0">
            <a:solidFill>
              <a:schemeClr val="accent6"/>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2520</Words>
  <Application>WPS 演示</Application>
  <PresentationFormat>全屏显示(16:9)</PresentationFormat>
  <Paragraphs>82</Paragraphs>
  <Slides>14</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Arial</vt:lpstr>
      <vt:lpstr>宋体</vt:lpstr>
      <vt:lpstr>Wingdings</vt:lpstr>
      <vt:lpstr>Calibri</vt:lpstr>
      <vt:lpstr>微软雅黑</vt:lpstr>
      <vt:lpstr>Arial Unicode MS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keywords>www.1ppt.com</cp:keywords>
  <cp:lastModifiedBy>Administrator</cp:lastModifiedBy>
  <cp:revision>897</cp:revision>
  <dcterms:created xsi:type="dcterms:W3CDTF">2015-04-24T01:01:00Z</dcterms:created>
  <dcterms:modified xsi:type="dcterms:W3CDTF">2017-12-04T15:09:31Z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