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3" r:id="rId4"/>
    <p:sldId id="284" r:id="rId5"/>
    <p:sldId id="285" r:id="rId6"/>
    <p:sldId id="288" r:id="rId7"/>
    <p:sldId id="286" r:id="rId8"/>
    <p:sldId id="287" r:id="rId9"/>
    <p:sldId id="289" r:id="rId10"/>
    <p:sldId id="290" r:id="rId11"/>
    <p:sldId id="291" r:id="rId12"/>
    <p:sldId id="295" r:id="rId13"/>
    <p:sldId id="292" r:id="rId14"/>
    <p:sldId id="299" r:id="rId15"/>
    <p:sldId id="297" r:id="rId16"/>
    <p:sldId id="266" r:id="rId17"/>
    <p:sldId id="298" r:id="rId18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719" autoAdjust="0"/>
    <p:restoredTop sz="94629" autoAdjust="0"/>
  </p:normalViewPr>
  <p:slideViewPr>
    <p:cSldViewPr>
      <p:cViewPr varScale="1">
        <p:scale>
          <a:sx n="88" d="100"/>
          <a:sy n="88" d="100"/>
        </p:scale>
        <p:origin x="-123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en-US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en-US" dirty="0" smtClean="0"/>
            <a:t>open source </a:t>
          </a:r>
          <a:endParaRPr lang="en-US" dirty="0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AC5265C1-0BAB-4984-A634-E4518A8EC253}">
      <dgm:prSet phldrT="[Text]" custT="1"/>
      <dgm:spPr/>
      <dgm:t>
        <a:bodyPr/>
        <a:lstStyle>
          <a:extLst/>
        </a:lstStyle>
        <a:p>
          <a:r>
            <a:rPr lang="en-US" sz="2000" dirty="0" smtClean="0"/>
            <a:t>cross-platform using C++</a:t>
          </a:r>
          <a:endParaRPr lang="en-US" sz="2000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F50BDB3E-817D-4A89-9D71-D9E0B029567B}">
      <dgm:prSet phldrT="[Text]"/>
      <dgm:spPr/>
      <dgm:t>
        <a:bodyPr/>
        <a:lstStyle>
          <a:extLst/>
        </a:lstStyle>
        <a:p>
          <a:r>
            <a:rPr lang="en-US" dirty="0" smtClean="0"/>
            <a:t>multi driver support</a:t>
          </a:r>
          <a:endParaRPr lang="en-US" dirty="0"/>
        </a:p>
      </dgm:t>
    </dgm:pt>
    <dgm:pt modelId="{DE0B39BA-A6F3-455E-8022-365CCF701DB7}" type="par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25F4C625-3E51-442C-BBB8-3FA715271B27}" type="sib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>
          <a:extLst/>
        </a:lstStyle>
        <a:p>
          <a:r>
            <a:rPr lang="en-US" dirty="0" smtClean="0"/>
            <a:t>feature set &amp; easy to use</a:t>
          </a:r>
          <a:endParaRPr lang="en-US" dirty="0"/>
        </a:p>
      </dgm:t>
    </dgm:pt>
    <dgm:pt modelId="{A8E7F406-AFD8-48D2-8D82-E8A1F17391BF}" type="parTrans" cxnId="{7BE48F06-505A-4F51-BA61-409D1FF34502}">
      <dgm:prSet/>
      <dgm:spPr/>
      <dgm:t>
        <a:bodyPr/>
        <a:lstStyle>
          <a:extLst/>
        </a:lstStyle>
        <a:p>
          <a:endParaRPr lang="en-US"/>
        </a:p>
      </dgm:t>
    </dgm:pt>
    <dgm:pt modelId="{CF18F627-55D0-4D75-84BC-9F6776290819}" type="sibTrans" cxnId="{7BE48F06-505A-4F51-BA61-409D1FF34502}">
      <dgm:prSet/>
      <dgm:spPr/>
      <dgm:t>
        <a:bodyPr/>
        <a:lstStyle>
          <a:extLst/>
        </a:lstStyle>
        <a:p>
          <a:endParaRPr 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en-US"/>
        </a:p>
      </dgm:t>
    </dgm:pt>
    <dgm:pt modelId="{F4F466C7-208D-4B4A-A865-9D82D8E9F892}" type="pres">
      <dgm:prSet presAssocID="{787546C1-DD5C-4D6E-BFDD-D95A52E781AD}" presName="parentLeftMargin" presStyleLbl="node1" presStyleIdx="0" presStyleCnt="4"/>
      <dgm:spPr/>
      <dgm:t>
        <a:bodyPr/>
        <a:lstStyle>
          <a:extLst/>
        </a:lstStyle>
        <a:p>
          <a:endParaRPr lang="en-US"/>
        </a:p>
      </dgm:t>
    </dgm:pt>
    <dgm:pt modelId="{8BC4E78D-0D98-4ED2-B23A-71FEC19A6436}" type="pres">
      <dgm:prSet presAssocID="{787546C1-DD5C-4D6E-BFDD-D95A52E781AD}" presName="parentText" presStyleLbl="node1" presStyleIdx="0" presStyleCnt="4" custScaleX="115633" custLinFactNeighborX="9276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en-US"/>
        </a:p>
      </dgm:t>
    </dgm:pt>
    <dgm:pt modelId="{06B5F591-72E0-4CFF-9799-36D4050BD51D}" type="pres">
      <dgm:prSet presAssocID="{AC5265C1-0BAB-4984-A634-E4518A8EC253}" presName="parentLeftMargin" presStyleLbl="node1" presStyleIdx="0" presStyleCnt="4"/>
      <dgm:spPr/>
      <dgm:t>
        <a:bodyPr/>
        <a:lstStyle>
          <a:extLst/>
        </a:lstStyle>
        <a:p>
          <a:endParaRPr lang="en-US"/>
        </a:p>
      </dgm:t>
    </dgm:pt>
    <dgm:pt modelId="{12E5634D-BCAA-48AB-BADB-754A15E9B7AC}" type="pres">
      <dgm:prSet presAssocID="{AC5265C1-0BAB-4984-A634-E4518A8EC253}" presName="parentText" presStyleLbl="node1" presStyleIdx="1" presStyleCnt="4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ECC02425-44D1-4F4C-B5D6-13442CA71F2A}" type="pres">
      <dgm:prSet presAssocID="{E68E8117-B3CB-464C-9711-4DBE8BF88216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98CD7476-6A48-4BD0-A0B1-E79081300878}" type="pres">
      <dgm:prSet presAssocID="{F50BDB3E-817D-4A89-9D71-D9E0B029567B}" presName="parentLin" presStyleCnt="0"/>
      <dgm:spPr/>
      <dgm:t>
        <a:bodyPr/>
        <a:lstStyle>
          <a:extLst/>
        </a:lstStyle>
        <a:p>
          <a:endParaRPr lang="en-US"/>
        </a:p>
      </dgm:t>
    </dgm:pt>
    <dgm:pt modelId="{63AA2D3F-331D-492F-82D5-8A2B6C78BAAD}" type="pres">
      <dgm:prSet presAssocID="{F50BDB3E-817D-4A89-9D71-D9E0B029567B}" presName="parentLeftMargin" presStyleLbl="node1" presStyleIdx="1" presStyleCnt="4"/>
      <dgm:spPr/>
      <dgm:t>
        <a:bodyPr/>
        <a:lstStyle>
          <a:extLst/>
        </a:lstStyle>
        <a:p>
          <a:endParaRPr lang="en-US"/>
        </a:p>
      </dgm:t>
    </dgm:pt>
    <dgm:pt modelId="{2CFD44AC-C5B0-407B-B2EE-07415AFE4DC4}" type="pres">
      <dgm:prSet presAssocID="{F50BDB3E-817D-4A89-9D71-D9E0B029567B}" presName="parentText" presStyleLbl="node1" presStyleIdx="2" presStyleCnt="4" custScaleX="116959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E27A153A-8ADD-4646-B3A3-509A74CD0695}" type="pres">
      <dgm:prSet presAssocID="{F50BDB3E-817D-4A89-9D71-D9E0B029567B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A5E75685-2820-438A-88AF-159553A570AE}" type="pres">
      <dgm:prSet presAssocID="{25F4C625-3E51-442C-BBB8-3FA715271B27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3936D63D-3BB5-4099-A097-CE176EB2ABE2}" type="pres">
      <dgm:prSet presAssocID="{ECBD6B98-1CBE-4BAA-AB77-4873C9DB1799}" presName="parentLin" presStyleCnt="0"/>
      <dgm:spPr/>
      <dgm:t>
        <a:bodyPr/>
        <a:lstStyle>
          <a:extLst/>
        </a:lstStyle>
        <a:p>
          <a:endParaRPr lang="en-US"/>
        </a:p>
      </dgm:t>
    </dgm:pt>
    <dgm:pt modelId="{CA895514-6C23-43E3-A15C-728A9EC10843}" type="pres">
      <dgm:prSet presAssocID="{ECBD6B98-1CBE-4BAA-AB77-4873C9DB1799}" presName="parentLeftMargin" presStyleLbl="node1" presStyleIdx="2" presStyleCnt="4"/>
      <dgm:spPr/>
      <dgm:t>
        <a:bodyPr/>
        <a:lstStyle>
          <a:extLst/>
        </a:lstStyle>
        <a:p>
          <a:endParaRPr lang="en-US"/>
        </a:p>
      </dgm:t>
    </dgm:pt>
    <dgm:pt modelId="{D2A5797B-20EE-4298-BA50-C968CEE241D4}" type="pres">
      <dgm:prSet presAssocID="{ECBD6B98-1CBE-4BAA-AB77-4873C9DB1799}" presName="parentText" presStyleLbl="node1" presStyleIdx="3" presStyleCnt="4" custScaleX="116173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AEA9E5FD-8F48-4CA8-8487-C530B0C74333}" type="pres">
      <dgm:prSet presAssocID="{ECBD6B98-1CBE-4BAA-AB77-4873C9DB1799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</dgm:ptLst>
  <dgm:cxnLst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2EFC50D2-290E-462B-B7B8-30840FE76111}" type="presOf" srcId="{AC5265C1-0BAB-4984-A634-E4518A8EC253}" destId="{06B5F591-72E0-4CFF-9799-36D4050BD51D}" srcOrd="0" destOrd="0" presId="urn:microsoft.com/office/officeart/2005/8/layout/list1#1"/>
    <dgm:cxn modelId="{1BAF750E-C72C-4661-AABA-C41741AB03F3}" type="presOf" srcId="{ECBD6B98-1CBE-4BAA-AB77-4873C9DB1799}" destId="{CA895514-6C23-43E3-A15C-728A9EC10843}" srcOrd="0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EB840018-7C6C-436F-9A99-D7C18044C3B3}" type="presOf" srcId="{ECBD6B98-1CBE-4BAA-AB77-4873C9DB1799}" destId="{D2A5797B-20EE-4298-BA50-C968CEE241D4}" srcOrd="1" destOrd="0" presId="urn:microsoft.com/office/officeart/2005/8/layout/list1#1"/>
    <dgm:cxn modelId="{ADBD4A98-FF11-4FD5-8BD1-8015621DF0A6}" type="presOf" srcId="{F50BDB3E-817D-4A89-9D71-D9E0B029567B}" destId="{63AA2D3F-331D-492F-82D5-8A2B6C78BAAD}" srcOrd="0" destOrd="0" presId="urn:microsoft.com/office/officeart/2005/8/layout/list1#1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1D9E4DA1-94F3-4E9A-8F94-D303A3E4954B}" type="presOf" srcId="{787546C1-DD5C-4D6E-BFDD-D95A52E781AD}" destId="{F4F466C7-208D-4B4A-A865-9D82D8E9F892}" srcOrd="0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A045104B-70CA-42EC-BE1F-933B20FE0C6C}" type="presOf" srcId="{8554BDF9-8515-4677-9942-0171F000F8EB}" destId="{9D58511D-D18C-46E6-ADFB-6CDE1389D37F}" srcOrd="0" destOrd="0" presId="urn:microsoft.com/office/officeart/2005/8/layout/list1#1"/>
    <dgm:cxn modelId="{1F960D66-30BB-43A5-978D-4586E0D1EE4B}" type="presOf" srcId="{787546C1-DD5C-4D6E-BFDD-D95A52E781AD}" destId="{8BC4E78D-0D98-4ED2-B23A-71FEC19A6436}" srcOrd="1" destOrd="0" presId="urn:microsoft.com/office/officeart/2005/8/layout/list1#1"/>
    <dgm:cxn modelId="{76B328BA-4BEE-43EA-896F-13B4B310CDB5}" type="presOf" srcId="{AC5265C1-0BAB-4984-A634-E4518A8EC253}" destId="{12E5634D-BCAA-48AB-BADB-754A15E9B7AC}" srcOrd="1" destOrd="0" presId="urn:microsoft.com/office/officeart/2005/8/layout/list1#1"/>
    <dgm:cxn modelId="{8C1A898F-1E9B-41C0-B2FF-D2932BA3C61D}" type="presOf" srcId="{F50BDB3E-817D-4A89-9D71-D9E0B029567B}" destId="{2CFD44AC-C5B0-407B-B2EE-07415AFE4DC4}" srcOrd="1" destOrd="0" presId="urn:microsoft.com/office/officeart/2005/8/layout/list1#1"/>
    <dgm:cxn modelId="{58F38F21-C1AF-4887-BDD2-67C958EBE112}" type="presParOf" srcId="{9D58511D-D18C-46E6-ADFB-6CDE1389D37F}" destId="{29EC7F92-6143-4EC7-AD17-ECAF75C06DC8}" srcOrd="0" destOrd="0" presId="urn:microsoft.com/office/officeart/2005/8/layout/list1#1"/>
    <dgm:cxn modelId="{DADC3762-59A6-4495-AFB6-803C0EBF31CA}" type="presParOf" srcId="{29EC7F92-6143-4EC7-AD17-ECAF75C06DC8}" destId="{F4F466C7-208D-4B4A-A865-9D82D8E9F892}" srcOrd="0" destOrd="0" presId="urn:microsoft.com/office/officeart/2005/8/layout/list1#1"/>
    <dgm:cxn modelId="{E7F22966-B938-4F59-AB11-1D2F72D161F1}" type="presParOf" srcId="{29EC7F92-6143-4EC7-AD17-ECAF75C06DC8}" destId="{8BC4E78D-0D98-4ED2-B23A-71FEC19A6436}" srcOrd="1" destOrd="0" presId="urn:microsoft.com/office/officeart/2005/8/layout/list1#1"/>
    <dgm:cxn modelId="{0E1A0FFB-1EED-48FD-B1CB-377651126CF7}" type="presParOf" srcId="{9D58511D-D18C-46E6-ADFB-6CDE1389D37F}" destId="{129CDA7D-4C80-4698-AFD0-7208B5D9749E}" srcOrd="1" destOrd="0" presId="urn:microsoft.com/office/officeart/2005/8/layout/list1#1"/>
    <dgm:cxn modelId="{117F0026-306D-4897-A7AB-6DDC9E43155D}" type="presParOf" srcId="{9D58511D-D18C-46E6-ADFB-6CDE1389D37F}" destId="{EBA8CF1F-3B4A-4B6A-8877-CB03CDDAB1E9}" srcOrd="2" destOrd="0" presId="urn:microsoft.com/office/officeart/2005/8/layout/list1#1"/>
    <dgm:cxn modelId="{C4E8A731-E7BB-4636-9D5B-EAF648980059}" type="presParOf" srcId="{9D58511D-D18C-46E6-ADFB-6CDE1389D37F}" destId="{8BC0D01A-9D98-495C-93AA-A7D9631CDDAD}" srcOrd="3" destOrd="0" presId="urn:microsoft.com/office/officeart/2005/8/layout/list1#1"/>
    <dgm:cxn modelId="{E0D82ACD-E5C7-4695-918A-912DE8157AE9}" type="presParOf" srcId="{9D58511D-D18C-46E6-ADFB-6CDE1389D37F}" destId="{D4434ECF-2146-46AC-B62E-87AB389C995A}" srcOrd="4" destOrd="0" presId="urn:microsoft.com/office/officeart/2005/8/layout/list1#1"/>
    <dgm:cxn modelId="{453A7F02-5668-4708-8EE5-46CBD2E922C2}" type="presParOf" srcId="{D4434ECF-2146-46AC-B62E-87AB389C995A}" destId="{06B5F591-72E0-4CFF-9799-36D4050BD51D}" srcOrd="0" destOrd="0" presId="urn:microsoft.com/office/officeart/2005/8/layout/list1#1"/>
    <dgm:cxn modelId="{3633BE02-2672-4F2F-994D-1CFAA0A657D6}" type="presParOf" srcId="{D4434ECF-2146-46AC-B62E-87AB389C995A}" destId="{12E5634D-BCAA-48AB-BADB-754A15E9B7AC}" srcOrd="1" destOrd="0" presId="urn:microsoft.com/office/officeart/2005/8/layout/list1#1"/>
    <dgm:cxn modelId="{494F8D1A-4C0A-430B-B272-B3AE207CDCF1}" type="presParOf" srcId="{9D58511D-D18C-46E6-ADFB-6CDE1389D37F}" destId="{3DAA9763-50F6-4CC4-B6DA-0A4C45FFB361}" srcOrd="5" destOrd="0" presId="urn:microsoft.com/office/officeart/2005/8/layout/list1#1"/>
    <dgm:cxn modelId="{E3E8078B-B530-40B8-9908-372BDDFBAC7F}" type="presParOf" srcId="{9D58511D-D18C-46E6-ADFB-6CDE1389D37F}" destId="{51228DB3-E7D4-486B-A0C1-9A59D129891F}" srcOrd="6" destOrd="0" presId="urn:microsoft.com/office/officeart/2005/8/layout/list1#1"/>
    <dgm:cxn modelId="{CE7B7DFB-DB7E-4E84-B4F1-A1DBDFB8AF43}" type="presParOf" srcId="{9D58511D-D18C-46E6-ADFB-6CDE1389D37F}" destId="{ECC02425-44D1-4F4C-B5D6-13442CA71F2A}" srcOrd="7" destOrd="0" presId="urn:microsoft.com/office/officeart/2005/8/layout/list1#1"/>
    <dgm:cxn modelId="{1C1C1D40-CA92-42B9-BFAE-28CD99A44D41}" type="presParOf" srcId="{9D58511D-D18C-46E6-ADFB-6CDE1389D37F}" destId="{98CD7476-6A48-4BD0-A0B1-E79081300878}" srcOrd="8" destOrd="0" presId="urn:microsoft.com/office/officeart/2005/8/layout/list1#1"/>
    <dgm:cxn modelId="{4D4D46A3-085A-4BE3-B57F-9A2D7D509B49}" type="presParOf" srcId="{98CD7476-6A48-4BD0-A0B1-E79081300878}" destId="{63AA2D3F-331D-492F-82D5-8A2B6C78BAAD}" srcOrd="0" destOrd="0" presId="urn:microsoft.com/office/officeart/2005/8/layout/list1#1"/>
    <dgm:cxn modelId="{1512C15B-9D2F-437F-B2E2-B34C40156561}" type="presParOf" srcId="{98CD7476-6A48-4BD0-A0B1-E79081300878}" destId="{2CFD44AC-C5B0-407B-B2EE-07415AFE4DC4}" srcOrd="1" destOrd="0" presId="urn:microsoft.com/office/officeart/2005/8/layout/list1#1"/>
    <dgm:cxn modelId="{3D942A01-82D7-44FF-A778-F0CF3334B676}" type="presParOf" srcId="{9D58511D-D18C-46E6-ADFB-6CDE1389D37F}" destId="{E27A153A-8ADD-4646-B3A3-509A74CD0695}" srcOrd="9" destOrd="0" presId="urn:microsoft.com/office/officeart/2005/8/layout/list1#1"/>
    <dgm:cxn modelId="{A42D74F1-587B-4CCC-A643-E1D5BA96F0EA}" type="presParOf" srcId="{9D58511D-D18C-46E6-ADFB-6CDE1389D37F}" destId="{2DB5D132-AB90-49A4-A479-F0988A86E33E}" srcOrd="10" destOrd="0" presId="urn:microsoft.com/office/officeart/2005/8/layout/list1#1"/>
    <dgm:cxn modelId="{5783C852-9201-438C-A833-9F29205584EB}" type="presParOf" srcId="{9D58511D-D18C-46E6-ADFB-6CDE1389D37F}" destId="{A5E75685-2820-438A-88AF-159553A570AE}" srcOrd="11" destOrd="0" presId="urn:microsoft.com/office/officeart/2005/8/layout/list1#1"/>
    <dgm:cxn modelId="{CCDE5064-ACC1-4A08-AFD3-9E63FF6474D7}" type="presParOf" srcId="{9D58511D-D18C-46E6-ADFB-6CDE1389D37F}" destId="{3936D63D-3BB5-4099-A097-CE176EB2ABE2}" srcOrd="12" destOrd="0" presId="urn:microsoft.com/office/officeart/2005/8/layout/list1#1"/>
    <dgm:cxn modelId="{E576CB23-7F09-423D-99FE-DBF6A63CADD7}" type="presParOf" srcId="{3936D63D-3BB5-4099-A097-CE176EB2ABE2}" destId="{CA895514-6C23-43E3-A15C-728A9EC10843}" srcOrd="0" destOrd="0" presId="urn:microsoft.com/office/officeart/2005/8/layout/list1#1"/>
    <dgm:cxn modelId="{AE58AA66-CF5C-424D-8B98-EDB2F614DC7A}" type="presParOf" srcId="{3936D63D-3BB5-4099-A097-CE176EB2ABE2}" destId="{D2A5797B-20EE-4298-BA50-C968CEE241D4}" srcOrd="1" destOrd="0" presId="urn:microsoft.com/office/officeart/2005/8/layout/list1#1"/>
    <dgm:cxn modelId="{FBC3D618-2024-4257-B432-280BE2DE600E}" type="presParOf" srcId="{9D58511D-D18C-46E6-ADFB-6CDE1389D37F}" destId="{AEA9E5FD-8F48-4CA8-8487-C530B0C74333}" srcOrd="13" destOrd="0" presId="urn:microsoft.com/office/officeart/2005/8/layout/list1#1"/>
    <dgm:cxn modelId="{341024FC-9245-40AE-9171-0836E2F667E4}" type="presParOf" srcId="{9D58511D-D18C-46E6-ADFB-6CDE1389D37F}" destId="{56015E43-931D-4CAD-85C0-E9EB84437182}" srcOrd="14" destOrd="0" presId="urn:microsoft.com/office/officeart/2005/8/layout/list1#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en-US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en-US" dirty="0" smtClean="0"/>
            <a:t>Reference implementation</a:t>
          </a:r>
          <a:endParaRPr lang="en-US" dirty="0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AC5265C1-0BAB-4984-A634-E4518A8EC253}">
      <dgm:prSet phldrT="[Text]" custT="1"/>
      <dgm:spPr/>
      <dgm:t>
        <a:bodyPr/>
        <a:lstStyle>
          <a:extLst/>
        </a:lstStyle>
        <a:p>
          <a:r>
            <a:rPr lang="en-US" sz="2400" dirty="0" smtClean="0"/>
            <a:t>Burning Video</a:t>
          </a:r>
          <a:endParaRPr lang="en-US" sz="2400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en-US"/>
        </a:p>
      </dgm:t>
    </dgm:pt>
    <dgm:pt modelId="{F4F466C7-208D-4B4A-A865-9D82D8E9F892}" type="pres">
      <dgm:prSet presAssocID="{787546C1-DD5C-4D6E-BFDD-D95A52E781AD}" presName="parentLeftMargin" presStyleLbl="node1" presStyleIdx="0" presStyleCnt="2"/>
      <dgm:spPr/>
      <dgm:t>
        <a:bodyPr/>
        <a:lstStyle>
          <a:extLst/>
        </a:lstStyle>
        <a:p>
          <a:endParaRPr lang="en-US"/>
        </a:p>
      </dgm:t>
    </dgm:pt>
    <dgm:pt modelId="{8BC4E78D-0D98-4ED2-B23A-71FEC19A6436}" type="pres">
      <dgm:prSet presAssocID="{787546C1-DD5C-4D6E-BFDD-D95A52E781AD}" presName="parentText" presStyleLbl="node1" presStyleIdx="0" presStyleCnt="2" custScaleX="115633" custLinFactNeighborX="9276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EBA8CF1F-3B4A-4B6A-8877-CB03CDDAB1E9}" type="pres">
      <dgm:prSet presAssocID="{787546C1-DD5C-4D6E-BFDD-D95A52E781AD}" presName="childText" presStyleLbl="alignAcc1" presStyleIdx="0" presStyleCnt="2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en-US"/>
        </a:p>
      </dgm:t>
    </dgm:pt>
    <dgm:pt modelId="{06B5F591-72E0-4CFF-9799-36D4050BD51D}" type="pres">
      <dgm:prSet presAssocID="{AC5265C1-0BAB-4984-A634-E4518A8EC253}" presName="parentLeftMargin" presStyleLbl="node1" presStyleIdx="0" presStyleCnt="2"/>
      <dgm:spPr/>
      <dgm:t>
        <a:bodyPr/>
        <a:lstStyle>
          <a:extLst/>
        </a:lstStyle>
        <a:p>
          <a:endParaRPr lang="en-US"/>
        </a:p>
      </dgm:t>
    </dgm:pt>
    <dgm:pt modelId="{12E5634D-BCAA-48AB-BADB-754A15E9B7AC}" type="pres">
      <dgm:prSet presAssocID="{AC5265C1-0BAB-4984-A634-E4518A8EC253}" presName="parentText" presStyleLbl="node1" presStyleIdx="1" presStyleCnt="2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51228DB3-E7D4-486B-A0C1-9A59D129891F}" type="pres">
      <dgm:prSet presAssocID="{AC5265C1-0BAB-4984-A634-E4518A8EC253}" presName="childText" presStyleLbl="alignAcc1" presStyleIdx="1" presStyleCnt="2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</dgm:ptLst>
  <dgm:cxnLst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5CCF889C-2B80-41BF-A808-DD137B5873F6}" type="presOf" srcId="{787546C1-DD5C-4D6E-BFDD-D95A52E781AD}" destId="{F4F466C7-208D-4B4A-A865-9D82D8E9F892}" srcOrd="0" destOrd="0" presId="urn:microsoft.com/office/officeart/2005/8/layout/list1#1"/>
    <dgm:cxn modelId="{BA429BD3-1801-4F54-AAB0-8EE964F0064D}" type="presOf" srcId="{AC5265C1-0BAB-4984-A634-E4518A8EC253}" destId="{12E5634D-BCAA-48AB-BADB-754A15E9B7AC}" srcOrd="1" destOrd="0" presId="urn:microsoft.com/office/officeart/2005/8/layout/list1#1"/>
    <dgm:cxn modelId="{1E1D4209-92F6-40B5-98E5-BF61E8F7D964}" type="presOf" srcId="{8554BDF9-8515-4677-9942-0171F000F8EB}" destId="{9D58511D-D18C-46E6-ADFB-6CDE1389D37F}" srcOrd="0" destOrd="0" presId="urn:microsoft.com/office/officeart/2005/8/layout/list1#1"/>
    <dgm:cxn modelId="{FC08AFFC-2A57-4156-8EC1-B791A828D8B8}" type="presOf" srcId="{AC5265C1-0BAB-4984-A634-E4518A8EC253}" destId="{06B5F591-72E0-4CFF-9799-36D4050BD51D}" srcOrd="0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34669E79-82DB-4B7E-9617-FB2025068322}" type="presOf" srcId="{787546C1-DD5C-4D6E-BFDD-D95A52E781AD}" destId="{8BC4E78D-0D98-4ED2-B23A-71FEC19A6436}" srcOrd="1" destOrd="0" presId="urn:microsoft.com/office/officeart/2005/8/layout/list1#1"/>
    <dgm:cxn modelId="{AE1EC9C9-9925-4744-A637-717BB9B58BCE}" type="presParOf" srcId="{9D58511D-D18C-46E6-ADFB-6CDE1389D37F}" destId="{29EC7F92-6143-4EC7-AD17-ECAF75C06DC8}" srcOrd="0" destOrd="0" presId="urn:microsoft.com/office/officeart/2005/8/layout/list1#1"/>
    <dgm:cxn modelId="{AC0C34A2-A55E-49AF-B379-3567BD3815ED}" type="presParOf" srcId="{29EC7F92-6143-4EC7-AD17-ECAF75C06DC8}" destId="{F4F466C7-208D-4B4A-A865-9D82D8E9F892}" srcOrd="0" destOrd="0" presId="urn:microsoft.com/office/officeart/2005/8/layout/list1#1"/>
    <dgm:cxn modelId="{A6AD6765-8045-4FC2-9078-BF09466332C1}" type="presParOf" srcId="{29EC7F92-6143-4EC7-AD17-ECAF75C06DC8}" destId="{8BC4E78D-0D98-4ED2-B23A-71FEC19A6436}" srcOrd="1" destOrd="0" presId="urn:microsoft.com/office/officeart/2005/8/layout/list1#1"/>
    <dgm:cxn modelId="{CA7F7397-67F4-4B5D-A773-CD53529B9879}" type="presParOf" srcId="{9D58511D-D18C-46E6-ADFB-6CDE1389D37F}" destId="{129CDA7D-4C80-4698-AFD0-7208B5D9749E}" srcOrd="1" destOrd="0" presId="urn:microsoft.com/office/officeart/2005/8/layout/list1#1"/>
    <dgm:cxn modelId="{4528A428-9CA9-4F18-A916-7DA84808C3E6}" type="presParOf" srcId="{9D58511D-D18C-46E6-ADFB-6CDE1389D37F}" destId="{EBA8CF1F-3B4A-4B6A-8877-CB03CDDAB1E9}" srcOrd="2" destOrd="0" presId="urn:microsoft.com/office/officeart/2005/8/layout/list1#1"/>
    <dgm:cxn modelId="{1F081CE4-A42F-48E8-8201-FDB1B90FDA7E}" type="presParOf" srcId="{9D58511D-D18C-46E6-ADFB-6CDE1389D37F}" destId="{8BC0D01A-9D98-495C-93AA-A7D9631CDDAD}" srcOrd="3" destOrd="0" presId="urn:microsoft.com/office/officeart/2005/8/layout/list1#1"/>
    <dgm:cxn modelId="{5B1FE0A5-78B4-412D-892A-D382CC3611A6}" type="presParOf" srcId="{9D58511D-D18C-46E6-ADFB-6CDE1389D37F}" destId="{D4434ECF-2146-46AC-B62E-87AB389C995A}" srcOrd="4" destOrd="0" presId="urn:microsoft.com/office/officeart/2005/8/layout/list1#1"/>
    <dgm:cxn modelId="{7F3ABA8B-0E91-43FA-B534-1103B014FA64}" type="presParOf" srcId="{D4434ECF-2146-46AC-B62E-87AB389C995A}" destId="{06B5F591-72E0-4CFF-9799-36D4050BD51D}" srcOrd="0" destOrd="0" presId="urn:microsoft.com/office/officeart/2005/8/layout/list1#1"/>
    <dgm:cxn modelId="{2CB4F7F9-3AEF-4D38-AF2C-9F85270208B1}" type="presParOf" srcId="{D4434ECF-2146-46AC-B62E-87AB389C995A}" destId="{12E5634D-BCAA-48AB-BADB-754A15E9B7AC}" srcOrd="1" destOrd="0" presId="urn:microsoft.com/office/officeart/2005/8/layout/list1#1"/>
    <dgm:cxn modelId="{AC939BBE-4526-4948-AB7E-B7E602AA866E}" type="presParOf" srcId="{9D58511D-D18C-46E6-ADFB-6CDE1389D37F}" destId="{3DAA9763-50F6-4CC4-B6DA-0A4C45FFB361}" srcOrd="5" destOrd="0" presId="urn:microsoft.com/office/officeart/2005/8/layout/list1#1"/>
    <dgm:cxn modelId="{67D49730-F361-4C36-82CB-98F2DB8A2A38}" type="presParOf" srcId="{9D58511D-D18C-46E6-ADFB-6CDE1389D37F}" destId="{51228DB3-E7D4-486B-A0C1-9A59D129891F}" srcOrd="6" destOrd="0" presId="urn:microsoft.com/office/officeart/2005/8/layout/list1#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en-US"/>
        </a:p>
      </dgm:t>
    </dgm:pt>
  </dgm:ptLst>
  <dgm:cxnLst>
    <dgm:cxn modelId="{56282D6A-A74B-4E34-83B5-BE797826FBAA}" type="presOf" srcId="{8554BDF9-8515-4677-9942-0171F000F8EB}" destId="{9D58511D-D18C-46E6-ADFB-6CDE1389D37F}" srcOrd="0" destOrd="0" presId="urn:microsoft.com/office/officeart/2005/8/layout/list1#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en-US"/>
        </a:p>
      </dgm:t>
    </dgm:pt>
  </dgm:ptLst>
  <dgm:cxnLst>
    <dgm:cxn modelId="{2D53F67E-2D91-492F-A5BC-25CAFA465415}" type="presOf" srcId="{8554BDF9-8515-4677-9942-0171F000F8EB}" destId="{9D58511D-D18C-46E6-ADFB-6CDE1389D37F}" srcOrd="0" destOrd="0" presId="urn:microsoft.com/office/officeart/2005/8/layout/list1#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en-US"/>
        </a:p>
      </dgm:t>
    </dgm:pt>
  </dgm:ptLst>
  <dgm:cxnLst>
    <dgm:cxn modelId="{3F91C05F-07ED-440A-B0B9-90C6D5897704}" type="presOf" srcId="{8554BDF9-8515-4677-9942-0171F000F8EB}" destId="{9D58511D-D18C-46E6-ADFB-6CDE1389D37F}" srcOrd="0" destOrd="0" presId="urn:microsoft.com/office/officeart/2005/8/layout/list1#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en-US"/>
        </a:p>
      </dgm:t>
    </dgm:pt>
  </dgm:ptLst>
  <dgm:cxnLst>
    <dgm:cxn modelId="{B958C583-3ED7-424D-82C5-D08CBE00F0AF}" type="presOf" srcId="{8554BDF9-8515-4677-9942-0171F000F8EB}" destId="{9D58511D-D18C-46E6-ADFB-6CDE1389D37F}" srcOrd="0" destOrd="0" presId="urn:microsoft.com/office/officeart/2005/8/layout/list1#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11/6/2012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leecash/fatrock/tree/master/src/info/chenliang/fatroc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ngelleecash/tetri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://irrlicht.sourceforge.net/features.html" TargetMode="Externa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://irrlicht.sourceforge.n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</a:t>
            </a:r>
            <a:r>
              <a:rPr smtClean="0"/>
              <a:t>rrlicht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Software rendering introduction</a:t>
            </a:r>
          </a:p>
          <a:p>
            <a:r>
              <a:rPr lang="en-US" dirty="0" smtClean="0"/>
              <a:t>Chen Liang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Projection space-&gt;Screen space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now the x &amp; y coordinates are both within [-1, 1], the transform will be </a:t>
            </a:r>
          </a:p>
          <a:p>
            <a:r>
              <a:rPr lang="en-US" dirty="0" err="1" smtClean="0"/>
              <a:t>widthHalf</a:t>
            </a:r>
            <a:r>
              <a:rPr lang="en-US" dirty="0" smtClean="0"/>
              <a:t> = width / 2</a:t>
            </a:r>
          </a:p>
          <a:p>
            <a:r>
              <a:rPr lang="en-US" dirty="0" err="1" smtClean="0"/>
              <a:t>heightHalf</a:t>
            </a:r>
            <a:r>
              <a:rPr lang="en-US" dirty="0" smtClean="0"/>
              <a:t> = height / 2</a:t>
            </a:r>
          </a:p>
          <a:p>
            <a:endParaRPr lang="en-US" dirty="0" smtClean="0"/>
          </a:p>
          <a:p>
            <a:r>
              <a:rPr lang="en-US" dirty="0" err="1" smtClean="0"/>
              <a:t>xFinal</a:t>
            </a:r>
            <a:r>
              <a:rPr lang="en-US" dirty="0" smtClean="0"/>
              <a:t> = x*</a:t>
            </a:r>
            <a:r>
              <a:rPr lang="en-US" dirty="0" err="1" smtClean="0"/>
              <a:t>widthHalf</a:t>
            </a:r>
            <a:r>
              <a:rPr lang="en-US" dirty="0" smtClean="0"/>
              <a:t> + </a:t>
            </a:r>
            <a:r>
              <a:rPr lang="en-US" dirty="0" err="1" smtClean="0"/>
              <a:t>widthHalf</a:t>
            </a:r>
            <a:r>
              <a:rPr lang="en-US" dirty="0" smtClean="0"/>
              <a:t> + </a:t>
            </a:r>
            <a:r>
              <a:rPr lang="en-US" dirty="0" err="1" smtClean="0"/>
              <a:t>xOffset</a:t>
            </a:r>
            <a:endParaRPr lang="en-US" dirty="0" smtClean="0"/>
          </a:p>
          <a:p>
            <a:r>
              <a:rPr lang="en-US" dirty="0" err="1" smtClean="0"/>
              <a:t>yFinal</a:t>
            </a:r>
            <a:r>
              <a:rPr lang="en-US" dirty="0" smtClean="0"/>
              <a:t> = -y*</a:t>
            </a:r>
            <a:r>
              <a:rPr lang="en-US" dirty="0" err="1" smtClean="0"/>
              <a:t>heightHalf</a:t>
            </a:r>
            <a:r>
              <a:rPr lang="en-US" dirty="0" smtClean="0"/>
              <a:t> + </a:t>
            </a:r>
            <a:r>
              <a:rPr lang="en-US" dirty="0" err="1" smtClean="0"/>
              <a:t>heightHalf</a:t>
            </a:r>
            <a:r>
              <a:rPr lang="en-US" dirty="0" smtClean="0"/>
              <a:t> + </a:t>
            </a:r>
            <a:r>
              <a:rPr lang="en-US" dirty="0" err="1" smtClean="0"/>
              <a:t>yOffset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 &amp; y offset means you can translate the render result in your screen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Tips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matrix is not a must in software rendering but only rendering fast enough is useful, you can save </a:t>
            </a:r>
            <a:r>
              <a:rPr lang="en-US" dirty="0" smtClean="0"/>
              <a:t>math operations </a:t>
            </a:r>
            <a:r>
              <a:rPr lang="en-US" dirty="0" smtClean="0"/>
              <a:t>without using matrix, but you lose hardware </a:t>
            </a:r>
            <a:r>
              <a:rPr lang="en-US" dirty="0" smtClean="0"/>
              <a:t>acceleration opportunities.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Examples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err="1" smtClean="0"/>
              <a:t>Irrlicht</a:t>
            </a:r>
            <a:r>
              <a:rPr lang="en-US" dirty="0" smtClean="0"/>
              <a:t> comes with a bunch of examples that actually run, we can dig around to see for yourself whether it’s easy to use or not.</a:t>
            </a:r>
          </a:p>
          <a:p>
            <a:endParaRPr lang="en-US" dirty="0" smtClean="0"/>
          </a:p>
          <a:p>
            <a:r>
              <a:rPr lang="en-US" dirty="0" smtClean="0"/>
              <a:t>Basically you just put the objects in the world that’s it cause that’s the interface </a:t>
            </a:r>
            <a:r>
              <a:rPr lang="en-US" dirty="0" err="1" smtClean="0"/>
              <a:t>Irrlicht</a:t>
            </a:r>
            <a:r>
              <a:rPr lang="en-US" dirty="0" smtClean="0"/>
              <a:t> provides you with to describe the world.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Burning Video analysis 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Burning video is a software renderer, using what have just covered, we can look into what’s inside.</a:t>
            </a:r>
          </a:p>
          <a:p>
            <a:endParaRPr lang="en-US" dirty="0" smtClean="0"/>
          </a:p>
          <a:p>
            <a:r>
              <a:rPr lang="en-US" dirty="0" smtClean="0"/>
              <a:t>It has:</a:t>
            </a:r>
          </a:p>
          <a:p>
            <a:r>
              <a:rPr lang="en-US" dirty="0" smtClean="0"/>
              <a:t>1 the traditional pipeline</a:t>
            </a:r>
          </a:p>
          <a:p>
            <a:r>
              <a:rPr lang="en-US" dirty="0" smtClean="0"/>
              <a:t>2 triangle </a:t>
            </a:r>
            <a:r>
              <a:rPr lang="en-US" dirty="0" err="1" smtClean="0"/>
              <a:t>rasterizers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What you can get form </a:t>
            </a:r>
            <a:r>
              <a:rPr lang="en-US" dirty="0" err="1" smtClean="0">
                <a:solidFill>
                  <a:schemeClr val="accent1"/>
                </a:solidFill>
              </a:rPr>
              <a:t>Irrlicht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1 how to cross platform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cross platform means different kinds of things for different projects but this can be used as an example.</a:t>
            </a:r>
            <a:endParaRPr lang="en-US" dirty="0" smtClean="0"/>
          </a:p>
          <a:p>
            <a:r>
              <a:rPr lang="en-US" dirty="0" smtClean="0"/>
              <a:t>2 some optimization methods</a:t>
            </a:r>
          </a:p>
          <a:p>
            <a:r>
              <a:rPr lang="en-US" dirty="0" smtClean="0"/>
              <a:t>3 mesh loaders</a:t>
            </a:r>
          </a:p>
          <a:p>
            <a:r>
              <a:rPr lang="en-US" dirty="0" smtClean="0"/>
              <a:t>4 scene management</a:t>
            </a:r>
          </a:p>
          <a:p>
            <a:r>
              <a:rPr lang="en-US" dirty="0" smtClean="0"/>
              <a:t>5 triangle </a:t>
            </a:r>
            <a:r>
              <a:rPr lang="en-US" dirty="0" err="1" smtClean="0"/>
              <a:t>rasterizers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My little experiment project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Fatrock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github.com/angelleecash/fatrock/tree/master/src/info/chenliang/fatrock</a:t>
            </a:r>
            <a:endParaRPr lang="en-US" dirty="0" smtClean="0"/>
          </a:p>
          <a:p>
            <a:r>
              <a:rPr lang="en-US" dirty="0" smtClean="0"/>
              <a:t>It renders really slowly even on my Galaxy II, but it is very few lines of code and can help you understand the pipeline.</a:t>
            </a:r>
          </a:p>
          <a:p>
            <a:r>
              <a:rPr lang="en-US" dirty="0" smtClean="0"/>
              <a:t>And I am proud to say that my </a:t>
            </a:r>
            <a:r>
              <a:rPr lang="en-US" dirty="0" err="1" smtClean="0"/>
              <a:t>tetris</a:t>
            </a:r>
            <a:r>
              <a:rPr lang="en-US" dirty="0" smtClean="0"/>
              <a:t> game uses it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r>
              <a:rPr lang="en-US" dirty="0" smtClean="0">
                <a:hlinkClick r:id="rId4"/>
              </a:rPr>
              <a:t>https://github.com/angelleecash/tetris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smtClean="0"/>
              <a:t>Q&amp;A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smtClean="0"/>
              <a:t>Thanks!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What is </a:t>
            </a:r>
            <a:r>
              <a:rPr lang="en-US" dirty="0" err="1" smtClean="0">
                <a:solidFill>
                  <a:schemeClr val="accent1"/>
                </a:solidFill>
              </a:rPr>
              <a:t>Irrlicht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The </a:t>
            </a:r>
            <a:r>
              <a:rPr lang="en-US" dirty="0" err="1" smtClean="0"/>
              <a:t>Irrlicht</a:t>
            </a:r>
            <a:r>
              <a:rPr lang="en-US" dirty="0" smtClean="0"/>
              <a:t> Engine is an open source high performance </a:t>
            </a:r>
            <a:r>
              <a:rPr lang="en-US" dirty="0" err="1" smtClean="0"/>
              <a:t>realtime</a:t>
            </a:r>
            <a:r>
              <a:rPr lang="en-US" dirty="0" smtClean="0"/>
              <a:t> 3D engine written in C++. It is completely cross-platform, using D3D, OpenGL and its own software renderers, and has </a:t>
            </a:r>
            <a:r>
              <a:rPr lang="en-US" dirty="0" smtClean="0">
                <a:hlinkClick r:id="rId3"/>
              </a:rPr>
              <a:t>all of the state-of-the-art features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http://irrlicht.sourceforge.net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WORKS OUT OF THE BOX!!!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err="1" smtClean="0">
                <a:solidFill>
                  <a:schemeClr val="accent1"/>
                </a:solidFill>
              </a:rPr>
              <a:t>Irrlicht</a:t>
            </a:r>
            <a:r>
              <a:rPr lang="en-US" dirty="0" smtClean="0">
                <a:solidFill>
                  <a:schemeClr val="accent1"/>
                </a:solidFill>
              </a:rPr>
              <a:t> modules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1 Device</a:t>
            </a:r>
          </a:p>
          <a:p>
            <a:r>
              <a:rPr lang="en-US" dirty="0" smtClean="0"/>
              <a:t>    abstraction of “</a:t>
            </a:r>
            <a:r>
              <a:rPr lang="en-US" dirty="0" err="1" smtClean="0"/>
              <a:t>window”s</a:t>
            </a:r>
            <a:endParaRPr lang="en-US" dirty="0" smtClean="0"/>
          </a:p>
          <a:p>
            <a:r>
              <a:rPr lang="en-US" dirty="0" smtClean="0"/>
              <a:t>2 Driver</a:t>
            </a:r>
          </a:p>
          <a:p>
            <a:r>
              <a:rPr lang="en-US" dirty="0" smtClean="0"/>
              <a:t>    abstraction of rendering layer</a:t>
            </a:r>
          </a:p>
          <a:p>
            <a:r>
              <a:rPr lang="en-US" dirty="0" err="1" smtClean="0"/>
              <a:t>opengl</a:t>
            </a:r>
            <a:r>
              <a:rPr lang="en-US" dirty="0" smtClean="0"/>
              <a:t>, </a:t>
            </a:r>
            <a:r>
              <a:rPr lang="en-US" dirty="0" err="1" smtClean="0"/>
              <a:t>directx</a:t>
            </a:r>
            <a:r>
              <a:rPr lang="en-US" dirty="0" smtClean="0"/>
              <a:t>, software</a:t>
            </a:r>
          </a:p>
          <a:p>
            <a:r>
              <a:rPr lang="en-US" dirty="0" smtClean="0"/>
              <a:t>3 Scene management</a:t>
            </a:r>
          </a:p>
          <a:p>
            <a:r>
              <a:rPr lang="en-US" dirty="0" smtClean="0"/>
              <a:t>4 GUI</a:t>
            </a:r>
          </a:p>
          <a:p>
            <a:r>
              <a:rPr lang="en-US" dirty="0" smtClean="0"/>
              <a:t>5 </a:t>
            </a:r>
            <a:r>
              <a:rPr lang="en-US" dirty="0" err="1" smtClean="0"/>
              <a:t>Utils</a:t>
            </a:r>
            <a:endParaRPr lang="en-US" dirty="0" smtClean="0"/>
          </a:p>
          <a:p>
            <a:r>
              <a:rPr lang="en-US" dirty="0" smtClean="0"/>
              <a:t>xml, images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What we are </a:t>
            </a:r>
            <a:r>
              <a:rPr lang="en-US" dirty="0" smtClean="0">
                <a:solidFill>
                  <a:schemeClr val="accent1"/>
                </a:solidFill>
              </a:rPr>
              <a:t>going to cover </a:t>
            </a:r>
            <a:r>
              <a:rPr lang="en-US" dirty="0" smtClean="0">
                <a:solidFill>
                  <a:schemeClr val="accent1"/>
                </a:solidFill>
              </a:rPr>
              <a:t>today?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2400" dirty="0" smtClean="0">
                <a:solidFill>
                  <a:srgbClr val="00B0F0"/>
                </a:solidFill>
              </a:rPr>
              <a:t>Software rendering modules</a:t>
            </a:r>
          </a:p>
          <a:p>
            <a:r>
              <a:rPr lang="en-US" dirty="0" err="1" smtClean="0"/>
              <a:t>Irrlicht</a:t>
            </a:r>
            <a:r>
              <a:rPr lang="en-US" dirty="0" smtClean="0"/>
              <a:t> made an abstraction about the lower level rendering implementation, it supports:</a:t>
            </a:r>
          </a:p>
          <a:p>
            <a:r>
              <a:rPr lang="en-US" dirty="0" smtClean="0"/>
              <a:t>1 Open GL</a:t>
            </a:r>
          </a:p>
          <a:p>
            <a:r>
              <a:rPr lang="en-US" dirty="0" smtClean="0"/>
              <a:t>2 DirectX</a:t>
            </a:r>
          </a:p>
          <a:p>
            <a:r>
              <a:rPr lang="en-US" dirty="0" smtClean="0"/>
              <a:t>3 Reference implementation(S)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4 Burning Video(S)</a:t>
            </a:r>
          </a:p>
          <a:p>
            <a:endParaRPr lang="en-US" dirty="0" smtClean="0"/>
          </a:p>
          <a:p>
            <a:r>
              <a:rPr lang="en-US" dirty="0" smtClean="0"/>
              <a:t>(S) Means software rendering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Fundamentals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Traditional rendering pipeline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 smtClean="0"/>
              <a:t>space-&gt; World space -&gt; Camera space -&gt; Projection space-&gt;Screen </a:t>
            </a:r>
            <a:r>
              <a:rPr lang="en-US" dirty="0" smtClean="0"/>
              <a:t>space-&gt;</a:t>
            </a:r>
            <a:r>
              <a:rPr lang="en-US" dirty="0" err="1" smtClean="0"/>
              <a:t>Rasterize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What is space?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Space uses coordinate system to describe geometry attributes of an object, the values in a coordinate means the length in the corresponding axis.</a:t>
            </a:r>
          </a:p>
          <a:p>
            <a:r>
              <a:rPr lang="en-US" dirty="0" smtClean="0"/>
              <a:t>So it’s a dot product with the axis normal.</a:t>
            </a:r>
          </a:p>
          <a:p>
            <a:r>
              <a:rPr lang="en-US" dirty="0" smtClean="0"/>
              <a:t>In 3d space, we can use 3 mutually perpendicular axis to describe a space.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Model space-&gt; World space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World space is the stage.</a:t>
            </a:r>
          </a:p>
          <a:p>
            <a:r>
              <a:rPr lang="en-US" dirty="0" err="1" smtClean="0"/>
              <a:t>Irrlicht</a:t>
            </a:r>
            <a:r>
              <a:rPr lang="en-US" dirty="0" smtClean="0"/>
              <a:t> uses </a:t>
            </a:r>
            <a:r>
              <a:rPr lang="en-US" dirty="0" err="1" smtClean="0"/>
              <a:t>SceneObject</a:t>
            </a:r>
            <a:r>
              <a:rPr lang="en-US" dirty="0" smtClean="0"/>
              <a:t> to manage objects in the scene, the system is kind of like how flash manages the display objects.</a:t>
            </a:r>
          </a:p>
          <a:p>
            <a:r>
              <a:rPr lang="en-US" dirty="0" smtClean="0"/>
              <a:t>So you can use like scale, translate &amp; rotate to put an object in the scene.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World space -&gt; Camera space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What are the 3 axis for the camera space?</a:t>
            </a:r>
          </a:p>
          <a:p>
            <a:r>
              <a:rPr lang="en-US" dirty="0" smtClean="0"/>
              <a:t>1 look at</a:t>
            </a:r>
          </a:p>
          <a:p>
            <a:r>
              <a:rPr lang="en-US" dirty="0" smtClean="0"/>
              <a:t>2 up</a:t>
            </a:r>
          </a:p>
          <a:p>
            <a:r>
              <a:rPr lang="en-US" dirty="0" smtClean="0"/>
              <a:t>3 3rd axis</a:t>
            </a:r>
          </a:p>
          <a:p>
            <a:endParaRPr lang="en-US" dirty="0" smtClean="0"/>
          </a:p>
          <a:p>
            <a:r>
              <a:rPr lang="en-US" dirty="0" err="1" smtClean="0"/>
              <a:t>lookat</a:t>
            </a:r>
            <a:r>
              <a:rPr lang="en-US" dirty="0" smtClean="0"/>
              <a:t> = target – position</a:t>
            </a:r>
          </a:p>
          <a:p>
            <a:r>
              <a:rPr lang="en-US" dirty="0" smtClean="0"/>
              <a:t>up = whatever you like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= </a:t>
            </a:r>
            <a:r>
              <a:rPr lang="en-US" dirty="0" err="1" smtClean="0"/>
              <a:t>lookat</a:t>
            </a:r>
            <a:r>
              <a:rPr lang="en-US" dirty="0" smtClean="0"/>
              <a:t> x up</a:t>
            </a:r>
          </a:p>
          <a:p>
            <a:r>
              <a:rPr lang="en-US" dirty="0" smtClean="0"/>
              <a:t>up = 3</a:t>
            </a:r>
            <a:r>
              <a:rPr lang="en-US" baseline="30000" dirty="0" smtClean="0"/>
              <a:t>rd</a:t>
            </a:r>
            <a:r>
              <a:rPr lang="en-US" dirty="0" smtClean="0"/>
              <a:t> x </a:t>
            </a:r>
            <a:r>
              <a:rPr lang="en-US" dirty="0" err="1" smtClean="0"/>
              <a:t>lookat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about the translates?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Camera space-&gt;Projection space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It’s perspective projection actually, simulating how human eyes see the world, things that are farther away look smaller.</a:t>
            </a:r>
          </a:p>
          <a:p>
            <a:r>
              <a:rPr lang="en-US" dirty="0" smtClean="0"/>
              <a:t>aspect ratio = width / height (</a:t>
            </a:r>
            <a:r>
              <a:rPr lang="en-US" dirty="0" err="1" smtClean="0"/>
              <a:t>ar</a:t>
            </a:r>
            <a:r>
              <a:rPr lang="en-US" dirty="0" smtClean="0"/>
              <a:t> for short)</a:t>
            </a:r>
          </a:p>
          <a:p>
            <a:r>
              <a:rPr lang="en-US" dirty="0" err="1" smtClean="0"/>
              <a:t>yp</a:t>
            </a:r>
            <a:r>
              <a:rPr lang="en-US" dirty="0" smtClean="0"/>
              <a:t> = y*d / z</a:t>
            </a:r>
          </a:p>
          <a:p>
            <a:r>
              <a:rPr lang="en-US" dirty="0" err="1" smtClean="0"/>
              <a:t>xp</a:t>
            </a:r>
            <a:r>
              <a:rPr lang="en-US" dirty="0" smtClean="0"/>
              <a:t> = x*d / (</a:t>
            </a:r>
            <a:r>
              <a:rPr lang="en-US" dirty="0" err="1" smtClean="0"/>
              <a:t>ar</a:t>
            </a:r>
            <a:r>
              <a:rPr lang="en-US" dirty="0" smtClean="0"/>
              <a:t> * z)</a:t>
            </a:r>
          </a:p>
          <a:p>
            <a:r>
              <a:rPr lang="en-US" dirty="0" smtClean="0"/>
              <a:t>d = 1 / tan(</a:t>
            </a:r>
            <a:r>
              <a:rPr lang="en-US" dirty="0" err="1" smtClean="0"/>
              <a:t>viewAngle</a:t>
            </a:r>
            <a:r>
              <a:rPr lang="en-US" dirty="0" smtClean="0"/>
              <a:t>/2)</a:t>
            </a:r>
          </a:p>
          <a:p>
            <a:r>
              <a:rPr lang="en-US" dirty="0" smtClean="0"/>
              <a:t>x -&gt;[-1, 1] </a:t>
            </a:r>
          </a:p>
          <a:p>
            <a:r>
              <a:rPr lang="en-US" dirty="0" smtClean="0"/>
              <a:t>y-&gt;[-1, 1]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what about z?</a:t>
            </a:r>
          </a:p>
          <a:p>
            <a:pPr marL="0" indent="0">
              <a:buNone/>
            </a:pPr>
            <a:r>
              <a:rPr lang="en-US" altLang="zh-CN" sz="2000" dirty="0" smtClean="0"/>
              <a:t>z is used for sorting definitely useful and we can limit z -&gt; [-1, 1] or [0, 1]</a:t>
            </a:r>
          </a:p>
          <a:p>
            <a:pPr marL="0" indent="0">
              <a:buNone/>
            </a:pPr>
            <a:r>
              <a:rPr lang="en-US" altLang="zh-CN" sz="2000" dirty="0" smtClean="0"/>
              <a:t>we can make the clipping easier.</a:t>
            </a:r>
          </a:p>
          <a:p>
            <a:pPr marL="0" indent="0">
              <a:buNone/>
            </a:pPr>
            <a:r>
              <a:rPr lang="pt-BR" altLang="zh-CN" sz="2000" dirty="0" smtClean="0"/>
              <a:t>| d/ar  0 0 0|</a:t>
            </a:r>
          </a:p>
          <a:p>
            <a:pPr marL="0" indent="0">
              <a:buNone/>
            </a:pPr>
            <a:r>
              <a:rPr lang="pt-BR" altLang="zh-CN" sz="2000" dirty="0" smtClean="0"/>
              <a:t>| 0       d 0 0|</a:t>
            </a:r>
          </a:p>
          <a:p>
            <a:pPr marL="0" indent="0">
              <a:buNone/>
            </a:pPr>
            <a:r>
              <a:rPr lang="pt-BR" altLang="zh-CN" sz="2000" dirty="0" smtClean="0"/>
              <a:t>| 0       0 A B|</a:t>
            </a:r>
          </a:p>
          <a:p>
            <a:pPr marL="0" indent="0">
              <a:buNone/>
            </a:pPr>
            <a:r>
              <a:rPr lang="pt-BR" altLang="zh-CN" sz="2000" dirty="0" smtClean="0"/>
              <a:t>| 0        0 1 0|</a:t>
            </a:r>
          </a:p>
          <a:p>
            <a:pPr marL="0" indent="0">
              <a:buNone/>
            </a:pPr>
            <a:r>
              <a:rPr lang="pt-BR" altLang="zh-CN" sz="2000" dirty="0" smtClean="0"/>
              <a:t>that means z is saved in the w, </a:t>
            </a:r>
          </a:p>
          <a:p>
            <a:pPr marL="0" indent="0">
              <a:buNone/>
            </a:pPr>
            <a:r>
              <a:rPr lang="pt-BR" altLang="zh-CN" sz="2000" dirty="0" smtClean="0"/>
              <a:t>f(z) = A + B/z, put zNear &amp; zFar in to solve the A &amp; B, you get your projection matrix.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767</Words>
  <Application>Microsoft Office PowerPoint</Application>
  <PresentationFormat>On-screen Show (4:3)</PresentationFormat>
  <Paragraphs>126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IntroducingPowerPoint2007</vt:lpstr>
      <vt:lpstr>Irrlicht</vt:lpstr>
      <vt:lpstr>What is Irrlicht</vt:lpstr>
      <vt:lpstr>Irrlicht modules</vt:lpstr>
      <vt:lpstr>What we are going to cover today?</vt:lpstr>
      <vt:lpstr>Fundamentals</vt:lpstr>
      <vt:lpstr>What is space?</vt:lpstr>
      <vt:lpstr>Model space-&gt; World space</vt:lpstr>
      <vt:lpstr>World space -&gt; Camera space</vt:lpstr>
      <vt:lpstr>Camera space-&gt;Projection space</vt:lpstr>
      <vt:lpstr>Projection space-&gt;Screen space</vt:lpstr>
      <vt:lpstr>Tips</vt:lpstr>
      <vt:lpstr>Examples</vt:lpstr>
      <vt:lpstr>Burning Video analysis </vt:lpstr>
      <vt:lpstr>What you can get form Irrlicht</vt:lpstr>
      <vt:lpstr>My little experiment project</vt:lpstr>
      <vt:lpstr>Q&amp;A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2012-11-05T07:52:03Z</dcterms:created>
  <dcterms:modified xsi:type="dcterms:W3CDTF">2012-11-06T07:44:41Z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