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6fEs/gBH1VQR8Gs+FEztvvyg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50B230-DD4A-4AC1-8FD3-35957723A725}">
  <a:tblStyle styleId="{9F50B230-DD4A-4AC1-8FD3-35957723A7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E1F3335-8DC4-4D80-B5CC-80A6215F5D0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ira.or.kr/main.do" TargetMode="External"/><Relationship Id="rId4" Type="http://schemas.openxmlformats.org/officeDocument/2006/relationships/hyperlink" Target="https://www.hira.or.kr/main.do" TargetMode="External"/><Relationship Id="rId5" Type="http://schemas.openxmlformats.org/officeDocument/2006/relationships/hyperlink" Target="https://kbig.kr/portal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hira.or.kr/main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ko-KR" sz="18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O조 OOO팀</a:t>
            </a:r>
            <a:endParaRPr b="1" i="0" sz="185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0" i="0" lang="ko-KR" sz="499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0" i="0" lang="ko-KR" sz="499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04. 00 -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315760" y="2354050"/>
            <a:ext cx="522617" cy="3187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OOO을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"/>
          <p:cNvGrpSpPr/>
          <p:nvPr/>
        </p:nvGrpSpPr>
        <p:grpSpPr>
          <a:xfrm>
            <a:off x="1551472" y="1633434"/>
            <a:ext cx="8663268" cy="4935547"/>
            <a:chOff x="1551400" y="1784066"/>
            <a:chExt cx="8663268" cy="4921275"/>
          </a:xfrm>
        </p:grpSpPr>
        <p:sp>
          <p:nvSpPr>
            <p:cNvPr id="51" name="Google Shape;51;p3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r03" id="52" name="Google Shape;5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106020" y="3895749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3"/>
            <p:cNvSpPr/>
            <p:nvPr/>
          </p:nvSpPr>
          <p:spPr>
            <a:xfrm>
              <a:off x="1551475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건강보험비용에 대한 지출이 증가함에 따라, 이에 필요한 데이터 분석을 통한 접근성 조사 필요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연령대, 성별 진료내역에 따라 심사결정요양급여비용이 달라짐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과잉진료의 가능성이 있는 상벽내역 존재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51468" y="2314434"/>
              <a:ext cx="3878400" cy="360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1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551400" y="4280954"/>
              <a:ext cx="3878400" cy="8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서울시 내 구별, 회사별 유가 가격이 상이함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유가 변동이 날짜별로 주어짐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51468" y="3951894"/>
              <a:ext cx="3878400" cy="3588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2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51475" y="5656841"/>
              <a:ext cx="3878100" cy="104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같은 도시 다른 날씨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0" marL="176213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최근 계절별 날씨의 체감온도가 유독 더 덥고 더 춥다.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551468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배경 3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건강보험심사평가원 데이터를 분석하여 연령대별, 시도별, 연도별로 유의미한 차이가 있는지 조사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진료내역 데이터 조사를 통해심사결정요양급여비용 부담금 비율 조사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상병코드와 청구진료과목코드를 비교하여 과잉진료의 여부를 파악해본다.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36193" y="2291345"/>
              <a:ext cx="3878262" cy="360363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1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36268" y="4148721"/>
              <a:ext cx="3878400" cy="104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3" lvl="0" marL="1762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구별, 회사별 유가 가격 비교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0" marL="176213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유가 예상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2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336200" y="5656841"/>
              <a:ext cx="3878400" cy="104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3" lvl="0" marL="1762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같은 도시인데도 구/군별로 날씨가 다른것을 확인하여 특징 파악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6213" lvl="0" marL="176213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연도별로 해당 계절의 온도변화를 파악하여 현재 및 앞으로의 온도가 어떠한지 파악.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336193" y="5296483"/>
              <a:ext cx="3878262" cy="360362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목적 3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7229286" y="11091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0000.00.00 ~ 0000.00.00 (00주)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6390468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건강보험심사평가원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데이터와 </a:t>
            </a:r>
            <a:r>
              <a:rPr lang="ko-KR"/>
              <a:t>유가, 온실가스, 날씨 관련 데이터까지 입니다.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425" y="3085100"/>
            <a:ext cx="1920300" cy="81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건강보험심사평가원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ko-K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https://www.hira.or.kr/main.do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79425" y="2376575"/>
            <a:ext cx="1920300" cy="54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K-ICT 빅데이터센터          </a:t>
            </a:r>
            <a:r>
              <a:rPr b="1" i="0" lang="ko-K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https://kbig.kr/portal/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kbig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536624" y="2346200"/>
            <a:ext cx="1725000" cy="4626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기간별기상데이터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536624" y="2959737"/>
            <a:ext cx="1725000" cy="41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명세서일반내역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(000만건)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536624" y="3447640"/>
            <a:ext cx="1725000" cy="41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진료내역,상병내역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(600만건)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536624" y="4615105"/>
            <a:ext cx="1725000" cy="41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유가정보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4"/>
          <p:cNvSpPr/>
          <p:nvPr/>
        </p:nvSpPr>
        <p:spPr>
          <a:xfrm>
            <a:off x="5245066" y="2361523"/>
            <a:ext cx="2872596" cy="362170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소스 데이터를 활용하여 프로젝트에서 구현할 범위를 기술함 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고객 맞춤 마케팅을 위한 고객 분류 모델</a:t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최신 트렌드에 맞추어 마케팅 인사이트 제공</a:t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웹 대시보드 구축을 퉁해 EDA와 모델 출력 화면 제공</a:t>
            </a:r>
            <a:endParaRPr b="0" i="0" sz="14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4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479425" y="5168770"/>
            <a:ext cx="3829166" cy="455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79425" y="5694982"/>
            <a:ext cx="3829166" cy="455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87" name="Google Shape;8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1170" y="3904256"/>
            <a:ext cx="3054726" cy="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644894" y="2361524"/>
            <a:ext cx="2700001" cy="37891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363" lvl="0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3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-서울시 내 구별 유가 차이를 보고 저렴한 주유소를 이용할 수 있다.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3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79425" y="4639400"/>
            <a:ext cx="19203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유가 관련 데이터 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79425" y="4017400"/>
            <a:ext cx="1920300" cy="4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온실가스 / 날씨기상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536624" y="4081705"/>
            <a:ext cx="1725000" cy="41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유가정보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OOO 방법론을 사용하며, 각 단계별 산출물 작업으로 원활한 커뮤니테이션을 이루도록 할 것입니다.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 이해 및 진행계획 수립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 구성 사업환경 준비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환경의 이해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세부일정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Kick-off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요구사항을 정의하고 환경에 대한 분석과 시스템 설계를 진행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항목에 대한 요구사항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요구사항별 목적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 업무 프로세스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및 데이터 환경에 대한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UI개발 및 운영환경에 대한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구조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엔티티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ERD설계 및 테이블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화면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논리/물리모델링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로딩 프로세스/흐름설계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모델링 구현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적재(마스터, 트랜잭션)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View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분석화면 설계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 화면 개발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개별 화면 개발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 화면 연계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 및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폼 개발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환경 준비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운영환경이관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데이터 적재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시니라오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진행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 중심 테스트 진행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 반영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 작성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결과에 대한 리뷰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 작성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fmla="val 20674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fmla="val 2904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fmla="val 13686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fmla="val 1657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fmla="val 18995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계획서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흐름 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데이터 모델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화면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분석보고서 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테스트시나리오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OOO를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6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6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6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6"/>
          <p:cNvGrpSpPr/>
          <p:nvPr/>
        </p:nvGrpSpPr>
        <p:grpSpPr>
          <a:xfrm>
            <a:off x="498676" y="2286079"/>
            <a:ext cx="5118939" cy="3697118"/>
            <a:chOff x="479425" y="2487332"/>
            <a:chExt cx="5888576" cy="2147614"/>
          </a:xfrm>
        </p:grpSpPr>
        <p:grpSp>
          <p:nvGrpSpPr>
            <p:cNvPr id="128" name="Google Shape;128;p6"/>
            <p:cNvGrpSpPr/>
            <p:nvPr/>
          </p:nvGrpSpPr>
          <p:grpSpPr>
            <a:xfrm>
              <a:off x="2704422" y="2487332"/>
              <a:ext cx="1671405" cy="747711"/>
              <a:chOff x="3798888" y="2497558"/>
              <a:chExt cx="1671405" cy="747711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3798888" y="2789238"/>
                <a:ext cx="1670259" cy="456031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ooo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30" name="Google Shape;130;p6"/>
              <p:cNvSpPr/>
              <p:nvPr/>
            </p:nvSpPr>
            <p:spPr>
              <a:xfrm>
                <a:off x="3798888" y="2497558"/>
                <a:ext cx="1671405" cy="288925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" name="Google Shape;131;p6"/>
            <p:cNvCxnSpPr>
              <a:stCxn id="129" idx="2"/>
              <a:endCxn id="132" idx="0"/>
            </p:cNvCxnSpPr>
            <p:nvPr/>
          </p:nvCxnSpPr>
          <p:spPr>
            <a:xfrm flipH="1" rot="-5400000">
              <a:off x="3530252" y="3244343"/>
              <a:ext cx="652200" cy="633600"/>
            </a:xfrm>
            <a:prstGeom prst="bentConnector3">
              <a:avLst>
                <a:gd fmla="val -1080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3" name="Google Shape;133;p6"/>
            <p:cNvGrpSpPr/>
            <p:nvPr/>
          </p:nvGrpSpPr>
          <p:grpSpPr>
            <a:xfrm>
              <a:off x="479425" y="3887235"/>
              <a:ext cx="5888576" cy="747711"/>
              <a:chOff x="1236843" y="3887235"/>
              <a:chExt cx="6951602" cy="747711"/>
            </a:xfrm>
          </p:grpSpPr>
          <p:grpSp>
            <p:nvGrpSpPr>
              <p:cNvPr id="134" name="Google Shape;134;p6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35" name="Google Shape;135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36" name="Google Shape;136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 데이터  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" name="Google Shape;137;p6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38" name="Google Shape;138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39" name="Google Shape;139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ooo데이터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6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41" name="Google Shape;141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32" name="Google Shape;132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2" name="Google Shape;142;p6"/>
              <p:cNvGrpSpPr/>
              <p:nvPr/>
            </p:nvGrpSpPr>
            <p:grpSpPr>
              <a:xfrm>
                <a:off x="6517040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43" name="Google Shape;143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44" name="Google Shape;144;p6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ooo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45" name="Google Shape;145;p6"/>
            <p:cNvCxnSpPr>
              <a:stCxn id="129" idx="2"/>
              <a:endCxn id="144" idx="0"/>
            </p:cNvCxnSpPr>
            <p:nvPr/>
          </p:nvCxnSpPr>
          <p:spPr>
            <a:xfrm flipH="1" rot="-5400000">
              <a:off x="4273652" y="2500943"/>
              <a:ext cx="652200" cy="2120400"/>
            </a:xfrm>
            <a:prstGeom prst="bentConnector3">
              <a:avLst>
                <a:gd fmla="val -1080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6"/>
            <p:cNvCxnSpPr>
              <a:stCxn id="129" idx="2"/>
              <a:endCxn id="136" idx="0"/>
            </p:cNvCxnSpPr>
            <p:nvPr/>
          </p:nvCxnSpPr>
          <p:spPr>
            <a:xfrm rot="5400000">
              <a:off x="2037302" y="2384993"/>
              <a:ext cx="652200" cy="2352300"/>
            </a:xfrm>
            <a:prstGeom prst="bentConnector3">
              <a:avLst>
                <a:gd fmla="val -1080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6"/>
            <p:cNvCxnSpPr>
              <a:stCxn id="129" idx="2"/>
              <a:endCxn id="139" idx="0"/>
            </p:cNvCxnSpPr>
            <p:nvPr/>
          </p:nvCxnSpPr>
          <p:spPr>
            <a:xfrm rot="5400000">
              <a:off x="2768552" y="3116243"/>
              <a:ext cx="652200" cy="889800"/>
            </a:xfrm>
            <a:prstGeom prst="bentConnector3">
              <a:avLst>
                <a:gd fmla="val -1080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48" name="Google Shape;148;p6"/>
          <p:cNvGraphicFramePr/>
          <p:nvPr/>
        </p:nvGraphicFramePr>
        <p:xfrm>
          <a:off x="5968731" y="240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{9F50B230-DD4A-4AC1-8FD3-35957723A725}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분석/설계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개발(RDB)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개발(Model/)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개발(Story)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8.5주간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7"/>
          <p:cNvGraphicFramePr/>
          <p:nvPr/>
        </p:nvGraphicFramePr>
        <p:xfrm>
          <a:off x="313178" y="1520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{FE1F3335-8DC4-4D80-B5CC-80A6215F5D02}</a:tableStyleId>
              </a:tblPr>
              <a:tblGrid>
                <a:gridCol w="459700"/>
                <a:gridCol w="2716900"/>
                <a:gridCol w="4250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421275"/>
                <a:gridCol w="288400"/>
                <a:gridCol w="350975"/>
                <a:gridCol w="332500"/>
                <a:gridCol w="1533225"/>
              </a:tblGrid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8주차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 정합성검증보고서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데이터셑 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 분석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텍스트분석보고서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매뉴얼(사용자,운영자)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6" name="Google Shape;156;p7"/>
          <p:cNvGrpSpPr/>
          <p:nvPr/>
        </p:nvGrpSpPr>
        <p:grpSpPr>
          <a:xfrm>
            <a:off x="3496934" y="2117453"/>
            <a:ext cx="6857039" cy="4227929"/>
            <a:chOff x="3496934" y="2117453"/>
            <a:chExt cx="6857039" cy="4350577"/>
          </a:xfrm>
        </p:grpSpPr>
        <p:cxnSp>
          <p:nvCxnSpPr>
            <p:cNvPr id="157" name="Google Shape;157;p7"/>
            <p:cNvCxnSpPr/>
            <p:nvPr/>
          </p:nvCxnSpPr>
          <p:spPr>
            <a:xfrm>
              <a:off x="3496934" y="2117453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3565158" y="2393421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4367371" y="3077162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4339721" y="4053229"/>
              <a:ext cx="2476715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5662939" y="4284005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4764586" y="4531459"/>
              <a:ext cx="3005129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5185727" y="4773210"/>
              <a:ext cx="3012516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7769715" y="5494966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8566289" y="5758577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8995691" y="6219896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9698182" y="6468030"/>
              <a:ext cx="655791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3918075" y="2591129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9" name="Google Shape;169;p7"/>
            <p:cNvCxnSpPr/>
            <p:nvPr/>
          </p:nvCxnSpPr>
          <p:spPr>
            <a:xfrm>
              <a:off x="5234411" y="3565253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70" name="Google Shape;170;p7"/>
            <p:cNvCxnSpPr/>
            <p:nvPr/>
          </p:nvCxnSpPr>
          <p:spPr>
            <a:xfrm>
              <a:off x="4764586" y="3322236"/>
              <a:ext cx="1267652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71" name="Google Shape;171;p7"/>
            <p:cNvCxnSpPr/>
            <p:nvPr/>
          </p:nvCxnSpPr>
          <p:spPr>
            <a:xfrm>
              <a:off x="6032238" y="5020345"/>
              <a:ext cx="2534051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(참조)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세부 WBS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78" y="1520825"/>
            <a:ext cx="11041844" cy="5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{9F50B230-DD4A-4AC1-8FD3-35957723A725}</a:tableStyleId>
              </a:tblPr>
              <a:tblGrid>
                <a:gridCol w="638350"/>
                <a:gridCol w="5477775"/>
                <a:gridCol w="45806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요구사항 작성 시 주어진 데이터로 만들어 낼 수 있는 결과가 데이터별로 균등하게 분배되기에는 어려움이 있었다.  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상대적으로 많은 요구사항을 만들어 낼 수 있는 환자표본자료에서 최대한 많은 요구사항을 만들고 나머지 데이터의 결과를 최소화 시킨다.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양들이 방대하여 데이터를 적재하는 데에 상당한 </a:t>
                      </a:r>
                      <a:endParaRPr b="1" sz="1400" u="none" cap="none" strike="noStrike"/>
                    </a:p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시간이 소요가 될 수 있음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적재하는 양의 데이터를 나누어 조금씩 업데이트를 하는 것  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데이터의 종류가 많고 이에 따라 팀원 한명당 하나를 담당하는 형식이라 담당자 부재시 소통할 수가 없음.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팀 내에서 조금씩이라도 해당 데이터 프로젝트의 진행사항 공유가 필요함.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