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한컴 말랑말랑 Bold" panose="020F0803000000000000" pitchFamily="50" charset="-127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SemiBold" panose="020B0706030804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1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2FB60-5A38-48F8-B2C3-E4AEE591436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73742-6B2D-480F-B0F5-2EF19F978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3742-6B2D-480F-B0F5-2EF19F9788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22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2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hyperlink" Target="https://www.yna.co.kr/view/AKR20200803135000797?input=1195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hyperlink" Target="https://data.kma.go.kr/climate/RankState/selectRankStatisticsDivisionList.do?pgmNo=17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1435100"/>
            <a:ext cx="10210800" cy="716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80000">
            <a:off x="1409700" y="-25400"/>
            <a:ext cx="7277100" cy="8445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480000">
            <a:off x="2781300" y="-609600"/>
            <a:ext cx="7391400" cy="848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80000">
            <a:off x="3644900" y="-266700"/>
            <a:ext cx="7264400" cy="8445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420000">
            <a:off x="4813300" y="-825500"/>
            <a:ext cx="7632700" cy="8445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60000">
            <a:off x="5651500" y="-139700"/>
            <a:ext cx="7391400" cy="8509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225800" y="4876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3590"/>
              </a:lnSpc>
            </a:pPr>
            <a:r>
              <a:rPr lang="ko-KR" sz="1700" b="0" i="0" u="none" strike="noStrike">
                <a:solidFill>
                  <a:srgbClr val="FFE74A"/>
                </a:solidFill>
                <a:ea typeface="Gmarket Sans Medium"/>
              </a:rPr>
              <a:t>이송은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720000">
            <a:off x="8851900" y="1600200"/>
            <a:ext cx="533400" cy="6604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720000">
            <a:off x="2679700" y="1803400"/>
            <a:ext cx="469900" cy="266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-300000">
            <a:off x="3213100" y="1587500"/>
            <a:ext cx="342900" cy="190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-660000">
            <a:off x="2743200" y="1435100"/>
            <a:ext cx="4191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631796" y="290818"/>
            <a:ext cx="4699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2200" dirty="0">
                <a:solidFill>
                  <a:srgbClr val="FFE74A"/>
                </a:solidFill>
                <a:latin typeface="Open Sans SemiBold"/>
              </a:rPr>
              <a:t>잠자리 초견</a:t>
            </a:r>
            <a:r>
              <a:rPr lang="en-US" altLang="ko-KR" sz="2200" dirty="0">
                <a:solidFill>
                  <a:srgbClr val="FFE74A"/>
                </a:solidFill>
                <a:latin typeface="Open Sans SemiBold"/>
              </a:rPr>
              <a:t>(</a:t>
            </a:r>
            <a:r>
              <a:rPr lang="ko-KR" altLang="en-US" sz="2200" dirty="0">
                <a:solidFill>
                  <a:srgbClr val="FFE74A"/>
                </a:solidFill>
                <a:latin typeface="Open Sans SemiBold"/>
              </a:rPr>
              <a:t>처음 발견</a:t>
            </a:r>
            <a:r>
              <a:rPr lang="en-US" altLang="ko-KR" sz="2200" dirty="0">
                <a:solidFill>
                  <a:srgbClr val="FFE74A"/>
                </a:solidFill>
                <a:latin typeface="Open Sans SemiBold"/>
              </a:rPr>
              <a:t>)</a:t>
            </a:r>
            <a:endParaRPr lang="en-US" sz="2200" b="0" i="0" u="none" strike="noStrike" dirty="0">
              <a:solidFill>
                <a:srgbClr val="FFE74A"/>
              </a:solidFill>
              <a:latin typeface="Open Sans SemiBold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600" y="234270"/>
            <a:ext cx="42926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720000">
            <a:off x="8399822" y="-83230"/>
            <a:ext cx="5334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720000">
            <a:off x="2546471" y="538468"/>
            <a:ext cx="469900" cy="26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300000">
            <a:off x="3079871" y="322568"/>
            <a:ext cx="342900" cy="19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660000">
            <a:off x="2609971" y="170168"/>
            <a:ext cx="419100" cy="241300"/>
          </a:xfrm>
          <a:prstGeom prst="rect">
            <a:avLst/>
          </a:prstGeom>
        </p:spPr>
      </p:pic>
      <p:pic>
        <p:nvPicPr>
          <p:cNvPr id="29" name="Picture 21">
            <a:extLst>
              <a:ext uri="{FF2B5EF4-FFF2-40B4-BE49-F238E27FC236}">
                <a16:creationId xmlns:a16="http://schemas.microsoft.com/office/drawing/2014/main" id="{48C16FBA-AD73-4E27-8FEB-C24674D1DF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600" y="682034"/>
            <a:ext cx="4292600" cy="25400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FEA4432C-F712-4527-BE39-54768E4F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8" y="890415"/>
            <a:ext cx="4889199" cy="18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5B2D4410-621B-43F6-8EF2-64097FD0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744407"/>
            <a:ext cx="4936549" cy="18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7C785203-39F1-4F39-8A7E-78D5D13C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1" y="4606481"/>
            <a:ext cx="4991197" cy="18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73A0F205-2549-490F-8302-2D7BAF3C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8" y="2746934"/>
            <a:ext cx="4889201" cy="18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46A662A9-EDC0-44E1-945D-DDCE2784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52" y="894400"/>
            <a:ext cx="4883337" cy="1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DDD1C4-D127-4451-8D93-302B9046D0C9}"/>
              </a:ext>
            </a:extLst>
          </p:cNvPr>
          <p:cNvSpPr txBox="1"/>
          <p:nvPr/>
        </p:nvSpPr>
        <p:spPr>
          <a:xfrm>
            <a:off x="2223062" y="6439064"/>
            <a:ext cx="7927170" cy="369332"/>
          </a:xfrm>
          <a:prstGeom prst="rect">
            <a:avLst/>
          </a:prstGeom>
          <a:solidFill>
            <a:srgbClr val="0397F5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평균 대비 감소하는 추세로 나타나므로 점점 잠자리 초견 시기가 빨라진다 </a:t>
            </a:r>
          </a:p>
        </p:txBody>
      </p:sp>
    </p:spTree>
    <p:extLst>
      <p:ext uri="{BB962C8B-B14F-4D97-AF65-F5344CB8AC3E}">
        <p14:creationId xmlns:p14="http://schemas.microsoft.com/office/powerpoint/2010/main" val="8883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600" y="234270"/>
            <a:ext cx="42926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720000">
            <a:off x="8277741" y="-256061"/>
            <a:ext cx="5334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720000">
            <a:off x="2546471" y="538468"/>
            <a:ext cx="469900" cy="26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300000">
            <a:off x="3079871" y="322568"/>
            <a:ext cx="342900" cy="19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660000">
            <a:off x="2609971" y="170168"/>
            <a:ext cx="419100" cy="241300"/>
          </a:xfrm>
          <a:prstGeom prst="rect">
            <a:avLst/>
          </a:prstGeom>
        </p:spPr>
      </p:pic>
      <p:pic>
        <p:nvPicPr>
          <p:cNvPr id="29" name="Picture 21">
            <a:extLst>
              <a:ext uri="{FF2B5EF4-FFF2-40B4-BE49-F238E27FC236}">
                <a16:creationId xmlns:a16="http://schemas.microsoft.com/office/drawing/2014/main" id="{48C16FBA-AD73-4E27-8FEB-C24674D1DF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600" y="682034"/>
            <a:ext cx="4292600" cy="2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DDD1C4-D127-4451-8D93-302B9046D0C9}"/>
              </a:ext>
            </a:extLst>
          </p:cNvPr>
          <p:cNvSpPr txBox="1"/>
          <p:nvPr/>
        </p:nvSpPr>
        <p:spPr>
          <a:xfrm>
            <a:off x="2242726" y="6474931"/>
            <a:ext cx="7407797" cy="369332"/>
          </a:xfrm>
          <a:prstGeom prst="rect">
            <a:avLst/>
          </a:prstGeom>
          <a:solidFill>
            <a:srgbClr val="0397F5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평균 대비 감소하는 추세로 나타나므로 점점 매미 초성 시기가 빨라진다 </a:t>
            </a:r>
          </a:p>
        </p:txBody>
      </p:sp>
      <p:pic>
        <p:nvPicPr>
          <p:cNvPr id="35" name="Picture 14">
            <a:extLst>
              <a:ext uri="{FF2B5EF4-FFF2-40B4-BE49-F238E27FC236}">
                <a16:creationId xmlns:a16="http://schemas.microsoft.com/office/drawing/2014/main" id="{E3221E21-06E0-4595-957C-E3E50B3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15" y="903512"/>
            <a:ext cx="4875577" cy="18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E3D5409D-8E11-4194-9249-BF96C5C3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1" y="2801915"/>
            <a:ext cx="4875101" cy="18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5E4F9715-40C9-4AFC-B59A-E8664613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21" y="4641002"/>
            <a:ext cx="4875104" cy="18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40100B99-BEFB-4C6C-91D4-D59039EE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15" y="2801915"/>
            <a:ext cx="4764695" cy="17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EC123FED-DD8F-4335-94BD-357D4B5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1" y="884356"/>
            <a:ext cx="4875105" cy="18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CF9151-EC0F-49C9-9A03-14F59DCB4B72}"/>
              </a:ext>
            </a:extLst>
          </p:cNvPr>
          <p:cNvSpPr/>
          <p:nvPr/>
        </p:nvSpPr>
        <p:spPr>
          <a:xfrm>
            <a:off x="4263001" y="1145577"/>
            <a:ext cx="679454" cy="462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98A1D84-D419-4B0C-A812-71C5C736F464}"/>
              </a:ext>
            </a:extLst>
          </p:cNvPr>
          <p:cNvSpPr/>
          <p:nvPr/>
        </p:nvSpPr>
        <p:spPr>
          <a:xfrm>
            <a:off x="4337512" y="2985642"/>
            <a:ext cx="679454" cy="462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FF4103-015A-4C97-A0F6-140DC023E2D1}"/>
              </a:ext>
            </a:extLst>
          </p:cNvPr>
          <p:cNvSpPr/>
          <p:nvPr/>
        </p:nvSpPr>
        <p:spPr>
          <a:xfrm>
            <a:off x="9465674" y="1099454"/>
            <a:ext cx="679454" cy="462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9567D6-4EB5-46B1-849D-A9078165E6F1}"/>
              </a:ext>
            </a:extLst>
          </p:cNvPr>
          <p:cNvSpPr/>
          <p:nvPr/>
        </p:nvSpPr>
        <p:spPr>
          <a:xfrm>
            <a:off x="6674506" y="4824729"/>
            <a:ext cx="679454" cy="462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F40291-25BE-402B-805D-C0F9BB211002}"/>
              </a:ext>
            </a:extLst>
          </p:cNvPr>
          <p:cNvSpPr/>
          <p:nvPr/>
        </p:nvSpPr>
        <p:spPr>
          <a:xfrm>
            <a:off x="9344919" y="2985642"/>
            <a:ext cx="679454" cy="4622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9ADD87EF-C704-4A10-8617-38BB161AE773}"/>
              </a:ext>
            </a:extLst>
          </p:cNvPr>
          <p:cNvSpPr txBox="1"/>
          <p:nvPr/>
        </p:nvSpPr>
        <p:spPr>
          <a:xfrm>
            <a:off x="3631796" y="290818"/>
            <a:ext cx="4699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2200" dirty="0">
                <a:solidFill>
                  <a:srgbClr val="FFE74A"/>
                </a:solidFill>
                <a:latin typeface="Open Sans SemiBold"/>
              </a:rPr>
              <a:t>매미 초성</a:t>
            </a:r>
            <a:r>
              <a:rPr lang="en-US" altLang="ko-KR" sz="2200" dirty="0">
                <a:solidFill>
                  <a:srgbClr val="FFE74A"/>
                </a:solidFill>
                <a:latin typeface="Open Sans SemiBold"/>
              </a:rPr>
              <a:t>(</a:t>
            </a:r>
            <a:r>
              <a:rPr lang="ko-KR" altLang="en-US" sz="2200" dirty="0">
                <a:solidFill>
                  <a:srgbClr val="FFE74A"/>
                </a:solidFill>
                <a:latin typeface="Open Sans SemiBold"/>
              </a:rPr>
              <a:t>처음 울음</a:t>
            </a:r>
            <a:r>
              <a:rPr lang="en-US" altLang="ko-KR" sz="2200" dirty="0">
                <a:solidFill>
                  <a:srgbClr val="FFE74A"/>
                </a:solidFill>
                <a:latin typeface="Open Sans SemiBold"/>
              </a:rPr>
              <a:t>)</a:t>
            </a:r>
            <a:endParaRPr lang="en-US" sz="2200" b="0" i="0" u="none" strike="noStrike" dirty="0">
              <a:solidFill>
                <a:srgbClr val="FFE74A"/>
              </a:solidFill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0278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501945" y="1344598"/>
            <a:ext cx="5626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en-US" sz="2200" b="0" i="0" u="none" strike="noStrike" dirty="0">
                <a:solidFill>
                  <a:srgbClr val="FFE74A"/>
                </a:solidFill>
                <a:latin typeface="Open Sans SemiBold"/>
              </a:rPr>
              <a:t>2020</a:t>
            </a:r>
            <a:r>
              <a:rPr lang="ko-KR" altLang="en-US" sz="2200" b="0" i="0" u="none" strike="noStrike" dirty="0">
                <a:solidFill>
                  <a:srgbClr val="FFE74A"/>
                </a:solidFill>
                <a:latin typeface="Open Sans SemiBold"/>
              </a:rPr>
              <a:t>년의 그래프가 상승 추세가 나타난 이유 </a:t>
            </a:r>
            <a:endParaRPr lang="en-US" sz="2200" b="0" i="0" u="none" strike="noStrike" dirty="0">
              <a:solidFill>
                <a:srgbClr val="FFE74A"/>
              </a:solidFill>
              <a:latin typeface="Open Sans Semi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9284" y="1291250"/>
            <a:ext cx="5544000" cy="32805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595" y="1775243"/>
            <a:ext cx="5544000" cy="32804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720000">
            <a:off x="9491949" y="1597745"/>
            <a:ext cx="5334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720000">
            <a:off x="2393950" y="1857838"/>
            <a:ext cx="469900" cy="26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300000">
            <a:off x="2927350" y="1641938"/>
            <a:ext cx="342900" cy="19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660000">
            <a:off x="2457450" y="1489538"/>
            <a:ext cx="419100" cy="2413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030415A-3F6B-410D-A116-F623D65778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1804" y="2608426"/>
            <a:ext cx="9704430" cy="22501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A34186-EAFD-4500-BDF7-4518E2267AA0}"/>
              </a:ext>
            </a:extLst>
          </p:cNvPr>
          <p:cNvSpPr txBox="1"/>
          <p:nvPr/>
        </p:nvSpPr>
        <p:spPr>
          <a:xfrm>
            <a:off x="1371520" y="5072798"/>
            <a:ext cx="937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이슈 컷</a:t>
            </a:r>
            <a:r>
              <a:rPr lang="en-US" altLang="ko-KR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</a:t>
            </a:r>
            <a:r>
              <a:rPr lang="ko-KR" altLang="en-US" dirty="0" err="1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역대급</a:t>
            </a:r>
            <a:r>
              <a:rPr lang="ko-KR" altLang="en-US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더위라더니</a:t>
            </a:r>
            <a:r>
              <a:rPr lang="en-US" altLang="ko-KR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ko-KR" altLang="en-US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열대야 사라지고 곳곳 </a:t>
            </a:r>
            <a:r>
              <a:rPr lang="ko-KR" altLang="en-US" dirty="0" err="1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물폭탄</a:t>
            </a:r>
            <a:r>
              <a:rPr lang="en-US" altLang="ko-KR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왜</a:t>
            </a:r>
            <a:r>
              <a:rPr lang="en-US" altLang="ko-KR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</a:t>
            </a:r>
            <a:r>
              <a:rPr lang="ko-KR" altLang="en-US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연합뉴스 </a:t>
            </a:r>
            <a:r>
              <a:rPr lang="en-US" altLang="ko-KR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(yna.co.kr)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720000">
            <a:off x="9409689" y="986637"/>
            <a:ext cx="5334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720000">
            <a:off x="2851270" y="573154"/>
            <a:ext cx="469900" cy="26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300000">
            <a:off x="3384670" y="357254"/>
            <a:ext cx="342900" cy="19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660000">
            <a:off x="2914770" y="204854"/>
            <a:ext cx="419100" cy="241300"/>
          </a:xfrm>
          <a:prstGeom prst="rect">
            <a:avLst/>
          </a:prstGeom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1A6AE3F7-4A70-41AD-B72B-D1758BEDE272}"/>
              </a:ext>
            </a:extLst>
          </p:cNvPr>
          <p:cNvSpPr txBox="1"/>
          <p:nvPr/>
        </p:nvSpPr>
        <p:spPr>
          <a:xfrm>
            <a:off x="3505402" y="991750"/>
            <a:ext cx="5626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en-US" sz="2200" b="0" i="0" u="none" strike="noStrike" dirty="0">
                <a:solidFill>
                  <a:srgbClr val="FFE74A"/>
                </a:solidFill>
                <a:latin typeface="Open Sans SemiBold"/>
              </a:rPr>
              <a:t>2020</a:t>
            </a:r>
            <a:r>
              <a:rPr lang="ko-KR" altLang="en-US" sz="2200" b="0" i="0" u="none" strike="noStrike" dirty="0">
                <a:solidFill>
                  <a:srgbClr val="FFE74A"/>
                </a:solidFill>
                <a:latin typeface="Open Sans SemiBold"/>
              </a:rPr>
              <a:t>년의 그래프가 상승 추세가 나타난 이유 </a:t>
            </a:r>
            <a:endParaRPr lang="en-US" sz="2200" b="0" i="0" u="none" strike="noStrike" dirty="0">
              <a:solidFill>
                <a:srgbClr val="FFE74A"/>
              </a:solidFill>
              <a:latin typeface="Open Sans SemiBold"/>
            </a:endParaRPr>
          </a:p>
        </p:txBody>
      </p:sp>
      <p:pic>
        <p:nvPicPr>
          <p:cNvPr id="30" name="Picture 20">
            <a:extLst>
              <a:ext uri="{FF2B5EF4-FFF2-40B4-BE49-F238E27FC236}">
                <a16:creationId xmlns:a16="http://schemas.microsoft.com/office/drawing/2014/main" id="{7A318C48-C251-4DF4-8824-F89EA08F1E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2741" y="938402"/>
            <a:ext cx="5544000" cy="32805"/>
          </a:xfrm>
          <a:prstGeom prst="rect">
            <a:avLst/>
          </a:prstGeom>
        </p:spPr>
      </p:pic>
      <p:pic>
        <p:nvPicPr>
          <p:cNvPr id="31" name="Picture 21">
            <a:extLst>
              <a:ext uri="{FF2B5EF4-FFF2-40B4-BE49-F238E27FC236}">
                <a16:creationId xmlns:a16="http://schemas.microsoft.com/office/drawing/2014/main" id="{74593790-2B97-4835-A4A4-87BD9B7ACB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1052" y="1422395"/>
            <a:ext cx="5544000" cy="328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1CD93F2-4357-4B86-A4DE-5F20B206DD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9485" y="1674357"/>
            <a:ext cx="8566534" cy="34522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293747F-856A-45AC-A97B-29450774775D}"/>
              </a:ext>
            </a:extLst>
          </p:cNvPr>
          <p:cNvSpPr txBox="1"/>
          <p:nvPr/>
        </p:nvSpPr>
        <p:spPr>
          <a:xfrm>
            <a:off x="939926" y="5335620"/>
            <a:ext cx="10785652" cy="646331"/>
          </a:xfrm>
          <a:prstGeom prst="rect">
            <a:avLst/>
          </a:prstGeom>
          <a:solidFill>
            <a:srgbClr val="0397F5"/>
          </a:solidFill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2020</a:t>
            </a:r>
            <a:r>
              <a:rPr lang="ko-KR" altLang="en-US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년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 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7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월에는 전 세계적으로 매우 더웠으나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, 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유독 한반도는 기록적으로 낮은 </a:t>
            </a:r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7</a:t>
            </a:r>
            <a:r>
              <a:rPr lang="ko-KR" altLang="en-US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월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을 보냈다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. 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게다가 </a:t>
            </a:r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2020</a:t>
            </a:r>
            <a:r>
              <a:rPr lang="ko-KR" altLang="en-US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년 초 기록적인 이상 고온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 탓에 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'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추운 겨울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, 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더운 여름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'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이 </a:t>
            </a:r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'</a:t>
            </a:r>
            <a:r>
              <a:rPr lang="ko-KR" altLang="en-US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더운 겨울</a:t>
            </a:r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, </a:t>
            </a:r>
            <a:r>
              <a:rPr lang="ko-KR" altLang="en-US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추운 여름</a:t>
            </a:r>
            <a:r>
              <a:rPr lang="en-US" altLang="ko-KR" b="0" i="0" u="none" strike="noStrike" dirty="0">
                <a:solidFill>
                  <a:srgbClr val="FFFF00"/>
                </a:solidFill>
                <a:effectLst/>
                <a:latin typeface="Pretendard JP"/>
              </a:rPr>
              <a:t>'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Pretendard JP"/>
              </a:rPr>
              <a:t>으로 바뀌었다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Pretendard JP"/>
              </a:rPr>
              <a:t>. 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4016D-A708-444B-AF0F-55647897A196}"/>
              </a:ext>
            </a:extLst>
          </p:cNvPr>
          <p:cNvSpPr txBox="1"/>
          <p:nvPr/>
        </p:nvSpPr>
        <p:spPr>
          <a:xfrm>
            <a:off x="2338753" y="6185151"/>
            <a:ext cx="751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hlinkClick r:id="rId16"/>
              </a:rPr>
              <a:t>기상자료개방포털</a:t>
            </a:r>
            <a:r>
              <a:rPr lang="en-US" altLang="ko-KR" dirty="0">
                <a:hlinkClick r:id="rId16"/>
              </a:rPr>
              <a:t>[</a:t>
            </a:r>
            <a:r>
              <a:rPr lang="ko-KR" altLang="en-US" dirty="0">
                <a:hlinkClick r:id="rId16"/>
              </a:rPr>
              <a:t>기후통계분석</a:t>
            </a:r>
            <a:r>
              <a:rPr lang="en-US" altLang="ko-KR" dirty="0">
                <a:hlinkClick r:id="rId16"/>
              </a:rPr>
              <a:t>:</a:t>
            </a:r>
            <a:r>
              <a:rPr lang="ko-KR" altLang="en-US" dirty="0">
                <a:hlinkClick r:id="rId16"/>
              </a:rPr>
              <a:t>통계분석</a:t>
            </a:r>
            <a:r>
              <a:rPr lang="en-US" altLang="ko-KR" dirty="0">
                <a:hlinkClick r:id="rId16"/>
              </a:rPr>
              <a:t>:</a:t>
            </a:r>
            <a:r>
              <a:rPr lang="ko-KR" altLang="en-US" dirty="0" err="1">
                <a:hlinkClick r:id="rId16"/>
              </a:rPr>
              <a:t>조건별통계</a:t>
            </a:r>
            <a:r>
              <a:rPr lang="en-US" altLang="ko-KR" dirty="0">
                <a:hlinkClick r:id="rId16"/>
              </a:rPr>
              <a:t>] (kma.go.kr)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F8DD02-71D7-42CA-93A4-327CEEC0DFBF}"/>
              </a:ext>
            </a:extLst>
          </p:cNvPr>
          <p:cNvSpPr/>
          <p:nvPr/>
        </p:nvSpPr>
        <p:spPr>
          <a:xfrm>
            <a:off x="5410200" y="2389029"/>
            <a:ext cx="1155700" cy="222724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3289300"/>
            <a:ext cx="12268200" cy="1019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0800000">
            <a:off x="-279400" y="-63500"/>
            <a:ext cx="5105400" cy="264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10800000">
            <a:off x="7124700" y="4889500"/>
            <a:ext cx="5448300" cy="207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-1380000">
            <a:off x="11252200" y="812800"/>
            <a:ext cx="1651000" cy="274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2400000">
            <a:off x="-482600" y="4826000"/>
            <a:ext cx="1651000" cy="274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2590800" y="5943600"/>
            <a:ext cx="1422400" cy="142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3000"/>
          </a:blip>
          <a:stretch>
            <a:fillRect/>
          </a:stretch>
        </p:blipFill>
        <p:spPr>
          <a:xfrm>
            <a:off x="9664700" y="-25400"/>
            <a:ext cx="15875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29000"/>
          </a:blip>
          <a:stretch>
            <a:fillRect/>
          </a:stretch>
        </p:blipFill>
        <p:spPr>
          <a:xfrm>
            <a:off x="1231900" y="524510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>
            <a:off x="1663700" y="3886200"/>
            <a:ext cx="10033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8864600" y="4064000"/>
            <a:ext cx="622300" cy="6223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127075" y="1087035"/>
            <a:ext cx="4699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2200" dirty="0">
                <a:solidFill>
                  <a:srgbClr val="FFE74A"/>
                </a:solidFill>
                <a:latin typeface="Open Sans SemiBold"/>
              </a:rPr>
              <a:t>결론</a:t>
            </a:r>
            <a:endParaRPr lang="en-US" sz="2200" b="0" i="0" u="none" strike="noStrike" dirty="0">
              <a:solidFill>
                <a:srgbClr val="FFE74A"/>
              </a:solidFill>
              <a:latin typeface="Open Sans SemiBold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0421" y="1012907"/>
            <a:ext cx="42926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720000">
            <a:off x="8503467" y="438150"/>
            <a:ext cx="533400" cy="660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720000">
            <a:off x="2546471" y="538468"/>
            <a:ext cx="469900" cy="26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300000">
            <a:off x="3079871" y="322568"/>
            <a:ext cx="342900" cy="19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660000">
            <a:off x="2609971" y="170168"/>
            <a:ext cx="419100" cy="241300"/>
          </a:xfrm>
          <a:prstGeom prst="rect">
            <a:avLst/>
          </a:prstGeom>
        </p:spPr>
      </p:pic>
      <p:pic>
        <p:nvPicPr>
          <p:cNvPr id="29" name="Picture 21">
            <a:extLst>
              <a:ext uri="{FF2B5EF4-FFF2-40B4-BE49-F238E27FC236}">
                <a16:creationId xmlns:a16="http://schemas.microsoft.com/office/drawing/2014/main" id="{48C16FBA-AD73-4E27-8FEB-C24674D1DF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0421" y="1524977"/>
            <a:ext cx="4292600" cy="2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05DB3B-8815-4673-9A0E-47D72A50013D}"/>
              </a:ext>
            </a:extLst>
          </p:cNvPr>
          <p:cNvSpPr txBox="1"/>
          <p:nvPr/>
        </p:nvSpPr>
        <p:spPr>
          <a:xfrm>
            <a:off x="2174210" y="2164326"/>
            <a:ext cx="8279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잠자리 초견시기와 매미 초성시기가 빨라지고 있다는 사실을 알 수 있으며 </a:t>
            </a:r>
            <a:endParaRPr lang="en-US" altLang="ko-KR" sz="4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그에 따라 여름이 오는 시기가 점점 빨라지고 있다고 할 수 있다</a:t>
            </a:r>
            <a:r>
              <a:rPr lang="en-US" altLang="ko-KR" sz="4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98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와이드스크린</PresentationFormat>
  <Paragraphs>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Open Sans SemiBold</vt:lpstr>
      <vt:lpstr>Calibri</vt:lpstr>
      <vt:lpstr>한컴 말랑말랑 Bold</vt:lpstr>
      <vt:lpstr>맑은 고딕</vt:lpstr>
      <vt:lpstr>Pretendard JP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KDP-35</dc:creator>
  <cp:lastModifiedBy>KDP-35</cp:lastModifiedBy>
  <cp:revision>4</cp:revision>
  <dcterms:created xsi:type="dcterms:W3CDTF">2006-08-16T00:00:00Z</dcterms:created>
  <dcterms:modified xsi:type="dcterms:W3CDTF">2024-08-01T02:06:42Z</dcterms:modified>
</cp:coreProperties>
</file>