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7" r:id="rId3"/>
    <p:sldId id="277" r:id="rId4"/>
    <p:sldId id="278" r:id="rId5"/>
    <p:sldId id="279" r:id="rId6"/>
    <p:sldId id="280" r:id="rId7"/>
    <p:sldId id="267" r:id="rId8"/>
    <p:sldId id="281" r:id="rId9"/>
    <p:sldId id="282" r:id="rId10"/>
    <p:sldId id="276" r:id="rId11"/>
    <p:sldId id="283" r:id="rId12"/>
    <p:sldId id="28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0" clrIdx="0">
    <p:extLst>
      <p:ext uri="{19B8F6BF-5375-455C-9EA6-DF929625EA0E}">
        <p15:presenceInfo xmlns:p15="http://schemas.microsoft.com/office/powerpoint/2012/main" userId="29243a426d0e59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7D74E-996A-4980-AAC6-A69A8CA811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7FC1A-5F51-4894-AA43-4FE78D91BF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8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FC1A-5F51-4894-AA43-4FE78D91BF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2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6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3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36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2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7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4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8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0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7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0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2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AB58A2-C3CC-408D-8063-373DA545D5D4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B16B48-00D2-4A6E-90EA-FC19B2CB1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75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-search-algorith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1113" y="9427"/>
            <a:ext cx="9589774" cy="952107"/>
          </a:xfrm>
        </p:spPr>
        <p:txBody>
          <a:bodyPr>
            <a:normAutofit/>
          </a:bodyPr>
          <a:lstStyle/>
          <a:p>
            <a:r>
              <a:rPr lang="uk-UA" sz="3400" dirty="0"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Моделювання</a:t>
            </a:r>
            <a:r>
              <a:rPr lang="en-US" sz="3400" dirty="0"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uk-UA" sz="3400" dirty="0"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роботи робота-пилососа</a:t>
            </a:r>
            <a:endParaRPr lang="ru-RU" sz="3400" dirty="0">
              <a:latin typeface="Aptos Display" panose="020B0004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316" y="566408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uk-UA" sz="1600" b="1" dirty="0">
                <a:latin typeface="Arial Black" panose="020B0A04020102020204" pitchFamily="34" charset="0"/>
                <a:ea typeface="Adobe Gothic Std B" panose="020B0800000000000000" pitchFamily="34" charset="-128"/>
              </a:rPr>
              <a:t>Виконала:</a:t>
            </a:r>
          </a:p>
          <a:p>
            <a:pPr algn="l"/>
            <a:r>
              <a:rPr lang="uk-UA" sz="1400" dirty="0">
                <a:latin typeface="Arial Black" panose="020B0A04020102020204" pitchFamily="34" charset="0"/>
                <a:ea typeface="Adobe Gothic Std B" panose="020B0800000000000000" pitchFamily="34" charset="-128"/>
              </a:rPr>
              <a:t>Олійник Ангеліна</a:t>
            </a:r>
          </a:p>
          <a:p>
            <a:pPr algn="l"/>
            <a:r>
              <a:rPr lang="uk-UA" sz="1400" dirty="0">
                <a:latin typeface="Arial Black" panose="020B0A04020102020204" pitchFamily="34" charset="0"/>
                <a:ea typeface="Adobe Gothic Std B" panose="020B0800000000000000" pitchFamily="34" charset="-128"/>
              </a:rPr>
              <a:t>КМ-03</a:t>
            </a:r>
            <a:endParaRPr lang="ru-RU" sz="1400" dirty="0">
              <a:latin typeface="Arial Black" panose="020B0A040201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3" y="1610590"/>
            <a:ext cx="6927273" cy="36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3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8C86-5466-ECC5-AC21-0760A5CF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Результати програми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077B8-B5DC-FDAD-847B-6CED5013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591012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C4EE2-30CC-1FE2-7A15-5ED920D5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851" y="2557992"/>
            <a:ext cx="4855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71F8-1EC6-B891-9572-CDDBAAFF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Висновки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E6AD-1313-DB76-10CF-9D67A1AA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/>
                </a:solidFill>
              </a:rPr>
              <a:t>Розроблені алгоритми пошуку в глибину (DFS) та А* демонструють ефективність у навігації робота-пилососа в невідомому середовищі. Це підвищує автономність робота та його здатність ефективно адаптуватися до нових просторів.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Використання алгоритму А* для оптимального повернення в відомі регіони забезпечує раціональне використання часу та ресурсів робота. Це особливо важливо для забезпечення ефективної роботи в просторах зі складними перешкодами.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7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C463-8782-B2DB-810B-1BB684DC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2"/>
                </a:solidFill>
              </a:rPr>
              <a:t>Використанні джерела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7CF4-1F53-0475-C150-DBDE3693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https://www.geeksforgeeks.org/a-search-algorithm/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https://www.geeksforgeeks.org/depth-first-search-or-dfs-for-a-graph/</a:t>
            </a:r>
            <a:endParaRPr lang="uk-UA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https://uk.wikipedia.org/wiki/%D0%9C%D0%B0%D0%BD%D0%B3%D0%B5%D1%82%D1%82%D0%B5%D0%BD%D1%81%D1%8C%D0%BA%D0%B0_%D0%BC%D0%B5%D1%82%D1%80%D0%B8%D0%BA%D0%B0</a:t>
            </a:r>
          </a:p>
        </p:txBody>
      </p:sp>
    </p:spTree>
    <p:extLst>
      <p:ext uri="{BB962C8B-B14F-4D97-AF65-F5344CB8AC3E}">
        <p14:creationId xmlns:p14="http://schemas.microsoft.com/office/powerpoint/2010/main" val="411316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162" y="982132"/>
            <a:ext cx="9601196" cy="1303867"/>
          </a:xfrm>
        </p:spPr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Дякую за увагу!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>
                <a:solidFill>
                  <a:srgbClr val="262626"/>
                </a:solidFill>
              </a:rPr>
              <a:t>Мета роботи</a:t>
            </a:r>
            <a:endParaRPr lang="ru-RU" b="1">
              <a:solidFill>
                <a:srgbClr val="262626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5145" y="2556932"/>
            <a:ext cx="6623115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rgbClr val="262626"/>
                </a:solidFill>
              </a:rPr>
              <a:t>Проблема: </a:t>
            </a:r>
            <a:r>
              <a:rPr lang="ru-RU" dirty="0">
                <a:solidFill>
                  <a:srgbClr val="262626"/>
                </a:solidFill>
              </a:rPr>
              <a:t>Необхідність ефективної автоматизації процесу прибирання за допомогою робота-пилососа.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rgbClr val="262626"/>
                </a:solidFill>
              </a:rPr>
              <a:t>Мета: </a:t>
            </a:r>
            <a:r>
              <a:rPr lang="ru-RU" dirty="0">
                <a:solidFill>
                  <a:srgbClr val="262626"/>
                </a:solidFill>
              </a:rPr>
              <a:t>Розробка та імплементація алгоритмів для моделювання роботи робота-пилососа в невідомому середовищі.</a:t>
            </a:r>
          </a:p>
        </p:txBody>
      </p:sp>
      <p:pic>
        <p:nvPicPr>
          <p:cNvPr id="1026" name="Picture 2" descr="Робот-пылесос Samsung VR05R5050WK/EV 55 Вт - купить | Цены и акции |  Samsung РОСС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7892" y="2780511"/>
            <a:ext cx="2739728" cy="218493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1B95-7C30-A156-CC46-1566310C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Постановка задачі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4996-A3EF-95EC-57B9-1881DC367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uk-UA" dirty="0">
                <a:solidFill>
                  <a:schemeClr val="bg1"/>
                </a:solidFill>
              </a:rPr>
              <a:t>Змоделювати прибирання заданої ділянки із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b="0" i="0" dirty="0">
                <a:solidFill>
                  <a:schemeClr val="bg1"/>
                </a:solidFill>
                <a:effectLst/>
              </a:rPr>
              <a:t>икористанням алгоритму пошуку в глибину (DFS) для експлорації середовища (яке потрібно прибрати) роботом-пилосом.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</a:rPr>
              <a:t>Інтеграція алгоритму А* для оптимального повернення робота пилососа у відомі ділянки.</a:t>
            </a:r>
          </a:p>
        </p:txBody>
      </p:sp>
    </p:spTree>
    <p:extLst>
      <p:ext uri="{BB962C8B-B14F-4D97-AF65-F5344CB8AC3E}">
        <p14:creationId xmlns:p14="http://schemas.microsoft.com/office/powerpoint/2010/main" val="6434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B85D29-3239-0652-4610-6406C5F4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982132"/>
            <a:ext cx="4802185" cy="1303867"/>
          </a:xfrm>
        </p:spPr>
        <p:txBody>
          <a:bodyPr>
            <a:normAutofit/>
          </a:bodyPr>
          <a:lstStyle/>
          <a:p>
            <a:r>
              <a:rPr lang="uk-UA" b="1">
                <a:solidFill>
                  <a:srgbClr val="262626"/>
                </a:solidFill>
              </a:rPr>
              <a:t>Вхідні дані</a:t>
            </a:r>
            <a:endParaRPr lang="en-US" b="1">
              <a:solidFill>
                <a:srgbClr val="262626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xelated image of a grey and blue square with a black hole&#10;&#10;Description automatically generated">
            <a:extLst>
              <a:ext uri="{FF2B5EF4-FFF2-40B4-BE49-F238E27FC236}">
                <a16:creationId xmlns:a16="http://schemas.microsoft.com/office/drawing/2014/main" id="{75C6D4F0-F6C1-0697-C305-3092991D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15" y="1410208"/>
            <a:ext cx="3622737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9A1A-F031-79BA-D44B-D2BAEE36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2556932"/>
            <a:ext cx="4802184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solidFill>
                  <a:srgbClr val="262626"/>
                </a:solidFill>
              </a:rPr>
              <a:t>1. Координати кімнати та координати розташування меблів.</a:t>
            </a:r>
            <a:endParaRPr lang="uk-UA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uk-UA" dirty="0">
                <a:solidFill>
                  <a:srgbClr val="262626"/>
                </a:solidFill>
              </a:rPr>
              <a:t>2. Координати місця для старту робота-пилососа.</a:t>
            </a:r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8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14DD-BCC0-54FC-73F4-2E6E3A00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Опис алгоритмів</a:t>
            </a:r>
            <a:br>
              <a:rPr lang="uk-UA" b="1" dirty="0">
                <a:solidFill>
                  <a:schemeClr val="bg1"/>
                </a:solidFill>
              </a:rPr>
            </a:br>
            <a:r>
              <a:rPr lang="ru-RU" sz="3600" i="1" dirty="0">
                <a:solidFill>
                  <a:schemeClr val="bg1"/>
                </a:solidFill>
                <a:effectLst/>
                <a:latin typeface="Söhne"/>
              </a:rPr>
              <a:t>Алгоритм Пошуку в Глибину (DFS)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06E9-D061-67D9-5A29-F55010BF5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</a:rPr>
              <a:t>Початок із стартової клітинки. Вставка його в список шляхів. Позначення як відвідане.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Перехід до першої невідвіданої клітинки в списку сусідів поточної клітинки. Вставка цієї клітинки на початок списку шляхів і позначення її як відвіданої.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Повторення цієї процедури (перейти до попереднього кроку), доки не буде знайдено клітинку з усіма відвіданими сусідами.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На цьому етапі проходить повернення назад за допомогою алгортму </a:t>
            </a:r>
            <a:r>
              <a:rPr lang="en-US" sz="2000" dirty="0">
                <a:solidFill>
                  <a:schemeClr val="bg1"/>
                </a:solidFill>
              </a:rPr>
              <a:t>A* </a:t>
            </a:r>
            <a:r>
              <a:rPr lang="uk-UA" sz="2000" dirty="0">
                <a:solidFill>
                  <a:schemeClr val="bg1"/>
                </a:solidFill>
              </a:rPr>
              <a:t>доти, </a:t>
            </a:r>
            <a:r>
              <a:rPr lang="ru-RU" sz="2000" dirty="0">
                <a:solidFill>
                  <a:schemeClr val="bg1"/>
                </a:solidFill>
              </a:rPr>
              <a:t>доки не зустрінеться елемент із невідвіданим сусідом. Вставка цього елемента на початку списку шляхів і повторення описаної вище процедури (від 2)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</a:rPr>
              <a:t>Якщо під час процесу зворотного відстеження не знайдено жодної клітинки з невідвіданим сусідом, це означає, що відвідано всі клітинки в графі і роботу завершено.</a:t>
            </a:r>
          </a:p>
        </p:txBody>
      </p:sp>
    </p:spTree>
    <p:extLst>
      <p:ext uri="{BB962C8B-B14F-4D97-AF65-F5344CB8AC3E}">
        <p14:creationId xmlns:p14="http://schemas.microsoft.com/office/powerpoint/2010/main" val="327604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95C7-5104-2D34-88F7-3877B863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72891"/>
            <a:ext cx="9601196" cy="1303867"/>
          </a:xfrm>
        </p:spPr>
        <p:txBody>
          <a:bodyPr/>
          <a:lstStyle/>
          <a:p>
            <a:r>
              <a:rPr lang="ru-RU" sz="4400" i="1" dirty="0">
                <a:solidFill>
                  <a:schemeClr val="bg1"/>
                </a:solidFill>
                <a:effectLst/>
                <a:latin typeface="Söhne"/>
              </a:rPr>
              <a:t>Алгоритм Пошуку в Глибину (DFS)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E69DB-1F06-A3E2-E4BE-A90F5DB0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35" y="2545758"/>
            <a:ext cx="2757710" cy="3194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5ED4B-0878-1D03-3234-AB3F632AA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871" y="2545758"/>
            <a:ext cx="2826400" cy="3156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FE5F24-B1D5-3AE2-2043-1C1FA3391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776" y="2545758"/>
            <a:ext cx="2028712" cy="29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uk-UA" b="1" dirty="0">
                <a:solidFill>
                  <a:srgbClr val="262626"/>
                </a:solidFill>
              </a:rPr>
              <a:t>Опис алгоритмів</a:t>
            </a:r>
            <a:br>
              <a:rPr lang="uk-UA" dirty="0">
                <a:solidFill>
                  <a:srgbClr val="262626"/>
                </a:solidFill>
              </a:rPr>
            </a:br>
            <a:r>
              <a:rPr lang="uk-UA" i="1" dirty="0">
                <a:solidFill>
                  <a:srgbClr val="262626"/>
                </a:solidFill>
                <a:latin typeface="Söhne"/>
              </a:rPr>
              <a:t> </a:t>
            </a:r>
            <a:r>
              <a:rPr lang="en-US" sz="3600" i="1" dirty="0">
                <a:solidFill>
                  <a:srgbClr val="262626"/>
                </a:solidFill>
                <a:latin typeface="Söhne"/>
              </a:rPr>
              <a:t>A*</a:t>
            </a:r>
            <a:r>
              <a:rPr lang="uk-UA" sz="3600" i="1" dirty="0">
                <a:solidFill>
                  <a:srgbClr val="262626"/>
                </a:solidFill>
                <a:latin typeface="Söhne"/>
              </a:rPr>
              <a:t> алгоритм</a:t>
            </a:r>
            <a:endParaRPr lang="ru-RU" i="1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1708" y="2556932"/>
            <a:ext cx="6585406" cy="33189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>
                <a:solidFill>
                  <a:schemeClr val="bg1"/>
                </a:solidFill>
              </a:rPr>
              <a:t>Алгоритм А* використовується для того, щоб допомогти роботу-пилососу знайти найкращий шлях від однієї точки (де він зараз знаходиться) до іншої (куди йому потрібно дістатися). Він робить це, оцінюючи різні можливі маршрути та вибираючи той, який, є найефективнішим.</a:t>
            </a:r>
          </a:p>
          <a:p>
            <a:pPr marL="0" indent="0" algn="just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BDB6117-25EF-19B4-C5E1-E75EFECC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83" y="2556932"/>
            <a:ext cx="2515539" cy="2686277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A023BE-462A-3528-F83C-D8847EDB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50" y="5323682"/>
            <a:ext cx="4774092" cy="8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590D-1098-D608-07CB-00BC5B9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262626"/>
                </a:solidFill>
              </a:rPr>
              <a:t>Опис алгоритмів</a:t>
            </a:r>
            <a:br>
              <a:rPr lang="uk-UA" dirty="0">
                <a:solidFill>
                  <a:srgbClr val="262626"/>
                </a:solidFill>
              </a:rPr>
            </a:br>
            <a:r>
              <a:rPr lang="uk-UA" i="1" dirty="0">
                <a:solidFill>
                  <a:srgbClr val="262626"/>
                </a:solidFill>
                <a:latin typeface="Söhne"/>
              </a:rPr>
              <a:t> </a:t>
            </a:r>
            <a:r>
              <a:rPr lang="en-US" sz="3600" i="1" dirty="0">
                <a:solidFill>
                  <a:srgbClr val="262626"/>
                </a:solidFill>
                <a:latin typeface="Söhne"/>
              </a:rPr>
              <a:t>A*</a:t>
            </a:r>
            <a:r>
              <a:rPr lang="uk-UA" sz="3600" i="1" dirty="0">
                <a:solidFill>
                  <a:srgbClr val="262626"/>
                </a:solidFill>
                <a:latin typeface="Söhne"/>
              </a:rPr>
              <a:t> алгоритм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96E0-5BD8-5725-6161-9AA47BBA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0053"/>
            <a:ext cx="9601196" cy="331893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uk-UA" sz="6400" b="1" dirty="0">
                <a:solidFill>
                  <a:schemeClr val="bg1"/>
                </a:solidFill>
              </a:rPr>
              <a:t>Основні Елементи:</a:t>
            </a:r>
          </a:p>
          <a:p>
            <a:r>
              <a:rPr lang="uk-UA" sz="6400" dirty="0">
                <a:solidFill>
                  <a:schemeClr val="bg1"/>
                </a:solidFill>
              </a:rPr>
              <a:t>Старт і Ціль</a:t>
            </a:r>
          </a:p>
          <a:p>
            <a:r>
              <a:rPr lang="en-US" sz="6400" dirty="0">
                <a:solidFill>
                  <a:schemeClr val="bg1"/>
                </a:solidFill>
              </a:rPr>
              <a:t>G-</a:t>
            </a:r>
            <a:r>
              <a:rPr lang="uk-UA" sz="6400" dirty="0">
                <a:solidFill>
                  <a:schemeClr val="bg1"/>
                </a:solidFill>
              </a:rPr>
              <a:t>вартість: вартість досягнення поточної точки з початкової. Мова йде про те, наскільки далеко робот вже пройшов.</a:t>
            </a:r>
          </a:p>
          <a:p>
            <a:r>
              <a:rPr lang="en-US" sz="6400" dirty="0">
                <a:solidFill>
                  <a:schemeClr val="bg1"/>
                </a:solidFill>
              </a:rPr>
              <a:t>H-</a:t>
            </a:r>
            <a:r>
              <a:rPr lang="uk-UA" sz="6400" dirty="0">
                <a:solidFill>
                  <a:schemeClr val="bg1"/>
                </a:solidFill>
              </a:rPr>
              <a:t>вартість: приблизна оцінка того, наскільки далеко від поточної точки до цілі. </a:t>
            </a:r>
          </a:p>
          <a:p>
            <a:pPr marL="0" indent="0">
              <a:buNone/>
            </a:pPr>
            <a:br>
              <a:rPr lang="uk-UA" sz="6400" dirty="0">
                <a:solidFill>
                  <a:schemeClr val="bg1"/>
                </a:solidFill>
              </a:rPr>
            </a:br>
            <a:r>
              <a:rPr lang="uk-UA" sz="6400" dirty="0">
                <a:solidFill>
                  <a:schemeClr val="bg1"/>
                </a:solidFill>
              </a:rPr>
              <a:t>    Для цього використовується манхеттенська відстань:</a:t>
            </a:r>
          </a:p>
          <a:p>
            <a:r>
              <a:rPr lang="en-US" sz="6400" dirty="0">
                <a:solidFill>
                  <a:schemeClr val="bg1"/>
                </a:solidFill>
              </a:rPr>
              <a:t>F-</a:t>
            </a:r>
            <a:r>
              <a:rPr lang="uk-UA" sz="6400" dirty="0">
                <a:solidFill>
                  <a:schemeClr val="bg1"/>
                </a:solidFill>
              </a:rPr>
              <a:t>вартість: Це сума </a:t>
            </a:r>
            <a:r>
              <a:rPr lang="en-US" sz="6400" dirty="0">
                <a:solidFill>
                  <a:schemeClr val="bg1"/>
                </a:solidFill>
              </a:rPr>
              <a:t>G-</a:t>
            </a:r>
            <a:r>
              <a:rPr lang="uk-UA" sz="6400" dirty="0">
                <a:solidFill>
                  <a:schemeClr val="bg1"/>
                </a:solidFill>
              </a:rPr>
              <a:t>вартості та </a:t>
            </a:r>
            <a:r>
              <a:rPr lang="en-US" sz="6400" dirty="0">
                <a:solidFill>
                  <a:schemeClr val="bg1"/>
                </a:solidFill>
              </a:rPr>
              <a:t>H-</a:t>
            </a:r>
            <a:r>
              <a:rPr lang="uk-UA" sz="6400" dirty="0">
                <a:solidFill>
                  <a:schemeClr val="bg1"/>
                </a:solidFill>
              </a:rPr>
              <a:t>вартості. Алгоритм використовує це число</a:t>
            </a:r>
            <a:r>
              <a:rPr lang="uk-UA" dirty="0"/>
              <a:t>, щоб вирішити, який шлях вибрати.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0E80-1E0F-8FFE-A012-8ED9B61D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9" y="4455700"/>
            <a:ext cx="1274416" cy="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8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A306-8F04-A2C2-9677-F03D68F9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262626"/>
                </a:solidFill>
              </a:rPr>
              <a:t>Опис алгоритмів</a:t>
            </a:r>
            <a:br>
              <a:rPr lang="uk-UA" dirty="0">
                <a:solidFill>
                  <a:srgbClr val="262626"/>
                </a:solidFill>
              </a:rPr>
            </a:br>
            <a:r>
              <a:rPr lang="uk-UA" i="1" dirty="0">
                <a:solidFill>
                  <a:srgbClr val="262626"/>
                </a:solidFill>
                <a:latin typeface="Söhne"/>
              </a:rPr>
              <a:t> </a:t>
            </a:r>
            <a:r>
              <a:rPr lang="en-US" sz="3600" i="1" dirty="0">
                <a:solidFill>
                  <a:srgbClr val="262626"/>
                </a:solidFill>
                <a:latin typeface="Söhne"/>
              </a:rPr>
              <a:t>A*</a:t>
            </a:r>
            <a:r>
              <a:rPr lang="uk-UA" sz="3600" i="1" dirty="0">
                <a:solidFill>
                  <a:srgbClr val="262626"/>
                </a:solidFill>
                <a:latin typeface="Söhne"/>
              </a:rPr>
              <a:t> алгоритм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FC75-93D2-10D5-DCEA-24D4D0AC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bg1"/>
                </a:solidFill>
              </a:rPr>
              <a:t>Як Працює:</a:t>
            </a:r>
          </a:p>
          <a:p>
            <a:r>
              <a:rPr lang="uk-UA" dirty="0">
                <a:solidFill>
                  <a:schemeClr val="bg1"/>
                </a:solidFill>
              </a:rPr>
              <a:t>Алгоритм дивиться на всі можливі шляхи, якими робот може піти далі, і оцінює їх, використовуючи </a:t>
            </a:r>
            <a:r>
              <a:rPr lang="en-US" dirty="0">
                <a:solidFill>
                  <a:schemeClr val="bg1"/>
                </a:solidFill>
              </a:rPr>
              <a:t>F-</a:t>
            </a:r>
            <a:r>
              <a:rPr lang="uk-UA" dirty="0">
                <a:solidFill>
                  <a:schemeClr val="bg1"/>
                </a:solidFill>
              </a:rPr>
              <a:t>вартість.</a:t>
            </a:r>
          </a:p>
          <a:p>
            <a:r>
              <a:rPr lang="uk-UA" dirty="0">
                <a:solidFill>
                  <a:schemeClr val="bg1"/>
                </a:solidFill>
              </a:rPr>
              <a:t>Для кожного можливого напрямку руху він обчислює, наскільки це буде ефективно, враховуючи, скільки ще залишилося йти.</a:t>
            </a:r>
          </a:p>
          <a:p>
            <a:r>
              <a:rPr lang="uk-UA" dirty="0">
                <a:solidFill>
                  <a:schemeClr val="bg1"/>
                </a:solidFill>
              </a:rPr>
              <a:t>Потім алгоритм обирає маршрут з найменшою </a:t>
            </a:r>
            <a:r>
              <a:rPr lang="en-US" dirty="0">
                <a:solidFill>
                  <a:schemeClr val="bg1"/>
                </a:solidFill>
              </a:rPr>
              <a:t>F-</a:t>
            </a:r>
            <a:r>
              <a:rPr lang="uk-UA" dirty="0">
                <a:solidFill>
                  <a:schemeClr val="bg1"/>
                </a:solidFill>
              </a:rPr>
              <a:t>вартістю, оскільки це вважається найшвидшим шляхом до цілі.</a:t>
            </a:r>
          </a:p>
          <a:p>
            <a:r>
              <a:rPr lang="uk-UA" dirty="0">
                <a:solidFill>
                  <a:schemeClr val="bg1"/>
                </a:solidFill>
              </a:rPr>
              <a:t>Алгоритм продовжує оцінювати та переходити до різних точок, поки не дістанеться кінцевої цілі.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0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Другая 23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000000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00"/>
      </a:hlink>
      <a:folHlink>
        <a:srgbClr val="00000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617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Amasis MT Pro Black</vt:lpstr>
      <vt:lpstr>Aptos Display</vt:lpstr>
      <vt:lpstr>Arial</vt:lpstr>
      <vt:lpstr>Arial Black</vt:lpstr>
      <vt:lpstr>Calibri</vt:lpstr>
      <vt:lpstr>Garamond</vt:lpstr>
      <vt:lpstr>Söhne</vt:lpstr>
      <vt:lpstr>Натуральные материалы</vt:lpstr>
      <vt:lpstr>Моделювання роботи робота-пилососа</vt:lpstr>
      <vt:lpstr>Мета роботи</vt:lpstr>
      <vt:lpstr>Постановка задачі</vt:lpstr>
      <vt:lpstr>Вхідні дані</vt:lpstr>
      <vt:lpstr>Опис алгоритмів Алгоритм Пошуку в Глибину (DFS)</vt:lpstr>
      <vt:lpstr>Алгоритм Пошуку в Глибину (DFS)</vt:lpstr>
      <vt:lpstr>Опис алгоритмів  A* алгоритм</vt:lpstr>
      <vt:lpstr>Опис алгоритмів  A* алгоритм</vt:lpstr>
      <vt:lpstr>Опис алгоритмів  A* алгоритм</vt:lpstr>
      <vt:lpstr>Результати програми</vt:lpstr>
      <vt:lpstr>Висновки</vt:lpstr>
      <vt:lpstr>Використанні джерела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Моделювання робота пилососа</dc:title>
  <dc:creator>home</dc:creator>
  <cp:lastModifiedBy>it_support</cp:lastModifiedBy>
  <cp:revision>26</cp:revision>
  <dcterms:created xsi:type="dcterms:W3CDTF">2023-01-08T10:33:12Z</dcterms:created>
  <dcterms:modified xsi:type="dcterms:W3CDTF">2023-12-26T20:37:20Z</dcterms:modified>
</cp:coreProperties>
</file>