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0" clrIdx="0">
    <p:extLst>
      <p:ext uri="{19B8F6BF-5375-455C-9EA6-DF929625EA0E}">
        <p15:presenceInfo xmlns:p15="http://schemas.microsoft.com/office/powerpoint/2012/main" userId="29243a426d0e59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7D74E-996A-4980-AAC6-A69A8CA811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C1A-5F51-4894-AA43-4FE78D91B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8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FC1A-5F51-4894-AA43-4FE78D91BF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2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0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B58A2-C3CC-408D-8063-373DA545D5D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5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436" y="0"/>
            <a:ext cx="10557164" cy="1223647"/>
          </a:xfrm>
        </p:spPr>
        <p:txBody>
          <a:bodyPr>
            <a:normAutofit/>
          </a:bodyPr>
          <a:lstStyle/>
          <a:p>
            <a:r>
              <a:rPr lang="uk-UA" sz="3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Моделювання</a:t>
            </a:r>
            <a:r>
              <a:rPr lang="en-US" sz="3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uk-UA" sz="3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роботи </a:t>
            </a:r>
            <a:br>
              <a:rPr lang="uk-UA" sz="3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uk-UA" sz="3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робота-пилососа</a:t>
            </a:r>
            <a:endParaRPr lang="ru-RU" sz="3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316" y="56640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uk-UA" sz="1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Виконала:</a:t>
            </a:r>
          </a:p>
          <a:p>
            <a:pPr algn="l"/>
            <a:r>
              <a:rPr lang="uk-UA" sz="1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Олійник Ангеліна</a:t>
            </a:r>
          </a:p>
          <a:p>
            <a:pPr algn="l"/>
            <a:r>
              <a:rPr lang="uk-UA" sz="1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КМ-03</a:t>
            </a:r>
            <a:endParaRPr lang="ru-RU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8" y="1625455"/>
            <a:ext cx="6927273" cy="36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Інші алгоритми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Слідування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вздовж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стіни</a:t>
            </a:r>
            <a:r>
              <a:rPr lang="ru-RU" dirty="0">
                <a:solidFill>
                  <a:schemeClr val="bg1"/>
                </a:solidFill>
              </a:rPr>
              <a:t>                  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2" y="3108418"/>
            <a:ext cx="2771540" cy="197967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217920" y="2584024"/>
            <a:ext cx="5603238" cy="3396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chemeClr val="bg1"/>
                </a:solidFill>
              </a:rPr>
              <a:t>Зигзагоподібний алгоритм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3127484"/>
            <a:ext cx="2641600" cy="19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sz="3100" dirty="0">
                <a:solidFill>
                  <a:schemeClr val="bg1"/>
                </a:solidFill>
              </a:rPr>
            </a:br>
            <a:br>
              <a:rPr lang="ru-RU" sz="3100" dirty="0">
                <a:solidFill>
                  <a:schemeClr val="bg1"/>
                </a:solidFill>
              </a:rPr>
            </a:br>
            <a:br>
              <a:rPr lang="ru-RU" sz="4000" b="1" dirty="0">
                <a:solidFill>
                  <a:schemeClr val="bg1"/>
                </a:solidFill>
              </a:rPr>
            </a:br>
            <a:r>
              <a:rPr lang="ru-RU" sz="4000" b="1" dirty="0">
                <a:solidFill>
                  <a:schemeClr val="bg1"/>
                </a:solidFill>
              </a:rPr>
              <a:t>Д</a:t>
            </a:r>
            <a:r>
              <a:rPr lang="uk-UA" sz="4000" b="1" dirty="0" err="1">
                <a:solidFill>
                  <a:schemeClr val="bg1"/>
                </a:solidFill>
              </a:rPr>
              <a:t>ослідження</a:t>
            </a:r>
            <a:r>
              <a:rPr lang="uk-UA" sz="4000" b="1" dirty="0">
                <a:solidFill>
                  <a:schemeClr val="bg1"/>
                </a:solidFill>
              </a:rPr>
              <a:t> графу онлайн</a:t>
            </a:r>
            <a:br>
              <a:rPr lang="uk-UA" sz="4000" b="1" dirty="0">
                <a:solidFill>
                  <a:schemeClr val="bg1"/>
                </a:solidFill>
              </a:rPr>
            </a:br>
            <a:r>
              <a:rPr lang="uk-UA" sz="2700" dirty="0">
                <a:solidFill>
                  <a:schemeClr val="bg1"/>
                </a:solidFill>
              </a:rPr>
              <a:t>З використання алгоритму пошуку в глибину</a:t>
            </a:r>
            <a:br>
              <a:rPr lang="uk-UA" dirty="0">
                <a:solidFill>
                  <a:schemeClr val="bg1"/>
                </a:solidFill>
              </a:rPr>
            </a:br>
            <a:br>
              <a:rPr lang="uk-UA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080" y="2577252"/>
            <a:ext cx="10424160" cy="35492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Початок з будь-</a:t>
            </a:r>
            <a:r>
              <a:rPr lang="ru-RU" dirty="0" err="1">
                <a:solidFill>
                  <a:schemeClr val="bg1"/>
                </a:solidFill>
              </a:rPr>
              <a:t>якої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. Вставка </a:t>
            </a:r>
            <a:r>
              <a:rPr lang="ru-RU" dirty="0" err="1">
                <a:solidFill>
                  <a:schemeClr val="bg1"/>
                </a:solidFill>
              </a:rPr>
              <a:t>його</a:t>
            </a:r>
            <a:r>
              <a:rPr lang="ru-RU" dirty="0">
                <a:solidFill>
                  <a:schemeClr val="bg1"/>
                </a:solidFill>
              </a:rPr>
              <a:t> в список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Позначення</a:t>
            </a:r>
            <a:r>
              <a:rPr lang="ru-RU" dirty="0">
                <a:solidFill>
                  <a:schemeClr val="bg1"/>
                </a:solidFill>
              </a:rPr>
              <a:t> як </a:t>
            </a:r>
            <a:r>
              <a:rPr lang="ru-RU" dirty="0" err="1">
                <a:solidFill>
                  <a:schemeClr val="bg1"/>
                </a:solidFill>
              </a:rPr>
              <a:t>відвідане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>
                <a:solidFill>
                  <a:schemeClr val="bg1"/>
                </a:solidFill>
              </a:rPr>
              <a:t>Перехід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першої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списку </a:t>
            </a:r>
            <a:r>
              <a:rPr lang="ru-RU" dirty="0" err="1">
                <a:solidFill>
                  <a:schemeClr val="bg1"/>
                </a:solidFill>
              </a:rPr>
              <a:t>сусідів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поточної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. Вставка </a:t>
            </a:r>
            <a:r>
              <a:rPr lang="ru-RU" dirty="0" err="1">
                <a:solidFill>
                  <a:schemeClr val="bg1"/>
                </a:solidFill>
              </a:rPr>
              <a:t>цієї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на початок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позначення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як </a:t>
            </a:r>
            <a:r>
              <a:rPr lang="ru-RU" dirty="0" err="1">
                <a:solidFill>
                  <a:schemeClr val="bg1"/>
                </a:solidFill>
              </a:rPr>
              <a:t>відвіданої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>
                <a:solidFill>
                  <a:schemeClr val="bg1"/>
                </a:solidFill>
              </a:rPr>
              <a:t>Повторення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цієї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процедури</a:t>
            </a:r>
            <a:r>
              <a:rPr lang="ru-RU" dirty="0">
                <a:solidFill>
                  <a:schemeClr val="bg1"/>
                </a:solidFill>
              </a:rPr>
              <a:t> (перейти до </a:t>
            </a:r>
            <a:r>
              <a:rPr lang="ru-RU" dirty="0" err="1">
                <a:solidFill>
                  <a:schemeClr val="bg1"/>
                </a:solidFill>
              </a:rPr>
              <a:t>попереднього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кроку</a:t>
            </a:r>
            <a:r>
              <a:rPr lang="ru-RU" dirty="0">
                <a:solidFill>
                  <a:schemeClr val="bg1"/>
                </a:solidFill>
              </a:rPr>
              <a:t>), доки не буде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клітинку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усіма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сусідами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етапі</a:t>
            </a:r>
            <a:r>
              <a:rPr lang="ru-RU" dirty="0">
                <a:solidFill>
                  <a:schemeClr val="bg1"/>
                </a:solidFill>
              </a:rPr>
              <a:t> проходить </a:t>
            </a:r>
            <a:r>
              <a:rPr lang="ru-RU" dirty="0" err="1">
                <a:solidFill>
                  <a:schemeClr val="bg1"/>
                </a:solidFill>
              </a:rPr>
              <a:t>повернення</a:t>
            </a:r>
            <a:r>
              <a:rPr lang="ru-RU" dirty="0">
                <a:solidFill>
                  <a:schemeClr val="bg1"/>
                </a:solidFill>
              </a:rPr>
              <a:t> назад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алгортми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uk-UA" dirty="0">
                <a:solidFill>
                  <a:schemeClr val="bg1"/>
                </a:solidFill>
              </a:rPr>
              <a:t>доти, </a:t>
            </a:r>
            <a:r>
              <a:rPr lang="ru-RU" dirty="0">
                <a:solidFill>
                  <a:schemeClr val="bg1"/>
                </a:solidFill>
              </a:rPr>
              <a:t>доки не </a:t>
            </a:r>
            <a:r>
              <a:rPr lang="ru-RU" dirty="0" err="1">
                <a:solidFill>
                  <a:schemeClr val="bg1"/>
                </a:solidFill>
              </a:rPr>
              <a:t>зустрінеться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елемент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. Вставка </a:t>
            </a:r>
            <a:r>
              <a:rPr lang="ru-RU" dirty="0" err="1">
                <a:solidFill>
                  <a:schemeClr val="bg1"/>
                </a:solidFill>
              </a:rPr>
              <a:t>цього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елемента</a:t>
            </a:r>
            <a:r>
              <a:rPr lang="ru-RU" dirty="0">
                <a:solidFill>
                  <a:schemeClr val="bg1"/>
                </a:solidFill>
              </a:rPr>
              <a:t> на початку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повторення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описаної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процедури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2)</a:t>
            </a:r>
          </a:p>
          <a:p>
            <a:pPr algn="just"/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час </a:t>
            </a:r>
            <a:r>
              <a:rPr lang="ru-RU" dirty="0" err="1">
                <a:solidFill>
                  <a:schemeClr val="bg1"/>
                </a:solidFill>
              </a:rPr>
              <a:t>процесу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зворотного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відстеження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жодної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графі</a:t>
            </a:r>
            <a:r>
              <a:rPr lang="ru-RU" dirty="0">
                <a:solidFill>
                  <a:schemeClr val="bg1"/>
                </a:solidFill>
              </a:rPr>
              <a:t> і роботу завершено.</a:t>
            </a:r>
          </a:p>
        </p:txBody>
      </p:sp>
    </p:spTree>
    <p:extLst>
      <p:ext uri="{BB962C8B-B14F-4D97-AF65-F5344CB8AC3E}">
        <p14:creationId xmlns:p14="http://schemas.microsoft.com/office/powerpoint/2010/main" val="9772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Ідея </a:t>
            </a:r>
            <a:r>
              <a:rPr lang="en-US" dirty="0">
                <a:solidFill>
                  <a:schemeClr val="bg1"/>
                </a:solidFill>
              </a:rPr>
              <a:t>A*</a:t>
            </a:r>
            <a:r>
              <a:rPr lang="uk-UA" dirty="0">
                <a:solidFill>
                  <a:schemeClr val="bg1"/>
                </a:solidFill>
              </a:rPr>
              <a:t> алгоритму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є одним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найефективніших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шляху,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використовується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найкоротшого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двома</a:t>
            </a:r>
            <a:r>
              <a:rPr lang="ru-RU" dirty="0">
                <a:solidFill>
                  <a:schemeClr val="bg1"/>
                </a:solidFill>
              </a:rPr>
              <a:t> точками.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в основному </a:t>
            </a:r>
            <a:r>
              <a:rPr lang="ru-RU" dirty="0" err="1">
                <a:solidFill>
                  <a:schemeClr val="bg1"/>
                </a:solidFill>
              </a:rPr>
              <a:t>досягає</a:t>
            </a:r>
            <a:r>
              <a:rPr lang="ru-RU" dirty="0">
                <a:solidFill>
                  <a:schemeClr val="bg1"/>
                </a:solidFill>
              </a:rPr>
              <a:t> оптимального результату шляхом </a:t>
            </a:r>
            <a:r>
              <a:rPr lang="ru-RU" dirty="0" err="1">
                <a:solidFill>
                  <a:schemeClr val="bg1"/>
                </a:solidFill>
              </a:rPr>
              <a:t>обчислення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позицій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усіх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початковим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кінцевим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8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8C86-5466-ECC5-AC21-0760A5CF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Інтерфейс програми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077B8-B5DC-FDAD-847B-6CED5013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5910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C4EE2-30CC-1FE2-7A15-5ED920D5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51" y="2557992"/>
            <a:ext cx="4855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Гіроскоп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Робот з </a:t>
            </a:r>
            <a:r>
              <a:rPr lang="ru-RU" dirty="0" err="1">
                <a:solidFill>
                  <a:schemeClr val="bg1"/>
                </a:solidFill>
              </a:rPr>
              <a:t>навігацією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err="1">
                <a:solidFill>
                  <a:schemeClr val="bg1"/>
                </a:solidFill>
              </a:rPr>
              <a:t>гіроскопу</a:t>
            </a:r>
            <a:r>
              <a:rPr lang="ru-RU" dirty="0">
                <a:solidFill>
                  <a:schemeClr val="bg1"/>
                </a:solidFill>
              </a:rPr>
              <a:t>, в </a:t>
            </a:r>
            <a:r>
              <a:rPr lang="ru-RU" dirty="0" err="1">
                <a:solidFill>
                  <a:schemeClr val="bg1"/>
                </a:solidFill>
              </a:rPr>
              <a:t>принципі</a:t>
            </a:r>
            <a:r>
              <a:rPr lang="ru-RU" dirty="0">
                <a:solidFill>
                  <a:schemeClr val="bg1"/>
                </a:solidFill>
              </a:rPr>
              <a:t>, не </a:t>
            </a:r>
            <a:r>
              <a:rPr lang="ru-RU" dirty="0" err="1">
                <a:solidFill>
                  <a:schemeClr val="bg1"/>
                </a:solidFill>
              </a:rPr>
              <a:t>відрізняється</a:t>
            </a:r>
            <a:r>
              <a:rPr lang="ru-RU" dirty="0">
                <a:solidFill>
                  <a:schemeClr val="bg1"/>
                </a:solidFill>
              </a:rPr>
              <a:t> сильно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алгоритмічних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Основна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різниця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всередині</a:t>
            </a:r>
            <a:r>
              <a:rPr lang="ru-RU" dirty="0">
                <a:solidFill>
                  <a:schemeClr val="bg1"/>
                </a:solidFill>
              </a:rPr>
              <a:t> робота </a:t>
            </a:r>
            <a:r>
              <a:rPr lang="ru-RU" dirty="0" err="1">
                <a:solidFill>
                  <a:schemeClr val="bg1"/>
                </a:solidFill>
              </a:rPr>
              <a:t>встановлено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гіроскоп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чітко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контролювати</a:t>
            </a:r>
            <a:r>
              <a:rPr lang="ru-RU" dirty="0">
                <a:solidFill>
                  <a:schemeClr val="bg1"/>
                </a:solidFill>
              </a:rPr>
              <a:t> кути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 робота. Таким чином, </a:t>
            </a:r>
            <a:r>
              <a:rPr lang="ru-RU" dirty="0" err="1">
                <a:solidFill>
                  <a:schemeClr val="bg1"/>
                </a:solidFill>
              </a:rPr>
              <a:t>використовуючи</a:t>
            </a:r>
            <a:r>
              <a:rPr lang="ru-RU" dirty="0">
                <a:solidFill>
                  <a:schemeClr val="bg1"/>
                </a:solidFill>
              </a:rPr>
              <a:t> алгоритм "</a:t>
            </a:r>
            <a:r>
              <a:rPr lang="ru-RU" dirty="0" err="1">
                <a:solidFill>
                  <a:schemeClr val="bg1"/>
                </a:solidFill>
              </a:rPr>
              <a:t>змійка</a:t>
            </a:r>
            <a:r>
              <a:rPr lang="ru-RU" dirty="0">
                <a:solidFill>
                  <a:schemeClr val="bg1"/>
                </a:solidFill>
              </a:rPr>
              <a:t>",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допускає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відхилення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еталонного</a:t>
            </a:r>
            <a:r>
              <a:rPr lang="ru-RU" dirty="0">
                <a:solidFill>
                  <a:schemeClr val="bg1"/>
                </a:solidFill>
              </a:rPr>
              <a:t> маршруту.</a:t>
            </a:r>
          </a:p>
        </p:txBody>
      </p:sp>
    </p:spTree>
    <p:extLst>
      <p:ext uri="{BB962C8B-B14F-4D97-AF65-F5344CB8AC3E}">
        <p14:creationId xmlns:p14="http://schemas.microsoft.com/office/powerpoint/2010/main" val="414671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SLAM-</a:t>
            </a:r>
            <a:r>
              <a:rPr lang="ru-RU" b="1" dirty="0">
                <a:solidFill>
                  <a:schemeClr val="bg1"/>
                </a:solidFill>
              </a:rPr>
              <a:t>картограф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Один з </a:t>
            </a:r>
            <a:r>
              <a:rPr lang="ru-RU" dirty="0" err="1">
                <a:solidFill>
                  <a:schemeClr val="bg1"/>
                </a:solidFill>
              </a:rPr>
              <a:t>найпопулярніших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типів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особливість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при початку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точку старту і </a:t>
            </a:r>
            <a:r>
              <a:rPr lang="ru-RU" dirty="0" err="1">
                <a:solidFill>
                  <a:schemeClr val="bg1"/>
                </a:solidFill>
              </a:rPr>
              <a:t>малює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пам'яті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прокладений</a:t>
            </a:r>
            <a:r>
              <a:rPr lang="ru-RU" dirty="0">
                <a:solidFill>
                  <a:schemeClr val="bg1"/>
                </a:solidFill>
              </a:rPr>
              <a:t> маршрут.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йому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повторюватися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швидше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отже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ефективніше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6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VSLAM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з камерою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Поліпшений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доопрацьований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SLAM </a:t>
            </a:r>
            <a:r>
              <a:rPr lang="ru-RU" dirty="0">
                <a:solidFill>
                  <a:schemeClr val="bg1"/>
                </a:solidFill>
              </a:rPr>
              <a:t>метод. Все те </a:t>
            </a:r>
            <a:r>
              <a:rPr lang="ru-RU" dirty="0" err="1">
                <a:solidFill>
                  <a:schemeClr val="bg1"/>
                </a:solidFill>
              </a:rPr>
              <a:t>саме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тільки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точніше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цим</a:t>
            </a:r>
            <a:r>
              <a:rPr lang="ru-RU" dirty="0">
                <a:solidFill>
                  <a:schemeClr val="bg1"/>
                </a:solidFill>
              </a:rPr>
              <a:t> типом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оснащені</a:t>
            </a:r>
            <a:r>
              <a:rPr lang="ru-RU" dirty="0">
                <a:solidFill>
                  <a:schemeClr val="bg1"/>
                </a:solidFill>
              </a:rPr>
              <a:t> камерою, яка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розташування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об'єктів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квартирі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навігаційну</a:t>
            </a:r>
            <a:r>
              <a:rPr lang="ru-RU" dirty="0">
                <a:solidFill>
                  <a:schemeClr val="bg1"/>
                </a:solidFill>
              </a:rPr>
              <a:t> стелю.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точніший</a:t>
            </a:r>
            <a:r>
              <a:rPr lang="ru-RU" dirty="0">
                <a:solidFill>
                  <a:schemeClr val="bg1"/>
                </a:solidFill>
              </a:rPr>
              <a:t> план </a:t>
            </a:r>
            <a:r>
              <a:rPr lang="ru-RU" dirty="0" err="1">
                <a:solidFill>
                  <a:schemeClr val="bg1"/>
                </a:solidFill>
              </a:rPr>
              <a:t>приміщення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, як правило,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подивитися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з'являється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картою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стіни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вказувати</a:t>
            </a:r>
            <a:r>
              <a:rPr lang="ru-RU" dirty="0">
                <a:solidFill>
                  <a:schemeClr val="bg1"/>
                </a:solidFill>
              </a:rPr>
              <a:t> роботу </a:t>
            </a:r>
            <a:r>
              <a:rPr lang="ru-RU" dirty="0" err="1">
                <a:solidFill>
                  <a:schemeClr val="bg1"/>
                </a:solidFill>
              </a:rPr>
              <a:t>точне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приміщенні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переміститися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93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Viomi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VSLAM</a:t>
            </a:r>
            <a:r>
              <a:rPr lang="en-US" sz="3600" dirty="0">
                <a:solidFill>
                  <a:schemeClr val="bg1"/>
                </a:solidFill>
              </a:rPr>
              <a:t> Smart Robot - </a:t>
            </a:r>
            <a:r>
              <a:rPr lang="ru-RU" sz="3600" dirty="0">
                <a:solidFill>
                  <a:schemeClr val="bg1"/>
                </a:solidFill>
              </a:rPr>
              <a:t>робот-</a:t>
            </a:r>
            <a:r>
              <a:rPr lang="ru-RU" sz="3600" dirty="0" err="1">
                <a:solidFill>
                  <a:schemeClr val="bg1"/>
                </a:solidFill>
              </a:rPr>
              <a:t>пилосос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із</a:t>
            </a:r>
            <a:r>
              <a:rPr lang="ru-RU" sz="3600" dirty="0">
                <a:solidFill>
                  <a:schemeClr val="bg1"/>
                </a:solidFill>
              </a:rPr>
              <a:t> системою </a:t>
            </a:r>
            <a:r>
              <a:rPr lang="ru-RU" sz="3600" dirty="0" err="1">
                <a:solidFill>
                  <a:schemeClr val="bg1"/>
                </a:solidFill>
              </a:rPr>
              <a:t>візуальної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навігації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2584" y="2526983"/>
            <a:ext cx="4006832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Лазерна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навігація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лідара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Найсучасніший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найточніший</a:t>
            </a:r>
            <a:r>
              <a:rPr lang="ru-RU" dirty="0">
                <a:solidFill>
                  <a:schemeClr val="bg1"/>
                </a:solidFill>
              </a:rPr>
              <a:t> метод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. Є </a:t>
            </a:r>
            <a:r>
              <a:rPr lang="ru-RU" dirty="0" err="1">
                <a:solidFill>
                  <a:schemeClr val="bg1"/>
                </a:solidFill>
              </a:rPr>
              <a:t>лише</a:t>
            </a:r>
            <a:r>
              <a:rPr lang="ru-RU" dirty="0">
                <a:solidFill>
                  <a:schemeClr val="bg1"/>
                </a:solidFill>
              </a:rPr>
              <a:t> у роботах, </a:t>
            </a:r>
            <a:r>
              <a:rPr lang="ru-RU" dirty="0" err="1">
                <a:solidFill>
                  <a:schemeClr val="bg1"/>
                </a:solidFill>
              </a:rPr>
              <a:t>оснащених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Як правило,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така</a:t>
            </a:r>
            <a:r>
              <a:rPr lang="ru-RU" dirty="0">
                <a:solidFill>
                  <a:schemeClr val="bg1"/>
                </a:solidFill>
              </a:rPr>
              <a:t> вежа, </a:t>
            </a:r>
            <a:r>
              <a:rPr lang="ru-RU" dirty="0" err="1">
                <a:solidFill>
                  <a:schemeClr val="bg1"/>
                </a:solidFill>
              </a:rPr>
              <a:t>встановлена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роботі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ній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встановлений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високоточний</a:t>
            </a:r>
            <a:r>
              <a:rPr lang="ru-RU" dirty="0">
                <a:solidFill>
                  <a:schemeClr val="bg1"/>
                </a:solidFill>
              </a:rPr>
              <a:t> лазер, </a:t>
            </a:r>
            <a:r>
              <a:rPr lang="ru-RU" dirty="0" err="1">
                <a:solidFill>
                  <a:schemeClr val="bg1"/>
                </a:solidFill>
              </a:rPr>
              <a:t>невидимий</a:t>
            </a:r>
            <a:r>
              <a:rPr lang="ru-RU" dirty="0">
                <a:solidFill>
                  <a:schemeClr val="bg1"/>
                </a:solidFill>
              </a:rPr>
              <a:t> для людей і </a:t>
            </a:r>
            <a:r>
              <a:rPr lang="ru-RU" dirty="0" err="1">
                <a:solidFill>
                  <a:schemeClr val="bg1"/>
                </a:solidFill>
              </a:rPr>
              <a:t>тварин</a:t>
            </a:r>
            <a:r>
              <a:rPr lang="ru-RU" dirty="0">
                <a:solidFill>
                  <a:schemeClr val="bg1"/>
                </a:solidFill>
              </a:rPr>
              <a:t>, але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попадає</a:t>
            </a:r>
            <a:r>
              <a:rPr lang="ru-RU" dirty="0">
                <a:solidFill>
                  <a:schemeClr val="bg1"/>
                </a:solidFill>
              </a:rPr>
              <a:t> на камеру </a:t>
            </a:r>
            <a:r>
              <a:rPr lang="ru-RU" dirty="0" err="1">
                <a:solidFill>
                  <a:schemeClr val="bg1"/>
                </a:solidFill>
              </a:rPr>
              <a:t>деяких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фотоапаратів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отримують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лідара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інформацію</a:t>
            </a:r>
            <a:r>
              <a:rPr lang="ru-RU" dirty="0">
                <a:solidFill>
                  <a:schemeClr val="bg1"/>
                </a:solidFill>
              </a:rPr>
              <a:t> про </a:t>
            </a:r>
            <a:r>
              <a:rPr lang="ru-RU" dirty="0" err="1">
                <a:solidFill>
                  <a:schemeClr val="bg1"/>
                </a:solidFill>
              </a:rPr>
              <a:t>навколишні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відстані</a:t>
            </a:r>
            <a:r>
              <a:rPr lang="ru-RU" dirty="0">
                <a:solidFill>
                  <a:schemeClr val="bg1"/>
                </a:solidFill>
              </a:rPr>
              <a:t> до них. </a:t>
            </a:r>
            <a:r>
              <a:rPr lang="ru-RU" dirty="0" err="1">
                <a:solidFill>
                  <a:schemeClr val="bg1"/>
                </a:solidFill>
              </a:rPr>
              <a:t>Завдяки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вони практично моментально </a:t>
            </a:r>
            <a:r>
              <a:rPr lang="ru-RU" dirty="0" err="1">
                <a:solidFill>
                  <a:schemeClr val="bg1"/>
                </a:solidFill>
              </a:rPr>
              <a:t>створюють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видимої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частини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приступають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224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Лазерна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навігація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лідара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Великим плюсом </a:t>
            </a:r>
            <a:r>
              <a:rPr lang="ru-RU" dirty="0" err="1">
                <a:solidFill>
                  <a:schemeClr val="bg1"/>
                </a:solidFill>
              </a:rPr>
              <a:t>цього</a:t>
            </a:r>
            <a:r>
              <a:rPr lang="ru-RU" dirty="0">
                <a:solidFill>
                  <a:schemeClr val="bg1"/>
                </a:solidFill>
              </a:rPr>
              <a:t> типу, </a:t>
            </a:r>
            <a:r>
              <a:rPr lang="ru-RU" dirty="0" err="1">
                <a:solidFill>
                  <a:schemeClr val="bg1"/>
                </a:solidFill>
              </a:rPr>
              <a:t>крім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, є </a:t>
            </a:r>
            <a:r>
              <a:rPr lang="ru-RU" dirty="0" err="1">
                <a:solidFill>
                  <a:schemeClr val="bg1"/>
                </a:solidFill>
              </a:rPr>
              <a:t>потенційна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прибирати</a:t>
            </a:r>
            <a:r>
              <a:rPr lang="ru-RU" dirty="0">
                <a:solidFill>
                  <a:schemeClr val="bg1"/>
                </a:solidFill>
              </a:rPr>
              <a:t> на будь-</a:t>
            </a:r>
            <a:r>
              <a:rPr lang="ru-RU" dirty="0" err="1">
                <a:solidFill>
                  <a:schemeClr val="bg1"/>
                </a:solidFill>
              </a:rPr>
              <a:t>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площах</a:t>
            </a:r>
            <a:r>
              <a:rPr lang="ru-RU" dirty="0">
                <a:solidFill>
                  <a:schemeClr val="bg1"/>
                </a:solidFill>
              </a:rPr>
              <a:t>. Робот </a:t>
            </a:r>
            <a:r>
              <a:rPr lang="ru-RU" dirty="0" err="1">
                <a:solidFill>
                  <a:schemeClr val="bg1"/>
                </a:solidFill>
              </a:rPr>
              <a:t>бачить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 не завершено, </a:t>
            </a:r>
            <a:r>
              <a:rPr lang="ru-RU" dirty="0" err="1">
                <a:solidFill>
                  <a:schemeClr val="bg1"/>
                </a:solidFill>
              </a:rPr>
              <a:t>йде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дозарядку</a:t>
            </a:r>
            <a:r>
              <a:rPr lang="ru-RU" dirty="0">
                <a:solidFill>
                  <a:schemeClr val="bg1"/>
                </a:solidFill>
              </a:rPr>
              <a:t>, і </a:t>
            </a:r>
            <a:r>
              <a:rPr lang="ru-RU" dirty="0" err="1">
                <a:solidFill>
                  <a:schemeClr val="bg1"/>
                </a:solidFill>
              </a:rPr>
              <a:t>продовжує</a:t>
            </a:r>
            <a:r>
              <a:rPr lang="ru-RU" dirty="0">
                <a:solidFill>
                  <a:schemeClr val="bg1"/>
                </a:solidFill>
              </a:rPr>
              <a:t> свою </a:t>
            </a:r>
            <a:r>
              <a:rPr lang="ru-RU" dirty="0" err="1">
                <a:solidFill>
                  <a:schemeClr val="bg1"/>
                </a:solidFill>
              </a:rPr>
              <a:t>місію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Як правило, в роботах з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 є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дивитися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точну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своєї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нею.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вибирати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зони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віртуальні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загородження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ВСТУП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сьогоднішній</a:t>
            </a:r>
            <a:r>
              <a:rPr lang="ru-RU" b="1" dirty="0">
                <a:solidFill>
                  <a:schemeClr val="bg1"/>
                </a:solidFill>
              </a:rPr>
              <a:t> день все </a:t>
            </a:r>
            <a:r>
              <a:rPr lang="ru-RU" b="1" dirty="0" err="1">
                <a:solidFill>
                  <a:schemeClr val="bg1"/>
                </a:solidFill>
              </a:rPr>
              <a:t>більше</a:t>
            </a:r>
            <a:r>
              <a:rPr lang="ru-RU" b="1" dirty="0">
                <a:solidFill>
                  <a:schemeClr val="bg1"/>
                </a:solidFill>
              </a:rPr>
              <a:t> людей </a:t>
            </a:r>
            <a:r>
              <a:rPr lang="ru-RU" b="1" dirty="0" err="1">
                <a:solidFill>
                  <a:schemeClr val="bg1"/>
                </a:solidFill>
              </a:rPr>
              <a:t>використовують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роботипилососи</a:t>
            </a:r>
            <a:r>
              <a:rPr lang="ru-RU" b="1" dirty="0">
                <a:solidFill>
                  <a:schemeClr val="bg1"/>
                </a:solidFill>
              </a:rPr>
              <a:t> для </a:t>
            </a:r>
            <a:r>
              <a:rPr lang="ru-RU" b="1" dirty="0" err="1">
                <a:solidFill>
                  <a:schemeClr val="bg1"/>
                </a:solidFill>
              </a:rPr>
              <a:t>прибирання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своїх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домівок</a:t>
            </a:r>
            <a:r>
              <a:rPr lang="ru-RU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 descr="Робот-пылесос Samsung VR05R5050WK/EV 55 Вт - купить | Цены и акции |  Samsung РОСС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0" y="3522661"/>
            <a:ext cx="3086390" cy="24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96" y="2557463"/>
            <a:ext cx="5103207" cy="3317875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3082" y="931707"/>
            <a:ext cx="34015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Okami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U100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Laser</a:t>
            </a:r>
            <a:endParaRPr kumimoji="0" lang="ru-RU" altLang="ru-RU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162" y="982132"/>
            <a:ext cx="9601196" cy="1303867"/>
          </a:xfrm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Дякую за увагу!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2" y="102831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uk-UA" dirty="0"/>
              <a:t>	</a:t>
            </a:r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uk-UA" b="1" dirty="0">
                <a:solidFill>
                  <a:schemeClr val="bg1"/>
                </a:solidFill>
              </a:rPr>
              <a:t>ТРОХИ ІСТОРІЇ</a:t>
            </a:r>
            <a:br>
              <a:rPr lang="uk-UA" b="1" dirty="0">
                <a:solidFill>
                  <a:schemeClr val="bg1"/>
                </a:solidFill>
              </a:rPr>
            </a:br>
            <a:r>
              <a:rPr lang="uk-UA" b="1" dirty="0">
                <a:solidFill>
                  <a:schemeClr val="bg1"/>
                </a:solidFill>
              </a:rPr>
              <a:t>            </a:t>
            </a:r>
            <a:r>
              <a:rPr lang="ru-RU" dirty="0">
                <a:solidFill>
                  <a:schemeClr val="bg1"/>
                </a:solidFill>
              </a:rPr>
              <a:t>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183" y="2815551"/>
            <a:ext cx="4089399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Першим </a:t>
            </a:r>
            <a:r>
              <a:rPr lang="ru-RU" dirty="0" err="1">
                <a:solidFill>
                  <a:schemeClr val="bg1"/>
                </a:solidFill>
              </a:rPr>
              <a:t>серійним</a:t>
            </a:r>
            <a:r>
              <a:rPr lang="ru-RU" dirty="0">
                <a:solidFill>
                  <a:schemeClr val="bg1"/>
                </a:solidFill>
              </a:rPr>
              <a:t> роботом-</a:t>
            </a:r>
            <a:r>
              <a:rPr lang="ru-RU" dirty="0" err="1">
                <a:solidFill>
                  <a:schemeClr val="bg1"/>
                </a:solidFill>
              </a:rPr>
              <a:t>пилососом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Electrolux Trilobite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ru-RU" dirty="0"/>
          </a:p>
        </p:txBody>
      </p:sp>
      <p:pic>
        <p:nvPicPr>
          <p:cNvPr id="1026" name="Picture 2" descr="Electrolux Trilob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55" y="2746835"/>
            <a:ext cx="4416550" cy="29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0141" y="5691202"/>
            <a:ext cx="274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Electrolux Trilobite</a:t>
            </a:r>
            <a:r>
              <a:rPr lang="uk-UA" b="1" dirty="0">
                <a:solidFill>
                  <a:schemeClr val="bg1"/>
                </a:solidFill>
              </a:rPr>
              <a:t> (2001)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9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3" y="2767521"/>
            <a:ext cx="6583216" cy="2755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2016 </a:t>
            </a:r>
            <a:r>
              <a:rPr lang="ru-RU" dirty="0" err="1">
                <a:solidFill>
                  <a:schemeClr val="bg1"/>
                </a:solidFill>
              </a:rPr>
              <a:t>рік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переломний</a:t>
            </a:r>
            <a:r>
              <a:rPr lang="ru-RU" dirty="0">
                <a:solidFill>
                  <a:schemeClr val="bg1"/>
                </a:solidFill>
              </a:rPr>
              <a:t> момент в </a:t>
            </a:r>
            <a:r>
              <a:rPr lang="ru-RU" dirty="0" err="1">
                <a:solidFill>
                  <a:schemeClr val="bg1"/>
                </a:solidFill>
              </a:rPr>
              <a:t>історії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вересні</a:t>
            </a:r>
            <a:r>
              <a:rPr lang="ru-RU" dirty="0">
                <a:solidFill>
                  <a:schemeClr val="bg1"/>
                </a:solidFill>
              </a:rPr>
              <a:t> 2016 року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випущений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 (</a:t>
            </a:r>
            <a:r>
              <a:rPr lang="ru-RU" dirty="0">
                <a:solidFill>
                  <a:schemeClr val="bg1"/>
                </a:solidFill>
              </a:rPr>
              <a:t>модель </a:t>
            </a:r>
            <a:r>
              <a:rPr lang="en-US" dirty="0">
                <a:solidFill>
                  <a:schemeClr val="bg1"/>
                </a:solidFill>
              </a:rPr>
              <a:t>Xiaomi </a:t>
            </a:r>
            <a:r>
              <a:rPr lang="en-US" dirty="0" err="1">
                <a:solidFill>
                  <a:schemeClr val="bg1"/>
                </a:solidFill>
              </a:rPr>
              <a:t>Mi</a:t>
            </a:r>
            <a:r>
              <a:rPr lang="en-US" dirty="0">
                <a:solidFill>
                  <a:schemeClr val="bg1"/>
                </a:solidFill>
              </a:rPr>
              <a:t> Robot Vacuum Cleaner),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буквально перевернув </a:t>
            </a:r>
            <a:r>
              <a:rPr lang="ru-RU" dirty="0" err="1">
                <a:solidFill>
                  <a:schemeClr val="bg1"/>
                </a:solidFill>
              </a:rPr>
              <a:t>ринок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050" name="Picture 2" descr="Xiaomi Mi Robot Vacuum Clea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2848265"/>
            <a:ext cx="3040207" cy="2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Narwal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747" y="2861732"/>
            <a:ext cx="5733472" cy="32065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У 2019 </a:t>
            </a:r>
            <a:r>
              <a:rPr lang="ru-RU" dirty="0" err="1">
                <a:solidFill>
                  <a:schemeClr val="bg1"/>
                </a:solidFill>
              </a:rPr>
              <a:t>році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свій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анонсувала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). </a:t>
            </a:r>
            <a:endParaRPr lang="uk-U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перший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миючий</a:t>
            </a:r>
            <a:r>
              <a:rPr lang="ru-RU" dirty="0">
                <a:solidFill>
                  <a:schemeClr val="bg1"/>
                </a:solidFill>
              </a:rPr>
              <a:t>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базою для </a:t>
            </a:r>
            <a:r>
              <a:rPr lang="ru-RU" dirty="0" err="1">
                <a:solidFill>
                  <a:schemeClr val="bg1"/>
                </a:solidFill>
              </a:rPr>
              <a:t>самоочищення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4" descr="Первый моющий робот-пылесос с долгожданной функцией самоочист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81" y="2947410"/>
            <a:ext cx="3899823" cy="24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Планування</a:t>
            </a:r>
            <a:r>
              <a:rPr lang="ru-RU" b="1" dirty="0">
                <a:solidFill>
                  <a:schemeClr val="bg1"/>
                </a:solidFill>
              </a:rPr>
              <a:t> шляху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8372"/>
            <a:ext cx="9601196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для </a:t>
            </a:r>
            <a:r>
              <a:rPr lang="ru-RU" dirty="0" err="1">
                <a:solidFill>
                  <a:schemeClr val="bg1"/>
                </a:solidFill>
              </a:rPr>
              <a:t>автономних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роботів-прибиральників</a:t>
            </a:r>
            <a:r>
              <a:rPr lang="ru-RU" dirty="0">
                <a:solidFill>
                  <a:schemeClr val="bg1"/>
                </a:solidFill>
              </a:rPr>
              <a:t> —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дія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і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робот повинен </a:t>
            </a:r>
            <a:r>
              <a:rPr lang="ru-RU" dirty="0" err="1">
                <a:solidFill>
                  <a:schemeClr val="bg1"/>
                </a:solidFill>
              </a:rPr>
              <a:t>рухатися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середовищі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Проблема часто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</a:t>
            </a:r>
            <a:r>
              <a:rPr lang="ru-RU" dirty="0" err="1">
                <a:solidFill>
                  <a:schemeClr val="bg1"/>
                </a:solidFill>
              </a:rPr>
              <a:t>повністю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покриття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виконати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попередньо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розрахованого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початку до </a:t>
            </a:r>
            <a:r>
              <a:rPr lang="ru-RU" dirty="0" err="1">
                <a:solidFill>
                  <a:schemeClr val="bg1"/>
                </a:solidFill>
              </a:rPr>
              <a:t>кінця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певних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правилв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процесі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Алгоритм на </a:t>
            </a:r>
            <a:r>
              <a:rPr lang="ru-RU" sz="3600" b="1" dirty="0" err="1">
                <a:solidFill>
                  <a:schemeClr val="bg1"/>
                </a:solidFill>
              </a:rPr>
              <a:t>основі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випадкового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блукання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758679" cy="2025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Підмножиною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існуючих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є </a:t>
            </a:r>
            <a:r>
              <a:rPr lang="ru-RU" dirty="0" err="1">
                <a:solidFill>
                  <a:schemeClr val="bg1"/>
                </a:solidFill>
              </a:rPr>
              <a:t>алгоритми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блукань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92" y="3478260"/>
            <a:ext cx="6767985" cy="22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спірального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поєднує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спіралей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Цей</a:t>
            </a:r>
            <a:r>
              <a:rPr lang="ru-RU" dirty="0">
                <a:solidFill>
                  <a:schemeClr val="bg1"/>
                </a:solidFill>
              </a:rPr>
              <a:t> алгоритм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схожий на </a:t>
            </a:r>
            <a:r>
              <a:rPr lang="ru-RU" dirty="0" err="1">
                <a:solidFill>
                  <a:schemeClr val="bg1"/>
                </a:solidFill>
              </a:rPr>
              <a:t>згаданий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алгоритм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блукання</a:t>
            </a:r>
            <a:r>
              <a:rPr lang="ru-RU" dirty="0">
                <a:solidFill>
                  <a:schemeClr val="bg1"/>
                </a:solidFill>
              </a:rPr>
              <a:t>, але коли робот </a:t>
            </a:r>
            <a:r>
              <a:rPr lang="ru-RU" dirty="0" err="1">
                <a:solidFill>
                  <a:schemeClr val="bg1"/>
                </a:solidFill>
              </a:rPr>
              <a:t>відчуває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він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спіральний</a:t>
            </a:r>
            <a:r>
              <a:rPr lang="ru-RU" dirty="0">
                <a:solidFill>
                  <a:schemeClr val="bg1"/>
                </a:solidFill>
              </a:rPr>
              <a:t> шлях.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вирішується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бортових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датчиків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то </a:t>
            </a:r>
            <a:r>
              <a:rPr lang="ru-RU" dirty="0" err="1">
                <a:solidFill>
                  <a:schemeClr val="bg1"/>
                </a:solidFill>
              </a:rPr>
              <a:t>виконуються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безперервні</a:t>
            </a:r>
            <a:r>
              <a:rPr lang="ru-RU" dirty="0">
                <a:solidFill>
                  <a:schemeClr val="bg1"/>
                </a:solidFill>
              </a:rPr>
              <a:t> повороти </a:t>
            </a:r>
            <a:r>
              <a:rPr lang="ru-RU" dirty="0" err="1">
                <a:solidFill>
                  <a:schemeClr val="bg1"/>
                </a:solidFill>
              </a:rPr>
              <a:t>зі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збільшенням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радіуса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поточного </a:t>
            </a:r>
            <a:r>
              <a:rPr lang="ru-RU" dirty="0" err="1">
                <a:solidFill>
                  <a:schemeClr val="bg1"/>
                </a:solidFill>
              </a:rPr>
              <a:t>положення</a:t>
            </a:r>
            <a:r>
              <a:rPr lang="ru-RU" dirty="0">
                <a:solidFill>
                  <a:schemeClr val="bg1"/>
                </a:solidFill>
              </a:rPr>
              <a:t>. Коли буде </a:t>
            </a:r>
            <a:r>
              <a:rPr lang="ru-RU" dirty="0" err="1">
                <a:solidFill>
                  <a:schemeClr val="bg1"/>
                </a:solidFill>
              </a:rPr>
              <a:t>виявлено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об’єкт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робот </a:t>
            </a:r>
            <a:r>
              <a:rPr lang="ru-RU" dirty="0" err="1">
                <a:solidFill>
                  <a:schemeClr val="bg1"/>
                </a:solidFill>
              </a:rPr>
              <a:t>рухатиметься</a:t>
            </a:r>
            <a:r>
              <a:rPr lang="ru-RU" dirty="0">
                <a:solidFill>
                  <a:schemeClr val="bg1"/>
                </a:solidFill>
              </a:rPr>
              <a:t> прямо, доки не </a:t>
            </a:r>
            <a:r>
              <a:rPr lang="ru-RU" dirty="0" err="1">
                <a:solidFill>
                  <a:schemeClr val="bg1"/>
                </a:solidFill>
              </a:rPr>
              <a:t>вдасться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8" y="2854960"/>
            <a:ext cx="7354382" cy="2377368"/>
          </a:xfrm>
        </p:spPr>
      </p:pic>
    </p:spTree>
    <p:extLst>
      <p:ext uri="{BB962C8B-B14F-4D97-AF65-F5344CB8AC3E}">
        <p14:creationId xmlns:p14="http://schemas.microsoft.com/office/powerpoint/2010/main" val="377294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23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00"/>
      </a:hlink>
      <a:folHlink>
        <a:srgbClr val="00000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1002</TotalTime>
  <Words>812</Words>
  <Application>Microsoft Office PowerPoint</Application>
  <PresentationFormat>Widescreen</PresentationFormat>
  <Paragraphs>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Gothic Std B</vt:lpstr>
      <vt:lpstr>Arial</vt:lpstr>
      <vt:lpstr>Calibri</vt:lpstr>
      <vt:lpstr>Garamond</vt:lpstr>
      <vt:lpstr>Times New Roman</vt:lpstr>
      <vt:lpstr>Натуральные материалы</vt:lpstr>
      <vt:lpstr>Моделювання  роботи  робота-пилососа</vt:lpstr>
      <vt:lpstr>ВСТУП</vt:lpstr>
      <vt:lpstr>   ТРОХИ ІСТОРІЇ             Перший робот-пилосос</vt:lpstr>
      <vt:lpstr>Перший робот-пилосос компанії Xiaomi</vt:lpstr>
      <vt:lpstr>Narwal</vt:lpstr>
      <vt:lpstr>Планування шляху</vt:lpstr>
      <vt:lpstr>Алгоритм на основі випадкового блукання</vt:lpstr>
      <vt:lpstr>Спіральний алгоритм</vt:lpstr>
      <vt:lpstr>Спіральний алгоритм</vt:lpstr>
      <vt:lpstr>Інші алгоритми</vt:lpstr>
      <vt:lpstr>   Дослідження графу онлайн З використання алгоритму пошуку в глибину  </vt:lpstr>
      <vt:lpstr>Ідея A* алгоритму</vt:lpstr>
      <vt:lpstr>Інтерфейс програми</vt:lpstr>
      <vt:lpstr>Гіроскоп</vt:lpstr>
      <vt:lpstr>SLAM-картограф</vt:lpstr>
      <vt:lpstr>VSLAM з камерою</vt:lpstr>
      <vt:lpstr>Viomi VSLAM Smart Robot - робот-пилосос із системою візуальної навігації</vt:lpstr>
      <vt:lpstr>Лазерна навігація за допомогою лідара</vt:lpstr>
      <vt:lpstr>Лазерна навігація за допомогою лідара</vt:lpstr>
      <vt:lpstr>  Okami U100 Laser 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робота пилососа</dc:title>
  <dc:creator>home</dc:creator>
  <cp:lastModifiedBy>it_support</cp:lastModifiedBy>
  <cp:revision>23</cp:revision>
  <dcterms:created xsi:type="dcterms:W3CDTF">2023-01-08T10:33:12Z</dcterms:created>
  <dcterms:modified xsi:type="dcterms:W3CDTF">2023-12-22T08:14:30Z</dcterms:modified>
</cp:coreProperties>
</file>